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885" r:id="rId4"/>
  </p:sldMasterIdLst>
  <p:notesMasterIdLst>
    <p:notesMasterId r:id="rId106"/>
  </p:notesMasterIdLst>
  <p:handoutMasterIdLst>
    <p:handoutMasterId r:id="rId107"/>
  </p:handoutMasterIdLst>
  <p:sldIdLst>
    <p:sldId id="6894" r:id="rId5"/>
    <p:sldId id="6989" r:id="rId6"/>
    <p:sldId id="6852" r:id="rId7"/>
    <p:sldId id="6936" r:id="rId8"/>
    <p:sldId id="7026" r:id="rId9"/>
    <p:sldId id="6935" r:id="rId10"/>
    <p:sldId id="6897" r:id="rId11"/>
    <p:sldId id="6909" r:id="rId12"/>
    <p:sldId id="6910" r:id="rId13"/>
    <p:sldId id="6912" r:id="rId14"/>
    <p:sldId id="7015" r:id="rId15"/>
    <p:sldId id="6940" r:id="rId16"/>
    <p:sldId id="6903" r:id="rId17"/>
    <p:sldId id="6915" r:id="rId18"/>
    <p:sldId id="6916" r:id="rId19"/>
    <p:sldId id="6917" r:id="rId20"/>
    <p:sldId id="6918" r:id="rId21"/>
    <p:sldId id="7016" r:id="rId22"/>
    <p:sldId id="6919" r:id="rId23"/>
    <p:sldId id="7027" r:id="rId24"/>
    <p:sldId id="6921" r:id="rId25"/>
    <p:sldId id="6922" r:id="rId26"/>
    <p:sldId id="6923" r:id="rId27"/>
    <p:sldId id="6925" r:id="rId28"/>
    <p:sldId id="7017" r:id="rId29"/>
    <p:sldId id="6926" r:id="rId30"/>
    <p:sldId id="6943" r:id="rId31"/>
    <p:sldId id="6944" r:id="rId32"/>
    <p:sldId id="6945" r:id="rId33"/>
    <p:sldId id="6939" r:id="rId34"/>
    <p:sldId id="6941" r:id="rId35"/>
    <p:sldId id="7018" r:id="rId36"/>
    <p:sldId id="6942" r:id="rId37"/>
    <p:sldId id="7019" r:id="rId38"/>
    <p:sldId id="6946" r:id="rId39"/>
    <p:sldId id="6937" r:id="rId40"/>
    <p:sldId id="6927" r:id="rId41"/>
    <p:sldId id="6928" r:id="rId42"/>
    <p:sldId id="6901" r:id="rId43"/>
    <p:sldId id="6931" r:id="rId44"/>
    <p:sldId id="6932" r:id="rId45"/>
    <p:sldId id="6947" r:id="rId46"/>
    <p:sldId id="6976" r:id="rId47"/>
    <p:sldId id="6934" r:id="rId48"/>
    <p:sldId id="6938" r:id="rId49"/>
    <p:sldId id="6948" r:id="rId50"/>
    <p:sldId id="6949" r:id="rId51"/>
    <p:sldId id="6950" r:id="rId52"/>
    <p:sldId id="6951" r:id="rId53"/>
    <p:sldId id="6952" r:id="rId54"/>
    <p:sldId id="6953" r:id="rId55"/>
    <p:sldId id="6954" r:id="rId56"/>
    <p:sldId id="6955" r:id="rId57"/>
    <p:sldId id="6957" r:id="rId58"/>
    <p:sldId id="6958" r:id="rId59"/>
    <p:sldId id="6960" r:id="rId60"/>
    <p:sldId id="6959" r:id="rId61"/>
    <p:sldId id="6961" r:id="rId62"/>
    <p:sldId id="7020" r:id="rId63"/>
    <p:sldId id="6962" r:id="rId64"/>
    <p:sldId id="6963" r:id="rId65"/>
    <p:sldId id="6964" r:id="rId66"/>
    <p:sldId id="6965" r:id="rId67"/>
    <p:sldId id="6966" r:id="rId68"/>
    <p:sldId id="6967" r:id="rId69"/>
    <p:sldId id="7022" r:id="rId70"/>
    <p:sldId id="6968" r:id="rId71"/>
    <p:sldId id="6969" r:id="rId72"/>
    <p:sldId id="6970" r:id="rId73"/>
    <p:sldId id="6971" r:id="rId74"/>
    <p:sldId id="7023" r:id="rId75"/>
    <p:sldId id="6973" r:id="rId76"/>
    <p:sldId id="6974" r:id="rId77"/>
    <p:sldId id="6975" r:id="rId78"/>
    <p:sldId id="6977" r:id="rId79"/>
    <p:sldId id="6978" r:id="rId80"/>
    <p:sldId id="6980" r:id="rId81"/>
    <p:sldId id="6979" r:id="rId82"/>
    <p:sldId id="6982" r:id="rId83"/>
    <p:sldId id="6983" r:id="rId84"/>
    <p:sldId id="6985" r:id="rId85"/>
    <p:sldId id="6986" r:id="rId86"/>
    <p:sldId id="6987" r:id="rId87"/>
    <p:sldId id="7024" r:id="rId88"/>
    <p:sldId id="6988" r:id="rId89"/>
    <p:sldId id="6990" r:id="rId90"/>
    <p:sldId id="6991" r:id="rId91"/>
    <p:sldId id="6997" r:id="rId92"/>
    <p:sldId id="6992" r:id="rId93"/>
    <p:sldId id="6993" r:id="rId94"/>
    <p:sldId id="6998" r:id="rId95"/>
    <p:sldId id="7001" r:id="rId96"/>
    <p:sldId id="7002" r:id="rId97"/>
    <p:sldId id="7003" r:id="rId98"/>
    <p:sldId id="7025" r:id="rId99"/>
    <p:sldId id="7007" r:id="rId100"/>
    <p:sldId id="7008" r:id="rId101"/>
    <p:sldId id="7009" r:id="rId102"/>
    <p:sldId id="7010" r:id="rId103"/>
    <p:sldId id="7014" r:id="rId104"/>
    <p:sldId id="6552" r:id="rId1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56" userDrawn="1">
          <p15:clr>
            <a:srgbClr val="A4A3A4"/>
          </p15:clr>
        </p15:guide>
        <p15:guide id="3" orient="horz" pos="1056" userDrawn="1">
          <p15:clr>
            <a:srgbClr val="A4A3A4"/>
          </p15:clr>
        </p15:guide>
        <p15:guide id="5" pos="312" userDrawn="1">
          <p15:clr>
            <a:srgbClr val="A4A3A4"/>
          </p15:clr>
        </p15:guide>
        <p15:guide id="8" pos="7392" userDrawn="1">
          <p15:clr>
            <a:srgbClr val="A4A3A4"/>
          </p15:clr>
        </p15:guide>
        <p15:guide id="9" orient="horz" pos="528" userDrawn="1">
          <p15:clr>
            <a:srgbClr val="A4A3A4"/>
          </p15:clr>
        </p15:guide>
        <p15:guide id="10" orient="horz" pos="3024" userDrawn="1">
          <p15:clr>
            <a:srgbClr val="A4A3A4"/>
          </p15:clr>
        </p15:guide>
        <p15:guide id="13" orient="horz" pos="3912" userDrawn="1">
          <p15:clr>
            <a:srgbClr val="A4A3A4"/>
          </p15:clr>
        </p15:guide>
        <p15:guide id="14" orient="horz" pos="4056" userDrawn="1">
          <p15:clr>
            <a:srgbClr val="A4A3A4"/>
          </p15:clr>
        </p15:guide>
        <p15:guide id="15" orient="horz" pos="37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376"/>
    <a:srgbClr val="2DCCD3"/>
    <a:srgbClr val="84DB0F"/>
    <a:srgbClr val="202020"/>
    <a:srgbClr val="5C5C5C"/>
    <a:srgbClr val="262626"/>
    <a:srgbClr val="147BD1"/>
    <a:srgbClr val="FF0000"/>
    <a:srgbClr val="FF8200"/>
    <a:srgbClr val="CE00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382" autoAdjust="0"/>
    <p:restoredTop sz="88149" autoAdjust="0"/>
  </p:normalViewPr>
  <p:slideViewPr>
    <p:cSldViewPr snapToGrid="0">
      <p:cViewPr varScale="1">
        <p:scale>
          <a:sx n="84" d="100"/>
          <a:sy n="84" d="100"/>
        </p:scale>
        <p:origin x="110" y="648"/>
      </p:cViewPr>
      <p:guideLst>
        <p:guide orient="horz" pos="3456"/>
        <p:guide orient="horz" pos="1056"/>
        <p:guide pos="312"/>
        <p:guide pos="7392"/>
        <p:guide orient="horz" pos="528"/>
        <p:guide orient="horz" pos="3024"/>
        <p:guide orient="horz" pos="3912"/>
        <p:guide orient="horz" pos="4056"/>
        <p:guide orient="horz" pos="3744"/>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62" d="100"/>
          <a:sy n="62" d="100"/>
        </p:scale>
        <p:origin x="2299" y="7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handoutMaster" Target="handoutMasters/handoutMaster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viewProps" Target="view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CCD1A77-1633-42C0-B3B8-03B84085878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endParaRPr>
          </a:p>
        </p:txBody>
      </p:sp>
      <p:sp>
        <p:nvSpPr>
          <p:cNvPr id="3" name="Date Placeholder 2">
            <a:extLst>
              <a:ext uri="{FF2B5EF4-FFF2-40B4-BE49-F238E27FC236}">
                <a16:creationId xmlns:a16="http://schemas.microsoft.com/office/drawing/2014/main" id="{96E91913-18AD-46CC-96B1-90A3D929D06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B82C33-A26C-4D66-ADE9-D70A453A590A}" type="datetimeFigureOut">
              <a:rPr lang="en-US" smtClean="0">
                <a:latin typeface="Arial" panose="020B0604020202020204" pitchFamily="34" charset="0"/>
              </a:rPr>
              <a:t>26-Jun-23</a:t>
            </a:fld>
            <a:endParaRPr lang="en-US" dirty="0">
              <a:latin typeface="Arial" panose="020B0604020202020204" pitchFamily="34" charset="0"/>
            </a:endParaRPr>
          </a:p>
        </p:txBody>
      </p:sp>
      <p:sp>
        <p:nvSpPr>
          <p:cNvPr id="4" name="Footer Placeholder 3">
            <a:extLst>
              <a:ext uri="{FF2B5EF4-FFF2-40B4-BE49-F238E27FC236}">
                <a16:creationId xmlns:a16="http://schemas.microsoft.com/office/drawing/2014/main" id="{BB27807A-239E-4B90-B96D-D4802D552A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panose="020B0604020202020204" pitchFamily="34" charset="0"/>
            </a:endParaRPr>
          </a:p>
        </p:txBody>
      </p:sp>
      <p:sp>
        <p:nvSpPr>
          <p:cNvPr id="5" name="Slide Number Placeholder 4">
            <a:extLst>
              <a:ext uri="{FF2B5EF4-FFF2-40B4-BE49-F238E27FC236}">
                <a16:creationId xmlns:a16="http://schemas.microsoft.com/office/drawing/2014/main" id="{1B9F5AF6-B3A2-49FC-A77E-36DE48104D6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72F93D7-5E57-49FA-9FC6-E20DFC742761}"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27314002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7235E961-FDD1-F04A-B3DF-5B1F6A73A688}" type="datetimeFigureOut">
              <a:rPr lang="en-US" smtClean="0"/>
              <a:pPr/>
              <a:t>26-Jun-23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8A0E7991-4357-FB42-AE27-28DAE44DDAB9}" type="slidenum">
              <a:rPr lang="en-US" smtClean="0"/>
              <a:pPr/>
              <a:t>‹#›</a:t>
            </a:fld>
            <a:endParaRPr lang="en-US" dirty="0"/>
          </a:p>
        </p:txBody>
      </p:sp>
    </p:spTree>
    <p:extLst>
      <p:ext uri="{BB962C8B-B14F-4D97-AF65-F5344CB8AC3E}">
        <p14:creationId xmlns:p14="http://schemas.microsoft.com/office/powerpoint/2010/main" val="18336853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451306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6438409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666108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122242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7715340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220451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6855405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603122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1210034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1308208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415919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8544782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8895736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0E7991-4357-FB42-AE27-28DAE44DDAB9}" type="slidenum">
              <a:rPr lang="en-US" smtClean="0"/>
              <a:pPr/>
              <a:t>33</a:t>
            </a:fld>
            <a:endParaRPr lang="en-US" dirty="0"/>
          </a:p>
        </p:txBody>
      </p:sp>
    </p:spTree>
    <p:extLst>
      <p:ext uri="{BB962C8B-B14F-4D97-AF65-F5344CB8AC3E}">
        <p14:creationId xmlns:p14="http://schemas.microsoft.com/office/powerpoint/2010/main" val="30759785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0E7991-4357-FB42-AE27-28DAE44DDAB9}" type="slidenum">
              <a:rPr lang="en-US" smtClean="0"/>
              <a:pPr/>
              <a:t>34</a:t>
            </a:fld>
            <a:endParaRPr lang="en-US" dirty="0"/>
          </a:p>
        </p:txBody>
      </p:sp>
    </p:spTree>
    <p:extLst>
      <p:ext uri="{BB962C8B-B14F-4D97-AF65-F5344CB8AC3E}">
        <p14:creationId xmlns:p14="http://schemas.microsoft.com/office/powerpoint/2010/main" val="2609828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0E7991-4357-FB42-AE27-28DAE44DDAB9}" type="slidenum">
              <a:rPr lang="en-US" smtClean="0"/>
              <a:pPr/>
              <a:t>36</a:t>
            </a:fld>
            <a:endParaRPr lang="en-US" dirty="0"/>
          </a:p>
        </p:txBody>
      </p:sp>
    </p:spTree>
    <p:extLst>
      <p:ext uri="{BB962C8B-B14F-4D97-AF65-F5344CB8AC3E}">
        <p14:creationId xmlns:p14="http://schemas.microsoft.com/office/powerpoint/2010/main" val="33287897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508627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0801657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0955925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621399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1036504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989444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020476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2613675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588796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4124498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5348214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754946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6283453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492176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there’s a hidden assumption that Node has functions which use Edge, and vice versa.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4021322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5004073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52963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211267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9760507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1708194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4685461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6568810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7428245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9301280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9550858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7302760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911563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57299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6527927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623718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add List&lt;Player&gt; to </a:t>
            </a:r>
            <a:r>
              <a:rPr lang="en-US" dirty="0" err="1"/>
              <a:t>Blackjack.h</a:t>
            </a:r>
            <a:r>
              <a:rPr lang="en-US" dirty="0"/>
              <a:t> to justify including </a:t>
            </a:r>
            <a:r>
              <a:rPr lang="en-US" dirty="0" err="1"/>
              <a:t>Player.h</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9082190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0560881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4886499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482125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7554965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9503957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3704788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7527139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569635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8353008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3130859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1158490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074236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32650278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9717409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386151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5460466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110967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44798851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014332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976146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1936679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0013158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Arial" panose="020B0604020202020204" pitchFamily="34" charset="0"/>
                <a:ea typeface="+mn-ea"/>
                <a:cs typeface="+mn-cs"/>
              </a:rPr>
              <a:t>Note: maybe add example instead of the deleted JG example</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9848846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9471983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822343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4937227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71688970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65247501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2928595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211256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92262601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928780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E7991-4357-FB42-AE27-28DAE44DDAB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6847715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www.cadence.com/go/trademarks" TargetMode="External"/><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lide Lt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Graphic 13">
            <a:extLst>
              <a:ext uri="{FF2B5EF4-FFF2-40B4-BE49-F238E27FC236}">
                <a16:creationId xmlns:a16="http://schemas.microsoft.com/office/drawing/2014/main" id="{969372FB-63EF-4A6A-B631-B2F84EE7C9C6}"/>
              </a:ext>
            </a:extLst>
          </p:cNvPr>
          <p:cNvPicPr>
            <a:picLocks noChangeAspect="1"/>
          </p:cNvPicPr>
          <p:nvPr userDrawn="1"/>
        </p:nvPicPr>
        <p:blipFill>
          <a:blip r:embed="rId3"/>
          <a:stretch>
            <a:fillRect/>
          </a:stretch>
        </p:blipFill>
        <p:spPr>
          <a:xfrm>
            <a:off x="10427029" y="6311822"/>
            <a:ext cx="1449237" cy="274320"/>
          </a:xfrm>
          <a:prstGeom prst="rect">
            <a:avLst/>
          </a:prstGeom>
        </p:spPr>
      </p:pic>
      <p:pic>
        <p:nvPicPr>
          <p:cNvPr id="12" name="Graphic 11">
            <a:extLst>
              <a:ext uri="{FF2B5EF4-FFF2-40B4-BE49-F238E27FC236}">
                <a16:creationId xmlns:a16="http://schemas.microsoft.com/office/drawing/2014/main" id="{AEF31BAC-CADA-45C6-82D6-93745986E21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43711" y="4449020"/>
            <a:ext cx="322627" cy="86034"/>
          </a:xfrm>
          <a:prstGeom prst="rect">
            <a:avLst/>
          </a:prstGeom>
        </p:spPr>
      </p:pic>
      <p:sp>
        <p:nvSpPr>
          <p:cNvPr id="13" name="Text Placeholder 2">
            <a:extLst>
              <a:ext uri="{FF2B5EF4-FFF2-40B4-BE49-F238E27FC236}">
                <a16:creationId xmlns:a16="http://schemas.microsoft.com/office/drawing/2014/main" id="{9AD254D1-EF1F-4A07-B784-8E45624EA3E5}"/>
              </a:ext>
            </a:extLst>
          </p:cNvPr>
          <p:cNvSpPr>
            <a:spLocks noGrp="1"/>
          </p:cNvSpPr>
          <p:nvPr>
            <p:ph type="body" idx="1" hasCustomPrompt="1"/>
          </p:nvPr>
        </p:nvSpPr>
        <p:spPr>
          <a:xfrm>
            <a:off x="427760" y="5316435"/>
            <a:ext cx="11147786" cy="384814"/>
          </a:xfrm>
          <a:prstGeom prst="rect">
            <a:avLst/>
          </a:prstGeom>
        </p:spPr>
        <p:txBody>
          <a:bodyPr lIns="91440">
            <a:noAutofit/>
          </a:bodyPr>
          <a:lstStyle>
            <a:lvl1pPr marL="0" indent="0">
              <a:buNone/>
              <a:defRPr sz="2400">
                <a:solidFill>
                  <a:schemeClr val="tx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subtitle style</a:t>
            </a:r>
          </a:p>
        </p:txBody>
      </p:sp>
      <p:sp>
        <p:nvSpPr>
          <p:cNvPr id="14" name="Text Placeholder 2">
            <a:extLst>
              <a:ext uri="{FF2B5EF4-FFF2-40B4-BE49-F238E27FC236}">
                <a16:creationId xmlns:a16="http://schemas.microsoft.com/office/drawing/2014/main" id="{861DABA0-3BF6-4913-8C63-1492ADA83064}"/>
              </a:ext>
            </a:extLst>
          </p:cNvPr>
          <p:cNvSpPr>
            <a:spLocks noGrp="1"/>
          </p:cNvSpPr>
          <p:nvPr>
            <p:ph type="body" idx="10" hasCustomPrompt="1"/>
          </p:nvPr>
        </p:nvSpPr>
        <p:spPr>
          <a:xfrm>
            <a:off x="425957" y="5857437"/>
            <a:ext cx="11147786" cy="907483"/>
          </a:xfrm>
          <a:prstGeom prst="rect">
            <a:avLst/>
          </a:prstGeom>
        </p:spPr>
        <p:txBody>
          <a:bodyPr lIns="91440">
            <a:noAutofit/>
          </a:bodyPr>
          <a:lstStyle>
            <a:lvl1pPr marL="0" indent="0">
              <a:lnSpc>
                <a:spcPct val="100000"/>
              </a:lnSpc>
              <a:spcBef>
                <a:spcPts val="400"/>
              </a:spcBef>
              <a:spcAft>
                <a:spcPts val="0"/>
              </a:spcAft>
              <a:buNone/>
              <a:defRPr sz="1800">
                <a:solidFill>
                  <a:schemeClr val="tx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 and Title</a:t>
            </a:r>
          </a:p>
          <a:p>
            <a:pPr lvl="0"/>
            <a:r>
              <a:rPr lang="en-US" dirty="0"/>
              <a:t>Date</a:t>
            </a:r>
          </a:p>
        </p:txBody>
      </p:sp>
      <p:sp>
        <p:nvSpPr>
          <p:cNvPr id="15" name="Title 1">
            <a:extLst>
              <a:ext uri="{FF2B5EF4-FFF2-40B4-BE49-F238E27FC236}">
                <a16:creationId xmlns:a16="http://schemas.microsoft.com/office/drawing/2014/main" id="{23536BF6-E953-4241-81D0-63D28543F418}"/>
              </a:ext>
            </a:extLst>
          </p:cNvPr>
          <p:cNvSpPr>
            <a:spLocks noGrp="1"/>
          </p:cNvSpPr>
          <p:nvPr>
            <p:ph type="title"/>
          </p:nvPr>
        </p:nvSpPr>
        <p:spPr>
          <a:xfrm>
            <a:off x="465002" y="4752121"/>
            <a:ext cx="11171802" cy="571040"/>
          </a:xfrm>
        </p:spPr>
        <p:txBody>
          <a:bodyPr>
            <a:noAutofit/>
          </a:bodyPr>
          <a:lstStyle>
            <a:lvl1pPr>
              <a:defRPr sz="3600">
                <a:solidFill>
                  <a:schemeClr val="tx1"/>
                </a:solidFill>
              </a:defRPr>
            </a:lvl1pPr>
          </a:lstStyle>
          <a:p>
            <a:r>
              <a:rPr lang="en-US"/>
              <a:t>Click to edit Master title style</a:t>
            </a:r>
            <a:endParaRPr lang="en-US" dirty="0"/>
          </a:p>
        </p:txBody>
      </p:sp>
      <p:sp>
        <p:nvSpPr>
          <p:cNvPr id="7" name="TextBox 6">
            <a:extLst>
              <a:ext uri="{FF2B5EF4-FFF2-40B4-BE49-F238E27FC236}">
                <a16:creationId xmlns:a16="http://schemas.microsoft.com/office/drawing/2014/main" id="{6FAE9276-E946-4233-9E5D-3F0D7EF723C5}"/>
              </a:ext>
            </a:extLst>
          </p:cNvPr>
          <p:cNvSpPr txBox="1"/>
          <p:nvPr userDrawn="1"/>
        </p:nvSpPr>
        <p:spPr>
          <a:xfrm>
            <a:off x="10106230" y="271858"/>
            <a:ext cx="1770036" cy="338554"/>
          </a:xfrm>
          <a:prstGeom prst="rect">
            <a:avLst/>
          </a:prstGeom>
          <a:noFill/>
        </p:spPr>
        <p:txBody>
          <a:bodyPr wrap="none" rtlCol="0">
            <a:spAutoFit/>
          </a:bodyPr>
          <a:lstStyle/>
          <a:p>
            <a:pPr algn="r"/>
            <a:r>
              <a:rPr lang="en-US" sz="1600" dirty="0">
                <a:solidFill>
                  <a:schemeClr val="bg1"/>
                </a:solidFill>
              </a:rPr>
              <a:t>Internal </a:t>
            </a:r>
            <a:r>
              <a:rPr lang="en-US" sz="1600">
                <a:solidFill>
                  <a:schemeClr val="bg1"/>
                </a:solidFill>
              </a:rPr>
              <a:t>Use Only</a:t>
            </a:r>
            <a:endParaRPr lang="en-US" sz="1600" dirty="0">
              <a:solidFill>
                <a:schemeClr val="bg1"/>
              </a:solidFill>
            </a:endParaRPr>
          </a:p>
        </p:txBody>
      </p:sp>
    </p:spTree>
    <p:extLst>
      <p:ext uri="{BB962C8B-B14F-4D97-AF65-F5344CB8AC3E}">
        <p14:creationId xmlns:p14="http://schemas.microsoft.com/office/powerpoint/2010/main" val="798759768"/>
      </p:ext>
    </p:extLst>
  </p:cSld>
  <p:clrMapOvr>
    <a:masterClrMapping/>
  </p:clrMapOvr>
  <p:extLst>
    <p:ext uri="{DCECCB84-F9BA-43D5-87BE-67443E8EF086}">
      <p15:sldGuideLst xmlns:p15="http://schemas.microsoft.com/office/powerpoint/2012/main">
        <p15:guide id="1" orient="horz" pos="3288">
          <p15:clr>
            <a:srgbClr val="FBAE40"/>
          </p15:clr>
        </p15:guide>
        <p15:guide id="2" pos="312">
          <p15:clr>
            <a:srgbClr val="FBAE40"/>
          </p15:clr>
        </p15:guide>
        <p15:guide id="3" orient="horz" pos="2976">
          <p15:clr>
            <a:srgbClr val="FBAE40"/>
          </p15:clr>
        </p15:guide>
        <p15:guide id="4" orient="horz" pos="3528">
          <p15:clr>
            <a:srgbClr val="FBAE40"/>
          </p15:clr>
        </p15:guide>
        <p15:guide id="5" pos="360">
          <p15:clr>
            <a:srgbClr val="FBAE40"/>
          </p15:clr>
        </p15:guide>
        <p15:guide id="6" orient="horz" pos="357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 2-Column Heavy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43118-ABF9-4BD2-9A31-197F242B8F4E}"/>
              </a:ext>
            </a:extLst>
          </p:cNvPr>
          <p:cNvSpPr>
            <a:spLocks noGrp="1"/>
          </p:cNvSpPr>
          <p:nvPr>
            <p:ph type="title"/>
          </p:nvPr>
        </p:nvSpPr>
        <p:spPr>
          <a:xfrm>
            <a:off x="446313" y="365125"/>
            <a:ext cx="11310257" cy="430849"/>
          </a:xfrm>
        </p:spPr>
        <p:txBody>
          <a:bodyPr>
            <a:noAutofit/>
          </a:bodyPr>
          <a:lstStyle>
            <a:lvl1pPr>
              <a:defRPr>
                <a:solidFill>
                  <a:schemeClr val="tx1"/>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E46CA9FA-08E0-5E48-A52C-09623E7AA4CB}"/>
              </a:ext>
            </a:extLst>
          </p:cNvPr>
          <p:cNvSpPr>
            <a:spLocks noGrp="1"/>
          </p:cNvSpPr>
          <p:nvPr>
            <p:ph type="body" sz="quarter" idx="12" hasCustomPrompt="1"/>
          </p:nvPr>
        </p:nvSpPr>
        <p:spPr>
          <a:xfrm>
            <a:off x="446314" y="795974"/>
            <a:ext cx="11310712" cy="565150"/>
          </a:xfrm>
        </p:spPr>
        <p:txBody>
          <a:bodyPr lIns="45720">
            <a:noAutofit/>
          </a:bodyPr>
          <a:lstStyle>
            <a:lvl1pPr marL="0" indent="0">
              <a:buNone/>
              <a:defRPr sz="2400">
                <a:solidFill>
                  <a:schemeClr val="tx1">
                    <a:lumMod val="8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Subhead style</a:t>
            </a:r>
          </a:p>
        </p:txBody>
      </p:sp>
      <p:sp>
        <p:nvSpPr>
          <p:cNvPr id="7" name="Content Placeholder 2">
            <a:extLst>
              <a:ext uri="{FF2B5EF4-FFF2-40B4-BE49-F238E27FC236}">
                <a16:creationId xmlns:a16="http://schemas.microsoft.com/office/drawing/2014/main" id="{0A18622F-FFFB-4753-BBB2-156957187B43}"/>
              </a:ext>
            </a:extLst>
          </p:cNvPr>
          <p:cNvSpPr>
            <a:spLocks noGrp="1"/>
          </p:cNvSpPr>
          <p:nvPr>
            <p:ph idx="13"/>
          </p:nvPr>
        </p:nvSpPr>
        <p:spPr>
          <a:xfrm>
            <a:off x="446313" y="1591056"/>
            <a:ext cx="5528441" cy="4688363"/>
          </a:xfrm>
        </p:spPr>
        <p:txBody>
          <a:bodyPr vert="horz" lIns="0" tIns="45720" rIns="91440" bIns="45720" rtlCol="0">
            <a:noAutofit/>
          </a:bodyPr>
          <a:lstStyle>
            <a:lvl1pPr>
              <a:spcBef>
                <a:spcPts val="1600"/>
              </a:spcBef>
              <a:spcAft>
                <a:spcPts val="200"/>
              </a:spcAft>
              <a:defRPr lang="en-US" sz="2000" dirty="0"/>
            </a:lvl1pPr>
            <a:lvl2pPr>
              <a:spcBef>
                <a:spcPts val="300"/>
              </a:spcBef>
              <a:spcAft>
                <a:spcPts val="400"/>
              </a:spcAft>
              <a:defRPr lang="en-US" sz="1600" dirty="0"/>
            </a:lvl2pPr>
            <a:lvl3pPr>
              <a:spcBef>
                <a:spcPts val="300"/>
              </a:spcBef>
              <a:spcAft>
                <a:spcPts val="400"/>
              </a:spcAft>
              <a:defRPr lang="en-US" sz="1200" dirty="0"/>
            </a:lvl3pPr>
          </a:lstStyle>
          <a:p>
            <a:pPr lvl="0">
              <a:spcAft>
                <a:spcPts val="300"/>
              </a:spcAft>
            </a:pPr>
            <a:r>
              <a:rPr lang="en-US"/>
              <a:t>Click to edit Master text styles</a:t>
            </a:r>
          </a:p>
          <a:p>
            <a:pPr lvl="1">
              <a:spcAft>
                <a:spcPts val="300"/>
              </a:spcAft>
            </a:pPr>
            <a:r>
              <a:rPr lang="en-US"/>
              <a:t>Second level</a:t>
            </a:r>
          </a:p>
          <a:p>
            <a:pPr lvl="2">
              <a:spcAft>
                <a:spcPts val="300"/>
              </a:spcAft>
            </a:pPr>
            <a:r>
              <a:rPr lang="en-US"/>
              <a:t>Third level</a:t>
            </a:r>
          </a:p>
          <a:p>
            <a:pPr lvl="3">
              <a:spcAft>
                <a:spcPts val="300"/>
              </a:spcAft>
            </a:pPr>
            <a:r>
              <a:rPr lang="en-US"/>
              <a:t>Fourth level</a:t>
            </a:r>
          </a:p>
        </p:txBody>
      </p:sp>
      <p:sp>
        <p:nvSpPr>
          <p:cNvPr id="6" name="Content Placeholder 2">
            <a:extLst>
              <a:ext uri="{FF2B5EF4-FFF2-40B4-BE49-F238E27FC236}">
                <a16:creationId xmlns:a16="http://schemas.microsoft.com/office/drawing/2014/main" id="{32C4F24A-B06A-4364-928C-62F9F1DDE508}"/>
              </a:ext>
            </a:extLst>
          </p:cNvPr>
          <p:cNvSpPr>
            <a:spLocks noGrp="1"/>
          </p:cNvSpPr>
          <p:nvPr>
            <p:ph idx="15"/>
          </p:nvPr>
        </p:nvSpPr>
        <p:spPr>
          <a:xfrm>
            <a:off x="6095998" y="1591056"/>
            <a:ext cx="5660571" cy="4688363"/>
          </a:xfrm>
        </p:spPr>
        <p:txBody>
          <a:bodyPr vert="horz" lIns="0" tIns="45720" rIns="91440" bIns="45720" rtlCol="0">
            <a:noAutofit/>
          </a:bodyPr>
          <a:lstStyle>
            <a:lvl1pPr>
              <a:spcBef>
                <a:spcPts val="1600"/>
              </a:spcBef>
              <a:spcAft>
                <a:spcPts val="200"/>
              </a:spcAft>
              <a:defRPr lang="en-US" sz="2000" dirty="0"/>
            </a:lvl1pPr>
            <a:lvl2pPr>
              <a:spcBef>
                <a:spcPts val="300"/>
              </a:spcBef>
              <a:spcAft>
                <a:spcPts val="400"/>
              </a:spcAft>
              <a:defRPr lang="en-US" sz="1600" dirty="0"/>
            </a:lvl2pPr>
            <a:lvl3pPr>
              <a:spcBef>
                <a:spcPts val="300"/>
              </a:spcBef>
              <a:spcAft>
                <a:spcPts val="500"/>
              </a:spcAft>
              <a:defRPr lang="en-US" sz="1200" dirty="0"/>
            </a:lvl3pPr>
          </a:lstStyle>
          <a:p>
            <a:pPr lvl="0">
              <a:spcAft>
                <a:spcPts val="300"/>
              </a:spcAft>
            </a:pPr>
            <a:r>
              <a:rPr lang="en-US"/>
              <a:t>Click to edit Master text styles</a:t>
            </a:r>
          </a:p>
          <a:p>
            <a:pPr lvl="1">
              <a:spcAft>
                <a:spcPts val="300"/>
              </a:spcAft>
            </a:pPr>
            <a:r>
              <a:rPr lang="en-US"/>
              <a:t>Second level</a:t>
            </a:r>
          </a:p>
          <a:p>
            <a:pPr lvl="2">
              <a:spcAft>
                <a:spcPts val="300"/>
              </a:spcAft>
            </a:pPr>
            <a:r>
              <a:rPr lang="en-US"/>
              <a:t>Third level</a:t>
            </a:r>
          </a:p>
          <a:p>
            <a:pPr lvl="3">
              <a:spcAft>
                <a:spcPts val="300"/>
              </a:spcAft>
            </a:pPr>
            <a:r>
              <a:rPr lang="en-US"/>
              <a:t>Fourth level</a:t>
            </a:r>
          </a:p>
        </p:txBody>
      </p:sp>
    </p:spTree>
    <p:extLst>
      <p:ext uri="{BB962C8B-B14F-4D97-AF65-F5344CB8AC3E}">
        <p14:creationId xmlns:p14="http://schemas.microsoft.com/office/powerpoint/2010/main" val="5792463"/>
      </p:ext>
    </p:extLst>
  </p:cSld>
  <p:clrMapOvr>
    <a:masterClrMapping/>
  </p:clrMapOvr>
  <p:extLst>
    <p:ext uri="{DCECCB84-F9BA-43D5-87BE-67443E8EF086}">
      <p15:sldGuideLst xmlns:p15="http://schemas.microsoft.com/office/powerpoint/2012/main">
        <p15:guide id="1" orient="horz" pos="403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Title-Content with Photo">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A17237-B3FB-4132-840C-A7CA79881AA3}"/>
              </a:ext>
            </a:extLst>
          </p:cNvPr>
          <p:cNvSpPr>
            <a:spLocks noGrp="1"/>
          </p:cNvSpPr>
          <p:nvPr>
            <p:ph idx="1"/>
          </p:nvPr>
        </p:nvSpPr>
        <p:spPr>
          <a:xfrm>
            <a:off x="446313" y="1097281"/>
            <a:ext cx="5649687" cy="5395594"/>
          </a:xfrm>
        </p:spPr>
        <p:txBody>
          <a:bodyPr/>
          <a:lstStyle>
            <a:lvl1pPr>
              <a:spcBef>
                <a:spcPts val="1600"/>
              </a:spcBef>
              <a:spcAft>
                <a:spcPts val="300"/>
              </a:spcAft>
              <a:defRPr sz="2000">
                <a:solidFill>
                  <a:schemeClr val="tx1"/>
                </a:solidFill>
              </a:defRPr>
            </a:lvl1pPr>
            <a:lvl2pPr>
              <a:spcBef>
                <a:spcPts val="400"/>
              </a:spcBef>
              <a:spcAft>
                <a:spcPts val="300"/>
              </a:spcAft>
              <a:defRPr sz="1600">
                <a:solidFill>
                  <a:schemeClr val="tx1"/>
                </a:solidFill>
              </a:defRPr>
            </a:lvl2pPr>
            <a:lvl3pPr marL="1200150" indent="-285750">
              <a:spcBef>
                <a:spcPts val="400"/>
              </a:spcBef>
              <a:spcAft>
                <a:spcPts val="300"/>
              </a:spcAft>
              <a:buFont typeface="Rubik Light" panose="00000400000000000000" pitchFamily="2" charset="-79"/>
              <a:buChar char="–"/>
              <a:defRPr sz="1400">
                <a:solidFill>
                  <a:schemeClr val="tx1"/>
                </a:solidFill>
              </a:defRPr>
            </a:lvl3pPr>
            <a:lvl4pPr marL="1652588" indent="-280988">
              <a:spcBef>
                <a:spcPts val="400"/>
              </a:spcBef>
              <a:spcAft>
                <a:spcPts val="300"/>
              </a:spcAft>
              <a:buClr>
                <a:schemeClr val="tx2"/>
              </a:buClr>
              <a:buSzPct val="60000"/>
              <a:buFont typeface="Arial" panose="020B0604020202020204" pitchFamily="34" charset="0"/>
              <a:buChar char="•"/>
              <a:defRPr sz="1200">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itle 3">
            <a:extLst>
              <a:ext uri="{FF2B5EF4-FFF2-40B4-BE49-F238E27FC236}">
                <a16:creationId xmlns:a16="http://schemas.microsoft.com/office/drawing/2014/main" id="{8D3374ED-F4A9-4BE8-BA9B-8F72F3B9C05B}"/>
              </a:ext>
            </a:extLst>
          </p:cNvPr>
          <p:cNvSpPr>
            <a:spLocks noGrp="1"/>
          </p:cNvSpPr>
          <p:nvPr>
            <p:ph type="title"/>
          </p:nvPr>
        </p:nvSpPr>
        <p:spPr/>
        <p:txBody>
          <a:bodyPr>
            <a:noAutofit/>
          </a:bodyPr>
          <a:lstStyle>
            <a:lvl1pPr>
              <a:defRPr sz="3000">
                <a:solidFill>
                  <a:schemeClr val="tx1"/>
                </a:solidFill>
              </a:defRPr>
            </a:lvl1pPr>
          </a:lstStyle>
          <a:p>
            <a:r>
              <a:rPr lang="en-US"/>
              <a:t>Click to edit Master title style</a:t>
            </a:r>
            <a:endParaRPr lang="en-US" dirty="0"/>
          </a:p>
        </p:txBody>
      </p:sp>
      <p:sp>
        <p:nvSpPr>
          <p:cNvPr id="6" name="Picture Placeholder 5">
            <a:extLst>
              <a:ext uri="{FF2B5EF4-FFF2-40B4-BE49-F238E27FC236}">
                <a16:creationId xmlns:a16="http://schemas.microsoft.com/office/drawing/2014/main" id="{68854C1E-BAF8-4D9C-8A7D-79B69E538C01}"/>
              </a:ext>
            </a:extLst>
          </p:cNvPr>
          <p:cNvSpPr>
            <a:spLocks noGrp="1"/>
          </p:cNvSpPr>
          <p:nvPr>
            <p:ph type="pic" sz="quarter" idx="10"/>
          </p:nvPr>
        </p:nvSpPr>
        <p:spPr>
          <a:xfrm>
            <a:off x="6341165" y="1222513"/>
            <a:ext cx="5404747" cy="5157650"/>
          </a:xfrm>
          <a:ln w="25400">
            <a:gradFill flip="none" rotWithShape="1">
              <a:gsLst>
                <a:gs pos="50000">
                  <a:srgbClr val="84DB0F"/>
                </a:gs>
                <a:gs pos="0">
                  <a:schemeClr val="accent3"/>
                </a:gs>
                <a:gs pos="100000">
                  <a:srgbClr val="2DCCD3"/>
                </a:gs>
              </a:gsLst>
              <a:lin ang="2700000" scaled="1"/>
              <a:tileRect/>
            </a:gradFill>
          </a:ln>
        </p:spPr>
        <p:txBody>
          <a:bodyPr/>
          <a:lstStyle/>
          <a:p>
            <a:r>
              <a:rPr lang="en-US"/>
              <a:t>Click icon to add picture</a:t>
            </a:r>
          </a:p>
        </p:txBody>
      </p:sp>
    </p:spTree>
    <p:extLst>
      <p:ext uri="{BB962C8B-B14F-4D97-AF65-F5344CB8AC3E}">
        <p14:creationId xmlns:p14="http://schemas.microsoft.com/office/powerpoint/2010/main" val="27567203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Title-Content Less Copy">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BFBA5AB-59F3-46CE-9F26-0F279B9219AB}"/>
              </a:ext>
            </a:extLst>
          </p:cNvPr>
          <p:cNvSpPr>
            <a:spLocks noGrp="1"/>
          </p:cNvSpPr>
          <p:nvPr>
            <p:ph idx="1"/>
          </p:nvPr>
        </p:nvSpPr>
        <p:spPr>
          <a:xfrm>
            <a:off x="446313" y="1253330"/>
            <a:ext cx="11310257" cy="4993465"/>
          </a:xfrm>
        </p:spPr>
        <p:txBody>
          <a:bodyPr/>
          <a:lstStyle>
            <a:lvl1pPr>
              <a:spcBef>
                <a:spcPts val="1000"/>
              </a:spcBef>
              <a:spcAft>
                <a:spcPts val="400"/>
              </a:spcAft>
              <a:defRPr>
                <a:solidFill>
                  <a:schemeClr val="tx1"/>
                </a:solidFill>
              </a:defRPr>
            </a:lvl1pPr>
            <a:lvl2pPr>
              <a:spcBef>
                <a:spcPts val="600"/>
              </a:spcBef>
              <a:spcAft>
                <a:spcPts val="1000"/>
              </a:spcAft>
              <a:defRPr>
                <a:solidFill>
                  <a:schemeClr val="tx1"/>
                </a:solidFill>
              </a:defRPr>
            </a:lvl2pPr>
            <a:lvl3pPr>
              <a:spcBef>
                <a:spcPts val="400"/>
              </a:spcBef>
              <a:spcAft>
                <a:spcPts val="1000"/>
              </a:spcAft>
              <a:defRPr>
                <a:solidFill>
                  <a:schemeClr val="tx1"/>
                </a:solidFill>
              </a:defRPr>
            </a:lvl3pPr>
          </a:lstStyle>
          <a:p>
            <a:pPr lvl="0"/>
            <a:r>
              <a:rPr lang="en-US"/>
              <a:t>Click to edit Master text styles</a:t>
            </a:r>
          </a:p>
          <a:p>
            <a:pPr lvl="1"/>
            <a:r>
              <a:rPr lang="en-US"/>
              <a:t>Second level</a:t>
            </a:r>
          </a:p>
          <a:p>
            <a:pPr lvl="2"/>
            <a:r>
              <a:rPr lang="en-US"/>
              <a:t>Third level</a:t>
            </a:r>
          </a:p>
        </p:txBody>
      </p:sp>
      <p:sp>
        <p:nvSpPr>
          <p:cNvPr id="7" name="Title 3">
            <a:extLst>
              <a:ext uri="{FF2B5EF4-FFF2-40B4-BE49-F238E27FC236}">
                <a16:creationId xmlns:a16="http://schemas.microsoft.com/office/drawing/2014/main" id="{FF3FC0ED-BA7F-431C-8DA3-BCFA2347DD5F}"/>
              </a:ext>
            </a:extLst>
          </p:cNvPr>
          <p:cNvSpPr>
            <a:spLocks noGrp="1"/>
          </p:cNvSpPr>
          <p:nvPr>
            <p:ph type="title"/>
          </p:nvPr>
        </p:nvSpPr>
        <p:spPr>
          <a:xfrm>
            <a:off x="446313" y="365125"/>
            <a:ext cx="11310257" cy="888205"/>
          </a:xfrm>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834256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Title-Subtitle-Content-Less Cop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43118-ABF9-4BD2-9A31-197F242B8F4E}"/>
              </a:ext>
            </a:extLst>
          </p:cNvPr>
          <p:cNvSpPr>
            <a:spLocks noGrp="1"/>
          </p:cNvSpPr>
          <p:nvPr>
            <p:ph type="title"/>
          </p:nvPr>
        </p:nvSpPr>
        <p:spPr>
          <a:xfrm>
            <a:off x="446313" y="365125"/>
            <a:ext cx="11310257" cy="430849"/>
          </a:xfrm>
        </p:spPr>
        <p:txBody>
          <a:bodyPr/>
          <a:lstStyle>
            <a:lvl1pPr>
              <a:defRPr>
                <a:solidFill>
                  <a:schemeClr val="tx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A17237-B3FB-4132-840C-A7CA79881AA3}"/>
              </a:ext>
            </a:extLst>
          </p:cNvPr>
          <p:cNvSpPr>
            <a:spLocks noGrp="1"/>
          </p:cNvSpPr>
          <p:nvPr>
            <p:ph idx="1"/>
          </p:nvPr>
        </p:nvSpPr>
        <p:spPr>
          <a:xfrm>
            <a:off x="446313" y="1591056"/>
            <a:ext cx="11310257" cy="4688363"/>
          </a:xfrm>
        </p:spPr>
        <p:txBody>
          <a:bodyPr/>
          <a:lstStyle>
            <a:lvl1pPr>
              <a:spcBef>
                <a:spcPts val="1000"/>
              </a:spcBef>
              <a:spcAft>
                <a:spcPts val="400"/>
              </a:spcAft>
              <a:buClr>
                <a:schemeClr val="tx2"/>
              </a:buClr>
              <a:defRPr>
                <a:solidFill>
                  <a:schemeClr val="tx1"/>
                </a:solidFill>
              </a:defRPr>
            </a:lvl1pPr>
            <a:lvl2pPr>
              <a:spcBef>
                <a:spcPts val="600"/>
              </a:spcBef>
              <a:spcAft>
                <a:spcPts val="1000"/>
              </a:spcAft>
              <a:defRPr>
                <a:solidFill>
                  <a:schemeClr val="tx1"/>
                </a:solidFill>
              </a:defRPr>
            </a:lvl2pPr>
            <a:lvl3pPr>
              <a:spcBef>
                <a:spcPts val="400"/>
              </a:spcBef>
              <a:spcAft>
                <a:spcPts val="1000"/>
              </a:spcAft>
              <a:defRPr>
                <a:solidFill>
                  <a:schemeClr val="tx1"/>
                </a:solidFill>
              </a:defRPr>
            </a:lvl3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E46CA9FA-08E0-5E48-A52C-09623E7AA4CB}"/>
              </a:ext>
            </a:extLst>
          </p:cNvPr>
          <p:cNvSpPr>
            <a:spLocks noGrp="1"/>
          </p:cNvSpPr>
          <p:nvPr>
            <p:ph type="body" sz="quarter" idx="12" hasCustomPrompt="1"/>
          </p:nvPr>
        </p:nvSpPr>
        <p:spPr>
          <a:xfrm>
            <a:off x="446314" y="795974"/>
            <a:ext cx="11310712" cy="565150"/>
          </a:xfrm>
        </p:spPr>
        <p:txBody>
          <a:bodyPr lIns="45720">
            <a:noAutofit/>
          </a:bodyPr>
          <a:lstStyle>
            <a:lvl1pPr marL="0" indent="0">
              <a:buNone/>
              <a:defRPr sz="2400">
                <a:solidFill>
                  <a:srgbClr val="5C5C5C"/>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Subhead style</a:t>
            </a:r>
          </a:p>
        </p:txBody>
      </p:sp>
    </p:spTree>
    <p:extLst>
      <p:ext uri="{BB962C8B-B14F-4D97-AF65-F5344CB8AC3E}">
        <p14:creationId xmlns:p14="http://schemas.microsoft.com/office/powerpoint/2010/main" val="2197777447"/>
      </p:ext>
    </p:extLst>
  </p:cSld>
  <p:clrMapOvr>
    <a:masterClrMapping/>
  </p:clrMapOvr>
  <p:extLst>
    <p:ext uri="{DCECCB84-F9BA-43D5-87BE-67443E8EF086}">
      <p15:sldGuideLst xmlns:p15="http://schemas.microsoft.com/office/powerpoint/2012/main">
        <p15:guide id="1" orient="horz" pos="403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adence Legal-End Slid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FA7385-CA73-469C-9734-A8E19417A0F2}"/>
              </a:ext>
            </a:extLst>
          </p:cNvPr>
          <p:cNvPicPr>
            <a:picLocks noChangeAspect="1"/>
          </p:cNvPicPr>
          <p:nvPr userDrawn="1"/>
        </p:nvPicPr>
        <p:blipFill>
          <a:blip r:embed="rId2"/>
          <a:stretch>
            <a:fillRect/>
          </a:stretch>
        </p:blipFill>
        <p:spPr>
          <a:xfrm>
            <a:off x="-1" y="0"/>
            <a:ext cx="12192001" cy="6858000"/>
          </a:xfrm>
          <a:prstGeom prst="rect">
            <a:avLst/>
          </a:prstGeom>
        </p:spPr>
      </p:pic>
      <p:sp>
        <p:nvSpPr>
          <p:cNvPr id="4" name="Rectangle 3">
            <a:extLst>
              <a:ext uri="{FF2B5EF4-FFF2-40B4-BE49-F238E27FC236}">
                <a16:creationId xmlns:a16="http://schemas.microsoft.com/office/drawing/2014/main" id="{9EF7E910-FA0B-4853-AD44-EF0F6D1D773D}"/>
              </a:ext>
            </a:extLst>
          </p:cNvPr>
          <p:cNvSpPr/>
          <p:nvPr userDrawn="1"/>
        </p:nvSpPr>
        <p:spPr>
          <a:xfrm>
            <a:off x="671906" y="6058923"/>
            <a:ext cx="10835488"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i="1" kern="1200" dirty="0">
                <a:solidFill>
                  <a:srgbClr val="BFBFBF"/>
                </a:solidFill>
                <a:effectLst/>
                <a:latin typeface="Arial" panose="020B0604020202020204" pitchFamily="34" charset="0"/>
                <a:ea typeface="+mn-ea"/>
                <a:cs typeface="+mn-cs"/>
              </a:rPr>
              <a:t>© 2020 Cadence Design Systems, Inc. All rights reserved worldwide. Cadence, the Cadence logo, and the other Cadence marks found at </a:t>
            </a:r>
            <a:r>
              <a:rPr lang="en-US" sz="800" i="1" u="sng" kern="1200" dirty="0">
                <a:solidFill>
                  <a:srgbClr val="BFBFBF"/>
                </a:solidFill>
                <a:effectLst/>
                <a:latin typeface="Arial" panose="020B0604020202020204" pitchFamily="34" charset="0"/>
                <a:ea typeface="+mn-ea"/>
                <a:cs typeface="+mn-cs"/>
                <a:hlinkClick r:id="rId3">
                  <a:extLst>
                    <a:ext uri="{A12FA001-AC4F-418D-AE19-62706E023703}">
                      <ahyp:hlinkClr xmlns:ahyp="http://schemas.microsoft.com/office/drawing/2018/hyperlinkcolor" val="tx"/>
                    </a:ext>
                  </a:extLst>
                </a:hlinkClick>
              </a:rPr>
              <a:t>www.cadence.com/go/trademarks</a:t>
            </a:r>
            <a:r>
              <a:rPr lang="en-US" sz="800" i="1" kern="1200" dirty="0">
                <a:solidFill>
                  <a:srgbClr val="BFBFBF"/>
                </a:solidFill>
                <a:effectLst/>
                <a:latin typeface="Arial" panose="020B0604020202020204" pitchFamily="34" charset="0"/>
                <a:ea typeface="+mn-ea"/>
                <a:cs typeface="+mn-cs"/>
              </a:rPr>
              <a:t> are trademarks or registered trademarks of Cadence Design Systems, Inc. Accellera and SystemC are trademarks of Accellera Systems Initiative Inc. All Arm products are registered trademarks or trademarks of Arm Limited (or its subsidiaries) in the US and/or elsewhere. All MIPI specifications are registered trademarks or service marks owned by MIPI Alliance. All PCI-SIG specifications are registered trademarks or trademarks of PCI-SIG. All other trademarks are the property of their respective owners.</a:t>
            </a:r>
            <a:endParaRPr lang="en-US" sz="800" dirty="0">
              <a:solidFill>
                <a:srgbClr val="BFBFBF"/>
              </a:solidFill>
              <a:effectLst/>
              <a:latin typeface="Arial" panose="020B0604020202020204" pitchFamily="34" charset="0"/>
            </a:endParaRPr>
          </a:p>
        </p:txBody>
      </p:sp>
      <p:pic>
        <p:nvPicPr>
          <p:cNvPr id="3" name="Graphic 2">
            <a:extLst>
              <a:ext uri="{FF2B5EF4-FFF2-40B4-BE49-F238E27FC236}">
                <a16:creationId xmlns:a16="http://schemas.microsoft.com/office/drawing/2014/main" id="{D809C2D1-2A2A-49AE-B15F-65EBBF5DC18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23808" y="2679232"/>
            <a:ext cx="4353025" cy="822960"/>
          </a:xfrm>
          <a:prstGeom prst="rect">
            <a:avLst/>
          </a:prstGeom>
        </p:spPr>
      </p:pic>
      <p:grpSp>
        <p:nvGrpSpPr>
          <p:cNvPr id="12" name="Group 11">
            <a:extLst>
              <a:ext uri="{FF2B5EF4-FFF2-40B4-BE49-F238E27FC236}">
                <a16:creationId xmlns:a16="http://schemas.microsoft.com/office/drawing/2014/main" id="{17E3B4B5-8DB9-443D-9B12-B08A996522C0}"/>
              </a:ext>
            </a:extLst>
          </p:cNvPr>
          <p:cNvGrpSpPr/>
          <p:nvPr userDrawn="1"/>
        </p:nvGrpSpPr>
        <p:grpSpPr>
          <a:xfrm>
            <a:off x="0" y="368"/>
            <a:ext cx="12192000" cy="43178"/>
            <a:chOff x="0" y="368"/>
            <a:chExt cx="12192000" cy="43178"/>
          </a:xfrm>
        </p:grpSpPr>
        <p:sp>
          <p:nvSpPr>
            <p:cNvPr id="13" name="Rectangle 12">
              <a:extLst>
                <a:ext uri="{FF2B5EF4-FFF2-40B4-BE49-F238E27FC236}">
                  <a16:creationId xmlns:a16="http://schemas.microsoft.com/office/drawing/2014/main" id="{AA4C417E-50E9-4F5C-A04A-E9650BF8F369}"/>
                </a:ext>
              </a:extLst>
            </p:cNvPr>
            <p:cNvSpPr/>
            <p:nvPr userDrawn="1"/>
          </p:nvSpPr>
          <p:spPr>
            <a:xfrm>
              <a:off x="4064000" y="368"/>
              <a:ext cx="4064000" cy="43178"/>
            </a:xfrm>
            <a:prstGeom prst="rect">
              <a:avLst/>
            </a:prstGeom>
            <a:gradFill>
              <a:gsLst>
                <a:gs pos="100000">
                  <a:srgbClr val="2DCCD3"/>
                </a:gs>
                <a:gs pos="0">
                  <a:srgbClr val="147BD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2BB32C4-D731-4DAB-899B-A689896B9783}"/>
                </a:ext>
              </a:extLst>
            </p:cNvPr>
            <p:cNvSpPr/>
            <p:nvPr userDrawn="1"/>
          </p:nvSpPr>
          <p:spPr>
            <a:xfrm>
              <a:off x="8128000" y="368"/>
              <a:ext cx="4064000" cy="43178"/>
            </a:xfrm>
            <a:prstGeom prst="rect">
              <a:avLst/>
            </a:prstGeom>
            <a:gradFill>
              <a:gsLst>
                <a:gs pos="100000">
                  <a:srgbClr val="FFB81C"/>
                </a:gs>
                <a:gs pos="0">
                  <a:srgbClr val="84DB0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95AE41F-B1E8-4B0E-BD74-98BEB508AB18}"/>
                </a:ext>
              </a:extLst>
            </p:cNvPr>
            <p:cNvSpPr/>
            <p:nvPr userDrawn="1"/>
          </p:nvSpPr>
          <p:spPr>
            <a:xfrm>
              <a:off x="0" y="368"/>
              <a:ext cx="4064000" cy="43178"/>
            </a:xfrm>
            <a:prstGeom prst="rect">
              <a:avLst/>
            </a:prstGeom>
            <a:gradFill>
              <a:gsLst>
                <a:gs pos="50000">
                  <a:srgbClr val="E4002B"/>
                </a:gs>
                <a:gs pos="100000">
                  <a:srgbClr val="CE0058"/>
                </a:gs>
                <a:gs pos="0">
                  <a:srgbClr val="FF902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09335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que Orange">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8C61885-0A60-4641-A4E9-562A6071C685}"/>
              </a:ext>
            </a:extLst>
          </p:cNvPr>
          <p:cNvPicPr>
            <a:picLocks noChangeAspect="1"/>
          </p:cNvPicPr>
          <p:nvPr userDrawn="1"/>
        </p:nvPicPr>
        <p:blipFill>
          <a:blip r:embed="rId2"/>
          <a:srcRect/>
          <a:stretch/>
        </p:blipFill>
        <p:spPr>
          <a:xfrm>
            <a:off x="0" y="1403"/>
            <a:ext cx="12192000" cy="6855192"/>
          </a:xfrm>
          <a:prstGeom prst="rect">
            <a:avLst/>
          </a:prstGeom>
        </p:spPr>
      </p:pic>
      <p:sp>
        <p:nvSpPr>
          <p:cNvPr id="10" name="Rectangle 9">
            <a:extLst>
              <a:ext uri="{FF2B5EF4-FFF2-40B4-BE49-F238E27FC236}">
                <a16:creationId xmlns:a16="http://schemas.microsoft.com/office/drawing/2014/main" id="{14EE2337-BF39-43D5-B653-62C6334B04B3}"/>
              </a:ext>
            </a:extLst>
          </p:cNvPr>
          <p:cNvSpPr/>
          <p:nvPr userDrawn="1"/>
        </p:nvSpPr>
        <p:spPr>
          <a:xfrm>
            <a:off x="757609" y="6517423"/>
            <a:ext cx="6096000" cy="200055"/>
          </a:xfrm>
          <a:prstGeom prst="rect">
            <a:avLst/>
          </a:prstGeom>
        </p:spPr>
        <p:txBody>
          <a:bodyPr>
            <a:spAutoFit/>
          </a:bodyPr>
          <a:lstStyle/>
          <a:p>
            <a:r>
              <a:rPr lang="en-US" sz="700" dirty="0">
                <a:solidFill>
                  <a:srgbClr val="BFBFBF"/>
                </a:solidFill>
                <a:latin typeface="Arial" panose="020B0604020202020204" pitchFamily="34" charset="0"/>
                <a:cs typeface="Arial" panose="020B0604020202020204" pitchFamily="34" charset="0"/>
              </a:rPr>
              <a:t>© 2020 Cadence Design Systems, Inc. Cadence confidential. Internal use only.</a:t>
            </a:r>
          </a:p>
        </p:txBody>
      </p:sp>
      <p:sp>
        <p:nvSpPr>
          <p:cNvPr id="11" name="TextBox 10">
            <a:extLst>
              <a:ext uri="{FF2B5EF4-FFF2-40B4-BE49-F238E27FC236}">
                <a16:creationId xmlns:a16="http://schemas.microsoft.com/office/drawing/2014/main" id="{310C94ED-6FBA-4C41-AA88-2905C5449A20}"/>
              </a:ext>
            </a:extLst>
          </p:cNvPr>
          <p:cNvSpPr txBox="1"/>
          <p:nvPr userDrawn="1"/>
        </p:nvSpPr>
        <p:spPr>
          <a:xfrm>
            <a:off x="371583" y="6517423"/>
            <a:ext cx="456364" cy="200055"/>
          </a:xfrm>
          <a:prstGeom prst="rect">
            <a:avLst/>
          </a:prstGeom>
          <a:noFill/>
        </p:spPr>
        <p:txBody>
          <a:bodyPr wrap="square" rtlCol="0">
            <a:spAutoFit/>
          </a:bodyPr>
          <a:lstStyle/>
          <a:p>
            <a:fld id="{E9C6F3DA-F5B5-479A-BC2D-A29C88AE9940}" type="slidenum">
              <a:rPr lang="en-US" sz="700" smtClean="0">
                <a:solidFill>
                  <a:schemeClr val="bg1">
                    <a:lumMod val="75000"/>
                  </a:schemeClr>
                </a:solidFill>
                <a:latin typeface="Arial" panose="020B0604020202020204" pitchFamily="34" charset="0"/>
              </a:rPr>
              <a:pPr/>
              <a:t>‹#›</a:t>
            </a:fld>
            <a:endParaRPr lang="en-US" sz="700" dirty="0">
              <a:solidFill>
                <a:schemeClr val="bg1">
                  <a:lumMod val="75000"/>
                </a:schemeClr>
              </a:solidFill>
              <a:latin typeface="Arial" panose="020B0604020202020204" pitchFamily="34" charset="0"/>
            </a:endParaRPr>
          </a:p>
        </p:txBody>
      </p:sp>
      <p:pic>
        <p:nvPicPr>
          <p:cNvPr id="14" name="Picture 15">
            <a:extLst>
              <a:ext uri="{FF2B5EF4-FFF2-40B4-BE49-F238E27FC236}">
                <a16:creationId xmlns:a16="http://schemas.microsoft.com/office/drawing/2014/main" id="{2AD01E05-E4E4-4A97-95DE-0DCB2EB6784D}"/>
              </a:ext>
            </a:extLst>
          </p:cNvPr>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auto">
          <a:xfrm>
            <a:off x="10950729" y="6507729"/>
            <a:ext cx="967340"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Placeholder 2">
            <a:extLst>
              <a:ext uri="{FF2B5EF4-FFF2-40B4-BE49-F238E27FC236}">
                <a16:creationId xmlns:a16="http://schemas.microsoft.com/office/drawing/2014/main" id="{213024F5-C146-41A8-AE68-5431835E95E8}"/>
              </a:ext>
            </a:extLst>
          </p:cNvPr>
          <p:cNvSpPr>
            <a:spLocks noGrp="1"/>
          </p:cNvSpPr>
          <p:nvPr>
            <p:ph type="body" idx="1" hasCustomPrompt="1"/>
          </p:nvPr>
        </p:nvSpPr>
        <p:spPr>
          <a:xfrm>
            <a:off x="409806" y="5598695"/>
            <a:ext cx="10827604" cy="677797"/>
          </a:xfrm>
          <a:prstGeom prst="rect">
            <a:avLst/>
          </a:prstGeom>
        </p:spPr>
        <p:txBody>
          <a:bodyPr lIns="91440">
            <a:no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subtitle style</a:t>
            </a:r>
          </a:p>
        </p:txBody>
      </p:sp>
      <p:sp>
        <p:nvSpPr>
          <p:cNvPr id="8" name="Title 31">
            <a:extLst>
              <a:ext uri="{FF2B5EF4-FFF2-40B4-BE49-F238E27FC236}">
                <a16:creationId xmlns:a16="http://schemas.microsoft.com/office/drawing/2014/main" id="{111EB578-639E-4CA1-8D00-B4A8AD20FE35}"/>
              </a:ext>
            </a:extLst>
          </p:cNvPr>
          <p:cNvSpPr>
            <a:spLocks noGrp="1"/>
          </p:cNvSpPr>
          <p:nvPr>
            <p:ph type="title"/>
          </p:nvPr>
        </p:nvSpPr>
        <p:spPr>
          <a:xfrm>
            <a:off x="446313" y="4987882"/>
            <a:ext cx="11194701" cy="712527"/>
          </a:xfrm>
        </p:spPr>
        <p:txBody>
          <a:bodyPr>
            <a:noAutofit/>
          </a:bodyPr>
          <a:lstStyle>
            <a:lvl1pPr>
              <a:defRPr sz="36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69199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que Blu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D35FA5-243A-407F-B58E-75EF757634C2}"/>
              </a:ext>
            </a:extLst>
          </p:cNvPr>
          <p:cNvPicPr>
            <a:picLocks noChangeAspect="1"/>
          </p:cNvPicPr>
          <p:nvPr userDrawn="1"/>
        </p:nvPicPr>
        <p:blipFill>
          <a:blip r:embed="rId2"/>
          <a:srcRect/>
          <a:stretch/>
        </p:blipFill>
        <p:spPr>
          <a:xfrm>
            <a:off x="0" y="11063"/>
            <a:ext cx="12192000" cy="6855192"/>
          </a:xfrm>
          <a:prstGeom prst="rect">
            <a:avLst/>
          </a:prstGeom>
        </p:spPr>
      </p:pic>
      <p:sp>
        <p:nvSpPr>
          <p:cNvPr id="9" name="Rectangle 8">
            <a:extLst>
              <a:ext uri="{FF2B5EF4-FFF2-40B4-BE49-F238E27FC236}">
                <a16:creationId xmlns:a16="http://schemas.microsoft.com/office/drawing/2014/main" id="{E7AC58C3-1D65-40E8-A58D-F2CA2507E226}"/>
              </a:ext>
            </a:extLst>
          </p:cNvPr>
          <p:cNvSpPr/>
          <p:nvPr userDrawn="1"/>
        </p:nvSpPr>
        <p:spPr>
          <a:xfrm>
            <a:off x="757609" y="6517423"/>
            <a:ext cx="6096000" cy="200055"/>
          </a:xfrm>
          <a:prstGeom prst="rect">
            <a:avLst/>
          </a:prstGeom>
        </p:spPr>
        <p:txBody>
          <a:bodyPr>
            <a:spAutoFit/>
          </a:bodyPr>
          <a:lstStyle/>
          <a:p>
            <a:r>
              <a:rPr lang="en-US" sz="700" dirty="0">
                <a:solidFill>
                  <a:srgbClr val="BFBFBF"/>
                </a:solidFill>
                <a:latin typeface="Arial" panose="020B0604020202020204" pitchFamily="34" charset="0"/>
                <a:cs typeface="Arial" panose="020B0604020202020204" pitchFamily="34" charset="0"/>
              </a:rPr>
              <a:t>© 2020 Cadence Design Systems, Inc. Cadence confidential. Internal use only.</a:t>
            </a:r>
          </a:p>
        </p:txBody>
      </p:sp>
      <p:sp>
        <p:nvSpPr>
          <p:cNvPr id="10" name="TextBox 9">
            <a:extLst>
              <a:ext uri="{FF2B5EF4-FFF2-40B4-BE49-F238E27FC236}">
                <a16:creationId xmlns:a16="http://schemas.microsoft.com/office/drawing/2014/main" id="{36E1DE8D-50F7-4355-8DB1-DF929591B010}"/>
              </a:ext>
            </a:extLst>
          </p:cNvPr>
          <p:cNvSpPr txBox="1"/>
          <p:nvPr userDrawn="1"/>
        </p:nvSpPr>
        <p:spPr>
          <a:xfrm>
            <a:off x="371583" y="6517423"/>
            <a:ext cx="456364" cy="200055"/>
          </a:xfrm>
          <a:prstGeom prst="rect">
            <a:avLst/>
          </a:prstGeom>
          <a:noFill/>
        </p:spPr>
        <p:txBody>
          <a:bodyPr wrap="square" rtlCol="0">
            <a:spAutoFit/>
          </a:bodyPr>
          <a:lstStyle/>
          <a:p>
            <a:fld id="{E9C6F3DA-F5B5-479A-BC2D-A29C88AE9940}" type="slidenum">
              <a:rPr lang="en-US" sz="700" smtClean="0">
                <a:solidFill>
                  <a:schemeClr val="bg1">
                    <a:lumMod val="75000"/>
                  </a:schemeClr>
                </a:solidFill>
                <a:latin typeface="Arial" panose="020B0604020202020204" pitchFamily="34" charset="0"/>
              </a:rPr>
              <a:pPr/>
              <a:t>‹#›</a:t>
            </a:fld>
            <a:endParaRPr lang="en-US" sz="700" dirty="0">
              <a:solidFill>
                <a:schemeClr val="bg1">
                  <a:lumMod val="75000"/>
                </a:schemeClr>
              </a:solidFill>
              <a:latin typeface="Arial" panose="020B0604020202020204" pitchFamily="34" charset="0"/>
            </a:endParaRPr>
          </a:p>
        </p:txBody>
      </p:sp>
      <p:pic>
        <p:nvPicPr>
          <p:cNvPr id="13" name="Picture 15">
            <a:extLst>
              <a:ext uri="{FF2B5EF4-FFF2-40B4-BE49-F238E27FC236}">
                <a16:creationId xmlns:a16="http://schemas.microsoft.com/office/drawing/2014/main" id="{970DE7D5-5034-4A45-AAB9-6F08DC519A72}"/>
              </a:ext>
            </a:extLst>
          </p:cNvPr>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auto">
          <a:xfrm>
            <a:off x="10950729" y="6507729"/>
            <a:ext cx="967340"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itle 31">
            <a:extLst>
              <a:ext uri="{FF2B5EF4-FFF2-40B4-BE49-F238E27FC236}">
                <a16:creationId xmlns:a16="http://schemas.microsoft.com/office/drawing/2014/main" id="{C83B8D4D-8B13-48B4-A2C7-29DEEC49A7DD}"/>
              </a:ext>
            </a:extLst>
          </p:cNvPr>
          <p:cNvSpPr>
            <a:spLocks noGrp="1"/>
          </p:cNvSpPr>
          <p:nvPr>
            <p:ph type="title"/>
          </p:nvPr>
        </p:nvSpPr>
        <p:spPr>
          <a:xfrm>
            <a:off x="446313" y="4987882"/>
            <a:ext cx="11194701" cy="712527"/>
          </a:xfrm>
        </p:spPr>
        <p:txBody>
          <a:bodyPr>
            <a:noAutofit/>
          </a:bodyPr>
          <a:lstStyle>
            <a:lvl1pPr>
              <a:defRPr sz="3600">
                <a:solidFill>
                  <a:schemeClr val="tx1"/>
                </a:solidFill>
              </a:defRPr>
            </a:lvl1pPr>
          </a:lstStyle>
          <a:p>
            <a:r>
              <a:rPr lang="en-US"/>
              <a:t>Click to edit Master title style</a:t>
            </a:r>
            <a:endParaRPr lang="en-US" dirty="0"/>
          </a:p>
        </p:txBody>
      </p:sp>
      <p:sp>
        <p:nvSpPr>
          <p:cNvPr id="14" name="Text Placeholder 2">
            <a:extLst>
              <a:ext uri="{FF2B5EF4-FFF2-40B4-BE49-F238E27FC236}">
                <a16:creationId xmlns:a16="http://schemas.microsoft.com/office/drawing/2014/main" id="{B1CD5629-5323-41A8-BC9E-955AA3BBFE3C}"/>
              </a:ext>
            </a:extLst>
          </p:cNvPr>
          <p:cNvSpPr>
            <a:spLocks noGrp="1"/>
          </p:cNvSpPr>
          <p:nvPr>
            <p:ph type="body" idx="1" hasCustomPrompt="1"/>
          </p:nvPr>
        </p:nvSpPr>
        <p:spPr>
          <a:xfrm>
            <a:off x="409806" y="5598695"/>
            <a:ext cx="10827604" cy="677797"/>
          </a:xfrm>
          <a:prstGeom prst="rect">
            <a:avLst/>
          </a:prstGeom>
        </p:spPr>
        <p:txBody>
          <a:bodyPr lIns="91440">
            <a:no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subtitle style</a:t>
            </a:r>
          </a:p>
        </p:txBody>
      </p:sp>
    </p:spTree>
    <p:extLst>
      <p:ext uri="{BB962C8B-B14F-4D97-AF65-F5344CB8AC3E}">
        <p14:creationId xmlns:p14="http://schemas.microsoft.com/office/powerpoint/2010/main" val="3972552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que Yellow">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B7F9AB-240B-45EE-BE6B-1FCCA77E3617}"/>
              </a:ext>
            </a:extLst>
          </p:cNvPr>
          <p:cNvPicPr>
            <a:picLocks noChangeAspect="1"/>
          </p:cNvPicPr>
          <p:nvPr userDrawn="1"/>
        </p:nvPicPr>
        <p:blipFill>
          <a:blip r:embed="rId2"/>
          <a:srcRect/>
          <a:stretch/>
        </p:blipFill>
        <p:spPr>
          <a:xfrm>
            <a:off x="0" y="1403"/>
            <a:ext cx="12192000" cy="6855192"/>
          </a:xfrm>
          <a:prstGeom prst="rect">
            <a:avLst/>
          </a:prstGeom>
        </p:spPr>
      </p:pic>
      <p:sp>
        <p:nvSpPr>
          <p:cNvPr id="9" name="Rectangle 8">
            <a:extLst>
              <a:ext uri="{FF2B5EF4-FFF2-40B4-BE49-F238E27FC236}">
                <a16:creationId xmlns:a16="http://schemas.microsoft.com/office/drawing/2014/main" id="{E7AC58C3-1D65-40E8-A58D-F2CA2507E226}"/>
              </a:ext>
            </a:extLst>
          </p:cNvPr>
          <p:cNvSpPr/>
          <p:nvPr userDrawn="1"/>
        </p:nvSpPr>
        <p:spPr>
          <a:xfrm>
            <a:off x="757609" y="6517423"/>
            <a:ext cx="6096000" cy="200055"/>
          </a:xfrm>
          <a:prstGeom prst="rect">
            <a:avLst/>
          </a:prstGeom>
        </p:spPr>
        <p:txBody>
          <a:bodyPr>
            <a:spAutoFit/>
          </a:bodyPr>
          <a:lstStyle/>
          <a:p>
            <a:r>
              <a:rPr lang="en-US" sz="700" dirty="0">
                <a:solidFill>
                  <a:srgbClr val="BFBFBF"/>
                </a:solidFill>
                <a:latin typeface="Arial" panose="020B0604020202020204" pitchFamily="34" charset="0"/>
                <a:cs typeface="Arial" panose="020B0604020202020204" pitchFamily="34" charset="0"/>
              </a:rPr>
              <a:t>© 2020 Cadence Design Systems, Inc. Cadence confidential. Internal use only.</a:t>
            </a:r>
          </a:p>
        </p:txBody>
      </p:sp>
      <p:sp>
        <p:nvSpPr>
          <p:cNvPr id="10" name="TextBox 9">
            <a:extLst>
              <a:ext uri="{FF2B5EF4-FFF2-40B4-BE49-F238E27FC236}">
                <a16:creationId xmlns:a16="http://schemas.microsoft.com/office/drawing/2014/main" id="{36E1DE8D-50F7-4355-8DB1-DF929591B010}"/>
              </a:ext>
            </a:extLst>
          </p:cNvPr>
          <p:cNvSpPr txBox="1"/>
          <p:nvPr userDrawn="1"/>
        </p:nvSpPr>
        <p:spPr>
          <a:xfrm>
            <a:off x="371583" y="6517423"/>
            <a:ext cx="456364" cy="200055"/>
          </a:xfrm>
          <a:prstGeom prst="rect">
            <a:avLst/>
          </a:prstGeom>
          <a:noFill/>
        </p:spPr>
        <p:txBody>
          <a:bodyPr wrap="square" rtlCol="0">
            <a:spAutoFit/>
          </a:bodyPr>
          <a:lstStyle/>
          <a:p>
            <a:fld id="{E9C6F3DA-F5B5-479A-BC2D-A29C88AE9940}" type="slidenum">
              <a:rPr lang="en-US" sz="700" smtClean="0">
                <a:solidFill>
                  <a:schemeClr val="bg1">
                    <a:lumMod val="75000"/>
                  </a:schemeClr>
                </a:solidFill>
                <a:latin typeface="Arial" panose="020B0604020202020204" pitchFamily="34" charset="0"/>
              </a:rPr>
              <a:pPr/>
              <a:t>‹#›</a:t>
            </a:fld>
            <a:endParaRPr lang="en-US" sz="700" dirty="0">
              <a:solidFill>
                <a:schemeClr val="bg1">
                  <a:lumMod val="75000"/>
                </a:schemeClr>
              </a:solidFill>
              <a:latin typeface="Arial" panose="020B0604020202020204" pitchFamily="34" charset="0"/>
            </a:endParaRPr>
          </a:p>
        </p:txBody>
      </p:sp>
      <p:pic>
        <p:nvPicPr>
          <p:cNvPr id="13" name="Picture 15">
            <a:extLst>
              <a:ext uri="{FF2B5EF4-FFF2-40B4-BE49-F238E27FC236}">
                <a16:creationId xmlns:a16="http://schemas.microsoft.com/office/drawing/2014/main" id="{970DE7D5-5034-4A45-AAB9-6F08DC519A72}"/>
              </a:ext>
            </a:extLst>
          </p:cNvPr>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auto">
          <a:xfrm>
            <a:off x="10950729" y="6507729"/>
            <a:ext cx="967340"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itle 31">
            <a:extLst>
              <a:ext uri="{FF2B5EF4-FFF2-40B4-BE49-F238E27FC236}">
                <a16:creationId xmlns:a16="http://schemas.microsoft.com/office/drawing/2014/main" id="{70F5B4A0-18FC-453B-B3E7-26D47D4725AB}"/>
              </a:ext>
            </a:extLst>
          </p:cNvPr>
          <p:cNvSpPr>
            <a:spLocks noGrp="1"/>
          </p:cNvSpPr>
          <p:nvPr>
            <p:ph type="title"/>
          </p:nvPr>
        </p:nvSpPr>
        <p:spPr>
          <a:xfrm>
            <a:off x="446313" y="4987882"/>
            <a:ext cx="11194701" cy="712527"/>
          </a:xfrm>
        </p:spPr>
        <p:txBody>
          <a:bodyPr>
            <a:noAutofit/>
          </a:bodyPr>
          <a:lstStyle>
            <a:lvl1pPr>
              <a:defRPr sz="3600">
                <a:solidFill>
                  <a:schemeClr val="tx1"/>
                </a:solidFill>
              </a:defRPr>
            </a:lvl1pPr>
          </a:lstStyle>
          <a:p>
            <a:r>
              <a:rPr lang="en-US"/>
              <a:t>Click to edit Master title style</a:t>
            </a:r>
            <a:endParaRPr lang="en-US" dirty="0"/>
          </a:p>
        </p:txBody>
      </p:sp>
      <p:sp>
        <p:nvSpPr>
          <p:cNvPr id="14" name="Text Placeholder 2">
            <a:extLst>
              <a:ext uri="{FF2B5EF4-FFF2-40B4-BE49-F238E27FC236}">
                <a16:creationId xmlns:a16="http://schemas.microsoft.com/office/drawing/2014/main" id="{ABC10F8A-85FD-4027-9FEF-4214F72E79CD}"/>
              </a:ext>
            </a:extLst>
          </p:cNvPr>
          <p:cNvSpPr>
            <a:spLocks noGrp="1"/>
          </p:cNvSpPr>
          <p:nvPr>
            <p:ph type="body" idx="1" hasCustomPrompt="1"/>
          </p:nvPr>
        </p:nvSpPr>
        <p:spPr>
          <a:xfrm>
            <a:off x="409806" y="5598695"/>
            <a:ext cx="10827604" cy="677797"/>
          </a:xfrm>
          <a:prstGeom prst="rect">
            <a:avLst/>
          </a:prstGeom>
        </p:spPr>
        <p:txBody>
          <a:bodyPr lIns="91440">
            <a:no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subtitle style</a:t>
            </a:r>
          </a:p>
        </p:txBody>
      </p:sp>
    </p:spTree>
    <p:extLst>
      <p:ext uri="{BB962C8B-B14F-4D97-AF65-F5344CB8AC3E}">
        <p14:creationId xmlns:p14="http://schemas.microsoft.com/office/powerpoint/2010/main" val="486573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43118-ABF9-4BD2-9A31-197F242B8F4E}"/>
              </a:ext>
            </a:extLst>
          </p:cNvPr>
          <p:cNvSpPr>
            <a:spLocks noGrp="1"/>
          </p:cNvSpPr>
          <p:nvPr>
            <p:ph type="title"/>
          </p:nvPr>
        </p:nvSpPr>
        <p:spPr>
          <a:xfrm>
            <a:off x="446313" y="365126"/>
            <a:ext cx="11310257" cy="639810"/>
          </a:xfrm>
        </p:spPr>
        <p:txBody>
          <a:bodyPr>
            <a:noAutofit/>
          </a:bodyPr>
          <a:lstStyle>
            <a:lvl1pPr>
              <a:defRPr sz="30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2415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Subhead-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43118-ABF9-4BD2-9A31-197F242B8F4E}"/>
              </a:ext>
            </a:extLst>
          </p:cNvPr>
          <p:cNvSpPr>
            <a:spLocks noGrp="1"/>
          </p:cNvSpPr>
          <p:nvPr>
            <p:ph type="title"/>
          </p:nvPr>
        </p:nvSpPr>
        <p:spPr>
          <a:xfrm>
            <a:off x="446313" y="365125"/>
            <a:ext cx="11310257" cy="565151"/>
          </a:xfrm>
        </p:spPr>
        <p:txBody>
          <a:bodyPr/>
          <a:lstStyle>
            <a:lvl1pPr>
              <a:defRPr>
                <a:solidFill>
                  <a:schemeClr val="tx1"/>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E46CA9FA-08E0-5E48-A52C-09623E7AA4CB}"/>
              </a:ext>
            </a:extLst>
          </p:cNvPr>
          <p:cNvSpPr>
            <a:spLocks noGrp="1"/>
          </p:cNvSpPr>
          <p:nvPr>
            <p:ph type="body" sz="quarter" idx="12" hasCustomPrompt="1"/>
          </p:nvPr>
        </p:nvSpPr>
        <p:spPr>
          <a:xfrm>
            <a:off x="446314" y="795528"/>
            <a:ext cx="11310712" cy="565150"/>
          </a:xfrm>
        </p:spPr>
        <p:txBody>
          <a:bodyPr vert="horz" lIns="45720" tIns="45720" rIns="91440" bIns="45720" rtlCol="0">
            <a:noAutofit/>
          </a:bodyPr>
          <a:lstStyle>
            <a:lvl1pPr marL="0" indent="0">
              <a:buFontTx/>
              <a:buNone/>
              <a:defRPr lang="en-US" sz="2400" dirty="0">
                <a:solidFill>
                  <a:schemeClr val="tx1">
                    <a:lumMod val="75000"/>
                    <a:lumOff val="25000"/>
                  </a:schemeClr>
                </a:solidFill>
              </a:defRPr>
            </a:lvl1pPr>
          </a:lstStyle>
          <a:p>
            <a:pPr marL="342900" lvl="0" indent="-342900"/>
            <a:r>
              <a:rPr lang="en-US" dirty="0"/>
              <a:t>Click to edit Subhead style</a:t>
            </a:r>
          </a:p>
        </p:txBody>
      </p:sp>
    </p:spTree>
    <p:extLst>
      <p:ext uri="{BB962C8B-B14F-4D97-AF65-F5344CB8AC3E}">
        <p14:creationId xmlns:p14="http://schemas.microsoft.com/office/powerpoint/2010/main" val="1150051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Subtitle-Content">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43118-ABF9-4BD2-9A31-197F242B8F4E}"/>
              </a:ext>
            </a:extLst>
          </p:cNvPr>
          <p:cNvSpPr>
            <a:spLocks noGrp="1"/>
          </p:cNvSpPr>
          <p:nvPr>
            <p:ph type="title"/>
          </p:nvPr>
        </p:nvSpPr>
        <p:spPr>
          <a:xfrm>
            <a:off x="446313" y="365125"/>
            <a:ext cx="11310257" cy="1325563"/>
          </a:xfrm>
          <a:prstGeom prst="rect">
            <a:avLst/>
          </a:prstGeom>
        </p:spPr>
        <p:txBody>
          <a:bodyPr>
            <a:noAutofit/>
          </a:bodyPr>
          <a:lstStyle>
            <a:lvl1pPr>
              <a:defRPr>
                <a:solidFill>
                  <a:schemeClr val="tx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A17237-B3FB-4132-840C-A7CA79881AA3}"/>
              </a:ext>
            </a:extLst>
          </p:cNvPr>
          <p:cNvSpPr>
            <a:spLocks noGrp="1"/>
          </p:cNvSpPr>
          <p:nvPr>
            <p:ph idx="1"/>
          </p:nvPr>
        </p:nvSpPr>
        <p:spPr>
          <a:xfrm>
            <a:off x="446313" y="1587161"/>
            <a:ext cx="11310257" cy="4376546"/>
          </a:xfrm>
          <a:prstGeom prst="rect">
            <a:avLst/>
          </a:prstGeom>
        </p:spPr>
        <p:txBody>
          <a:bodyPr>
            <a:noAutofit/>
          </a:bodyPr>
          <a:lstStyle>
            <a:lvl1pPr>
              <a:spcBef>
                <a:spcPts val="1600"/>
              </a:spcBef>
              <a:spcAft>
                <a:spcPts val="300"/>
              </a:spcAft>
              <a:defRPr/>
            </a:lvl1pPr>
            <a:lvl2pPr>
              <a:spcBef>
                <a:spcPts val="400"/>
              </a:spcBef>
              <a:spcAft>
                <a:spcPts val="300"/>
              </a:spcAft>
              <a:defRPr/>
            </a:lvl2pPr>
            <a:lvl3pPr>
              <a:spcBef>
                <a:spcPts val="400"/>
              </a:spcBef>
              <a:spcAft>
                <a:spcPts val="300"/>
              </a:spcAft>
              <a:defRPr/>
            </a:lvl3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E46CA9FA-08E0-5E48-A52C-09623E7AA4CB}"/>
              </a:ext>
            </a:extLst>
          </p:cNvPr>
          <p:cNvSpPr>
            <a:spLocks noGrp="1"/>
          </p:cNvSpPr>
          <p:nvPr>
            <p:ph type="body" sz="quarter" idx="12" hasCustomPrompt="1"/>
          </p:nvPr>
        </p:nvSpPr>
        <p:spPr>
          <a:xfrm>
            <a:off x="446314" y="795974"/>
            <a:ext cx="11310712" cy="565150"/>
          </a:xfrm>
          <a:prstGeom prst="rect">
            <a:avLst/>
          </a:prstGeom>
        </p:spPr>
        <p:txBody>
          <a:bodyPr lIns="45720">
            <a:noAutofit/>
          </a:bodyPr>
          <a:lstStyle>
            <a:lvl1pPr marL="0" indent="0">
              <a:buFont typeface="Wingdings" panose="05000000000000000000" pitchFamily="2" charset="2"/>
              <a:buNone/>
              <a:defRPr sz="2400">
                <a:solidFill>
                  <a:srgbClr val="20202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Subhead style</a:t>
            </a:r>
          </a:p>
        </p:txBody>
      </p:sp>
    </p:spTree>
    <p:extLst>
      <p:ext uri="{BB962C8B-B14F-4D97-AF65-F5344CB8AC3E}">
        <p14:creationId xmlns:p14="http://schemas.microsoft.com/office/powerpoint/2010/main" val="745796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Subtitle-Content">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43118-ABF9-4BD2-9A31-197F242B8F4E}"/>
              </a:ext>
            </a:extLst>
          </p:cNvPr>
          <p:cNvSpPr>
            <a:spLocks noGrp="1"/>
          </p:cNvSpPr>
          <p:nvPr>
            <p:ph type="title"/>
          </p:nvPr>
        </p:nvSpPr>
        <p:spPr>
          <a:xfrm>
            <a:off x="446313" y="365125"/>
            <a:ext cx="11310257" cy="1325563"/>
          </a:xfrm>
          <a:prstGeom prst="rect">
            <a:avLst/>
          </a:prstGeom>
        </p:spPr>
        <p:txBody>
          <a:bodyPr>
            <a:noAutofit/>
          </a:bodyPr>
          <a:lstStyle>
            <a:lvl1pPr>
              <a:defRPr>
                <a:solidFill>
                  <a:schemeClr val="tx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A17237-B3FB-4132-840C-A7CA79881AA3}"/>
              </a:ext>
            </a:extLst>
          </p:cNvPr>
          <p:cNvSpPr>
            <a:spLocks noGrp="1"/>
          </p:cNvSpPr>
          <p:nvPr>
            <p:ph idx="1"/>
          </p:nvPr>
        </p:nvSpPr>
        <p:spPr>
          <a:xfrm>
            <a:off x="446313" y="1587161"/>
            <a:ext cx="11310257" cy="4376546"/>
          </a:xfrm>
          <a:prstGeom prst="rect">
            <a:avLst/>
          </a:prstGeom>
        </p:spPr>
        <p:txBody>
          <a:bodyPr>
            <a:noAutofit/>
          </a:bodyPr>
          <a:lstStyle>
            <a:lvl1pPr>
              <a:spcBef>
                <a:spcPts val="1800"/>
              </a:spcBef>
              <a:spcAft>
                <a:spcPts val="300"/>
              </a:spcAft>
              <a:defRPr/>
            </a:lvl1pPr>
            <a:lvl2pPr>
              <a:spcBef>
                <a:spcPts val="300"/>
              </a:spcBef>
              <a:spcAft>
                <a:spcPts val="300"/>
              </a:spcAft>
              <a:defRPr/>
            </a:lvl2pPr>
            <a:lvl3pPr>
              <a:spcBef>
                <a:spcPts val="300"/>
              </a:spcBef>
              <a:spcAft>
                <a:spcPts val="300"/>
              </a:spcAft>
              <a:defRPr/>
            </a:lvl3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E46CA9FA-08E0-5E48-A52C-09623E7AA4CB}"/>
              </a:ext>
            </a:extLst>
          </p:cNvPr>
          <p:cNvSpPr>
            <a:spLocks noGrp="1"/>
          </p:cNvSpPr>
          <p:nvPr>
            <p:ph type="body" sz="quarter" idx="12" hasCustomPrompt="1"/>
          </p:nvPr>
        </p:nvSpPr>
        <p:spPr>
          <a:xfrm>
            <a:off x="446314" y="795974"/>
            <a:ext cx="11310712" cy="565150"/>
          </a:xfrm>
          <a:prstGeom prst="rect">
            <a:avLst/>
          </a:prstGeom>
        </p:spPr>
        <p:txBody>
          <a:bodyPr lIns="45720">
            <a:noAutofit/>
          </a:bodyPr>
          <a:lstStyle>
            <a:lvl1pPr marL="0" indent="0">
              <a:buFont typeface="Wingdings" panose="05000000000000000000" pitchFamily="2" charset="2"/>
              <a:buNone/>
              <a:defRPr sz="2400">
                <a:solidFill>
                  <a:srgbClr val="20202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Subhead style</a:t>
            </a:r>
          </a:p>
        </p:txBody>
      </p:sp>
    </p:spTree>
    <p:extLst>
      <p:ext uri="{BB962C8B-B14F-4D97-AF65-F5344CB8AC3E}">
        <p14:creationId xmlns:p14="http://schemas.microsoft.com/office/powerpoint/2010/main" val="31445152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A17237-B3FB-4132-840C-A7CA79881AA3}"/>
              </a:ext>
            </a:extLst>
          </p:cNvPr>
          <p:cNvSpPr>
            <a:spLocks noGrp="1"/>
          </p:cNvSpPr>
          <p:nvPr>
            <p:ph idx="1"/>
          </p:nvPr>
        </p:nvSpPr>
        <p:spPr>
          <a:xfrm>
            <a:off x="446313" y="1097281"/>
            <a:ext cx="11310257" cy="4840224"/>
          </a:xfrm>
        </p:spPr>
        <p:txBody>
          <a:bodyPr/>
          <a:lstStyle>
            <a:lvl1pPr>
              <a:spcBef>
                <a:spcPts val="1600"/>
              </a:spcBef>
              <a:spcAft>
                <a:spcPts val="300"/>
              </a:spcAft>
              <a:defRPr>
                <a:solidFill>
                  <a:schemeClr val="tx1"/>
                </a:solidFill>
              </a:defRPr>
            </a:lvl1pPr>
            <a:lvl2pPr>
              <a:spcBef>
                <a:spcPts val="400"/>
              </a:spcBef>
              <a:spcAft>
                <a:spcPts val="300"/>
              </a:spcAft>
              <a:defRPr>
                <a:solidFill>
                  <a:schemeClr val="tx1"/>
                </a:solidFill>
              </a:defRPr>
            </a:lvl2pPr>
            <a:lvl3pPr>
              <a:spcBef>
                <a:spcPts val="400"/>
              </a:spcBef>
              <a:spcAft>
                <a:spcPts val="300"/>
              </a:spcAft>
              <a:defRPr>
                <a:solidFill>
                  <a:schemeClr val="tx1"/>
                </a:solidFill>
              </a:defRPr>
            </a:lvl3pPr>
          </a:lstStyle>
          <a:p>
            <a:pPr lvl="0"/>
            <a:r>
              <a:rPr lang="en-US"/>
              <a:t>Click to edit Master text styles</a:t>
            </a:r>
          </a:p>
          <a:p>
            <a:pPr lvl="1"/>
            <a:r>
              <a:rPr lang="en-US"/>
              <a:t>Second level</a:t>
            </a:r>
          </a:p>
          <a:p>
            <a:pPr lvl="2"/>
            <a:r>
              <a:rPr lang="en-US"/>
              <a:t>Third level</a:t>
            </a:r>
          </a:p>
        </p:txBody>
      </p:sp>
      <p:sp>
        <p:nvSpPr>
          <p:cNvPr id="4" name="Title 3">
            <a:extLst>
              <a:ext uri="{FF2B5EF4-FFF2-40B4-BE49-F238E27FC236}">
                <a16:creationId xmlns:a16="http://schemas.microsoft.com/office/drawing/2014/main" id="{8D3374ED-F4A9-4BE8-BA9B-8F72F3B9C05B}"/>
              </a:ext>
            </a:extLst>
          </p:cNvPr>
          <p:cNvSpPr>
            <a:spLocks noGrp="1"/>
          </p:cNvSpPr>
          <p:nvPr>
            <p:ph type="title"/>
          </p:nvPr>
        </p:nvSpPr>
        <p:spPr/>
        <p:txBody>
          <a:bodyPr>
            <a:noAutofit/>
          </a:bodyPr>
          <a:lstStyle>
            <a:lvl1pPr>
              <a:defRPr sz="30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328793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2829E3-42AA-4ECB-90DB-F36F704F4837}"/>
              </a:ext>
            </a:extLst>
          </p:cNvPr>
          <p:cNvSpPr>
            <a:spLocks noGrp="1"/>
          </p:cNvSpPr>
          <p:nvPr>
            <p:ph type="title"/>
          </p:nvPr>
        </p:nvSpPr>
        <p:spPr>
          <a:xfrm>
            <a:off x="446313" y="365125"/>
            <a:ext cx="11310257" cy="666871"/>
          </a:xfrm>
          <a:prstGeom prst="rect">
            <a:avLst/>
          </a:prstGeom>
        </p:spPr>
        <p:txBody>
          <a:bodyPr vert="horz" lIns="45720" tIns="45720" rIns="91440" bIns="4572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F5B3634-BE53-4DAC-8B5E-4015CDEC9CF1}"/>
              </a:ext>
            </a:extLst>
          </p:cNvPr>
          <p:cNvSpPr>
            <a:spLocks noGrp="1"/>
          </p:cNvSpPr>
          <p:nvPr>
            <p:ph type="body" idx="1"/>
          </p:nvPr>
        </p:nvSpPr>
        <p:spPr>
          <a:xfrm>
            <a:off x="446313" y="1825625"/>
            <a:ext cx="11310257" cy="4351338"/>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pic>
        <p:nvPicPr>
          <p:cNvPr id="183" name="Picture 15">
            <a:extLst>
              <a:ext uri="{FF2B5EF4-FFF2-40B4-BE49-F238E27FC236}">
                <a16:creationId xmlns:a16="http://schemas.microsoft.com/office/drawing/2014/main" id="{D6EA127D-FF02-4206-AAB0-6F7BA3DB9F11}"/>
              </a:ext>
            </a:extLst>
          </p:cNvPr>
          <p:cNvPicPr>
            <a:picLocks noChangeAspect="1" noChangeArrowheads="1"/>
          </p:cNvPicPr>
          <p:nvPr userDrawn="1"/>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bwMode="auto">
          <a:xfrm>
            <a:off x="10950729" y="6507729"/>
            <a:ext cx="967340"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a:extLst>
              <a:ext uri="{FF2B5EF4-FFF2-40B4-BE49-F238E27FC236}">
                <a16:creationId xmlns:a16="http://schemas.microsoft.com/office/drawing/2014/main" id="{C6238415-51E2-4B57-8686-3A7BE463A002}"/>
              </a:ext>
            </a:extLst>
          </p:cNvPr>
          <p:cNvSpPr/>
          <p:nvPr userDrawn="1"/>
        </p:nvSpPr>
        <p:spPr>
          <a:xfrm>
            <a:off x="757609" y="6517423"/>
            <a:ext cx="6096000" cy="200055"/>
          </a:xfrm>
          <a:prstGeom prst="rect">
            <a:avLst/>
          </a:prstGeom>
        </p:spPr>
        <p:txBody>
          <a:bodyPr>
            <a:spAutoFit/>
          </a:bodyPr>
          <a:lstStyle/>
          <a:p>
            <a:r>
              <a:rPr lang="en-US" sz="700" dirty="0">
                <a:solidFill>
                  <a:srgbClr val="BFBFBF"/>
                </a:solidFill>
                <a:latin typeface="Arial" panose="020B0604020202020204" pitchFamily="34" charset="0"/>
                <a:cs typeface="Arial" panose="020B0604020202020204" pitchFamily="34" charset="0"/>
              </a:rPr>
              <a:t>© 2020 Cadence Design Systems, Inc. Cadence confidential. Internal use only.</a:t>
            </a:r>
          </a:p>
        </p:txBody>
      </p:sp>
      <p:sp>
        <p:nvSpPr>
          <p:cNvPr id="11" name="TextBox 10">
            <a:extLst>
              <a:ext uri="{FF2B5EF4-FFF2-40B4-BE49-F238E27FC236}">
                <a16:creationId xmlns:a16="http://schemas.microsoft.com/office/drawing/2014/main" id="{2C55A0A3-C444-42C3-B99D-6C7C3F66445E}"/>
              </a:ext>
            </a:extLst>
          </p:cNvPr>
          <p:cNvSpPr txBox="1"/>
          <p:nvPr userDrawn="1"/>
        </p:nvSpPr>
        <p:spPr>
          <a:xfrm>
            <a:off x="371583" y="6517423"/>
            <a:ext cx="456364" cy="200055"/>
          </a:xfrm>
          <a:prstGeom prst="rect">
            <a:avLst/>
          </a:prstGeom>
          <a:noFill/>
        </p:spPr>
        <p:txBody>
          <a:bodyPr wrap="square" rtlCol="0">
            <a:spAutoFit/>
          </a:bodyPr>
          <a:lstStyle/>
          <a:p>
            <a:fld id="{E9C6F3DA-F5B5-479A-BC2D-A29C88AE9940}" type="slidenum">
              <a:rPr lang="en-US" sz="700" smtClean="0">
                <a:solidFill>
                  <a:schemeClr val="bg1">
                    <a:lumMod val="75000"/>
                  </a:schemeClr>
                </a:solidFill>
                <a:latin typeface="Arial" panose="020B0604020202020204" pitchFamily="34" charset="0"/>
              </a:rPr>
              <a:pPr/>
              <a:t>‹#›</a:t>
            </a:fld>
            <a:endParaRPr lang="en-US" sz="700" dirty="0">
              <a:solidFill>
                <a:schemeClr val="bg1">
                  <a:lumMod val="75000"/>
                </a:schemeClr>
              </a:solidFill>
              <a:latin typeface="Arial" panose="020B0604020202020204" pitchFamily="34" charset="0"/>
            </a:endParaRPr>
          </a:p>
        </p:txBody>
      </p:sp>
      <p:grpSp>
        <p:nvGrpSpPr>
          <p:cNvPr id="4" name="Group 3">
            <a:extLst>
              <a:ext uri="{FF2B5EF4-FFF2-40B4-BE49-F238E27FC236}">
                <a16:creationId xmlns:a16="http://schemas.microsoft.com/office/drawing/2014/main" id="{97759A8F-77E8-4D40-9CCB-2B62D203A2C0}"/>
              </a:ext>
            </a:extLst>
          </p:cNvPr>
          <p:cNvGrpSpPr/>
          <p:nvPr userDrawn="1"/>
        </p:nvGrpSpPr>
        <p:grpSpPr>
          <a:xfrm>
            <a:off x="0" y="368"/>
            <a:ext cx="12192000" cy="43178"/>
            <a:chOff x="0" y="368"/>
            <a:chExt cx="12192000" cy="43178"/>
          </a:xfrm>
        </p:grpSpPr>
        <p:sp>
          <p:nvSpPr>
            <p:cNvPr id="14" name="Rectangle 13">
              <a:extLst>
                <a:ext uri="{FF2B5EF4-FFF2-40B4-BE49-F238E27FC236}">
                  <a16:creationId xmlns:a16="http://schemas.microsoft.com/office/drawing/2014/main" id="{CAE802DC-8993-41C3-8D5A-890FF5017424}"/>
                </a:ext>
              </a:extLst>
            </p:cNvPr>
            <p:cNvSpPr/>
            <p:nvPr userDrawn="1"/>
          </p:nvSpPr>
          <p:spPr>
            <a:xfrm>
              <a:off x="4064000" y="368"/>
              <a:ext cx="4064000" cy="43178"/>
            </a:xfrm>
            <a:prstGeom prst="rect">
              <a:avLst/>
            </a:prstGeom>
            <a:gradFill>
              <a:gsLst>
                <a:gs pos="100000">
                  <a:srgbClr val="2DCCD3"/>
                </a:gs>
                <a:gs pos="0">
                  <a:srgbClr val="147BD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4CBE109-0F11-4D87-8D5D-63B1E2F7E26D}"/>
                </a:ext>
              </a:extLst>
            </p:cNvPr>
            <p:cNvSpPr/>
            <p:nvPr userDrawn="1"/>
          </p:nvSpPr>
          <p:spPr>
            <a:xfrm>
              <a:off x="8128000" y="368"/>
              <a:ext cx="4064000" cy="43178"/>
            </a:xfrm>
            <a:prstGeom prst="rect">
              <a:avLst/>
            </a:prstGeom>
            <a:gradFill>
              <a:gsLst>
                <a:gs pos="100000">
                  <a:srgbClr val="FFB81C"/>
                </a:gs>
                <a:gs pos="0">
                  <a:srgbClr val="84DB0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69C7D2E-BEB6-4F0E-96C2-5A7B3776B7FE}"/>
                </a:ext>
              </a:extLst>
            </p:cNvPr>
            <p:cNvSpPr/>
            <p:nvPr userDrawn="1"/>
          </p:nvSpPr>
          <p:spPr>
            <a:xfrm>
              <a:off x="0" y="368"/>
              <a:ext cx="4064000" cy="43178"/>
            </a:xfrm>
            <a:prstGeom prst="rect">
              <a:avLst/>
            </a:prstGeom>
            <a:gradFill>
              <a:gsLst>
                <a:gs pos="50000">
                  <a:srgbClr val="E4002B"/>
                </a:gs>
                <a:gs pos="100000">
                  <a:srgbClr val="CE0058"/>
                </a:gs>
                <a:gs pos="0">
                  <a:srgbClr val="FF902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13292513"/>
      </p:ext>
    </p:extLst>
  </p:cSld>
  <p:clrMap bg1="lt1" tx1="dk1" bg2="lt2" tx2="dk2" accent1="accent1" accent2="accent2" accent3="accent3" accent4="accent4" accent5="accent5" accent6="accent6" hlink="hlink" folHlink="folHlink"/>
  <p:sldLayoutIdLst>
    <p:sldLayoutId id="2147483944" r:id="rId1"/>
    <p:sldLayoutId id="2147483904" r:id="rId2"/>
    <p:sldLayoutId id="2147483905" r:id="rId3"/>
    <p:sldLayoutId id="2147483935" r:id="rId4"/>
    <p:sldLayoutId id="2147483901" r:id="rId5"/>
    <p:sldLayoutId id="2147483889" r:id="rId6"/>
    <p:sldLayoutId id="2147483951" r:id="rId7"/>
    <p:sldLayoutId id="2147483964" r:id="rId8"/>
    <p:sldLayoutId id="2147483892" r:id="rId9"/>
    <p:sldLayoutId id="2147483960" r:id="rId10"/>
    <p:sldLayoutId id="2147483961" r:id="rId11"/>
    <p:sldLayoutId id="2147483886" r:id="rId12"/>
    <p:sldLayoutId id="2147483888" r:id="rId13"/>
    <p:sldLayoutId id="2147483725" r:id="rId14"/>
  </p:sldLayoutIdLst>
  <p:hf hdr="0" ftr="0" dt="0"/>
  <p:txStyles>
    <p:titleStyle>
      <a:lvl1pPr marL="0" indent="0" algn="l" defTabSz="914400" rtl="0" eaLnBrk="1" latinLnBrk="0" hangingPunct="1">
        <a:lnSpc>
          <a:spcPct val="90000"/>
        </a:lnSpc>
        <a:spcBef>
          <a:spcPct val="0"/>
        </a:spcBef>
        <a:buFont typeface="Arial" panose="020B0604020202020204" pitchFamily="34" charset="0"/>
        <a:buNone/>
        <a:defRPr sz="3000" kern="1200">
          <a:solidFill>
            <a:schemeClr val="tx1"/>
          </a:solidFill>
          <a:latin typeface="Arial" panose="020B0604020202020204" pitchFamily="34" charset="0"/>
          <a:ea typeface="+mj-ea"/>
          <a:cs typeface="+mj-cs"/>
        </a:defRPr>
      </a:lvl1pPr>
    </p:titleStyle>
    <p:bodyStyle>
      <a:lvl1pPr marL="346075" indent="-288925" algn="l" defTabSz="914400" rtl="0" eaLnBrk="1" latinLnBrk="0" hangingPunct="1">
        <a:lnSpc>
          <a:spcPct val="90000"/>
        </a:lnSpc>
        <a:spcBef>
          <a:spcPts val="1600"/>
        </a:spcBef>
        <a:spcAft>
          <a:spcPts val="300"/>
        </a:spcAft>
        <a:buClr>
          <a:schemeClr val="tx2"/>
        </a:buClr>
        <a:buSzPct val="100000"/>
        <a:buFont typeface="Arial" panose="020B0604020202020204" pitchFamily="34" charset="0"/>
        <a:buChar char="•"/>
        <a:tabLst/>
        <a:defRPr sz="2400" kern="1200">
          <a:solidFill>
            <a:schemeClr val="tx1"/>
          </a:solidFill>
          <a:latin typeface="Arial" panose="020B0604020202020204" pitchFamily="34" charset="0"/>
          <a:ea typeface="+mn-ea"/>
          <a:cs typeface="+mn-cs"/>
        </a:defRPr>
      </a:lvl1pPr>
      <a:lvl2pPr marL="738188" indent="-280988" algn="l" defTabSz="914400" rtl="0" eaLnBrk="1" latinLnBrk="0" hangingPunct="1">
        <a:lnSpc>
          <a:spcPct val="90000"/>
        </a:lnSpc>
        <a:spcBef>
          <a:spcPts val="400"/>
        </a:spcBef>
        <a:spcAft>
          <a:spcPts val="300"/>
        </a:spcAft>
        <a:buClr>
          <a:schemeClr val="tx2"/>
        </a:buClr>
        <a:buSzPct val="60000"/>
        <a:buFont typeface="Courier New" panose="02070309020205020404" pitchFamily="49" charset="0"/>
        <a:buChar char="o"/>
        <a:tabLst/>
        <a:defRPr sz="2000" kern="1200">
          <a:solidFill>
            <a:schemeClr val="tx1"/>
          </a:solidFill>
          <a:latin typeface="Arial" panose="020B0604020202020204" pitchFamily="34" charset="0"/>
          <a:ea typeface="+mn-ea"/>
          <a:cs typeface="+mn-cs"/>
        </a:defRPr>
      </a:lvl2pPr>
      <a:lvl3pPr marL="1200150" indent="-285750" algn="l" defTabSz="914400" rtl="0" eaLnBrk="1" latinLnBrk="0" hangingPunct="1">
        <a:lnSpc>
          <a:spcPct val="90000"/>
        </a:lnSpc>
        <a:spcBef>
          <a:spcPts val="400"/>
        </a:spcBef>
        <a:spcAft>
          <a:spcPts val="300"/>
        </a:spcAft>
        <a:buClr>
          <a:schemeClr val="tx2"/>
        </a:buClr>
        <a:buSzPct val="100000"/>
        <a:buFont typeface="Rubik Light" panose="00000400000000000000" pitchFamily="2" charset="-79"/>
        <a:buChar char="–"/>
        <a:tabLst/>
        <a:defRPr sz="1600" kern="1200">
          <a:solidFill>
            <a:schemeClr val="tx1"/>
          </a:solidFill>
          <a:latin typeface="Arial" panose="020B0604020202020204" pitchFamily="34" charset="0"/>
          <a:ea typeface="+mn-ea"/>
          <a:cs typeface="+mn-cs"/>
        </a:defRPr>
      </a:lvl3pPr>
      <a:lvl4pPr marL="1652588" indent="-280988" algn="l" defTabSz="914400" rtl="0" eaLnBrk="1" latinLnBrk="0" hangingPunct="1">
        <a:lnSpc>
          <a:spcPct val="90000"/>
        </a:lnSpc>
        <a:spcBef>
          <a:spcPts val="500"/>
        </a:spcBef>
        <a:spcAft>
          <a:spcPts val="1200"/>
        </a:spcAft>
        <a:buClr>
          <a:schemeClr val="accent2"/>
        </a:buClr>
        <a:buSzPct val="115000"/>
        <a:buFont typeface=".Lucida Grande UI Regular"/>
        <a:buChar char="▹"/>
        <a:tabLst/>
        <a:defRPr sz="1500" kern="1200">
          <a:solidFill>
            <a:schemeClr val="tx2"/>
          </a:solidFill>
          <a:latin typeface="+mn-lt"/>
          <a:ea typeface="+mn-ea"/>
          <a:cs typeface="+mn-cs"/>
        </a:defRPr>
      </a:lvl4pPr>
      <a:lvl5pPr marL="2170113" indent="-341313" algn="l" defTabSz="914400" rtl="0" eaLnBrk="1" latinLnBrk="0" hangingPunct="1">
        <a:lnSpc>
          <a:spcPct val="90000"/>
        </a:lnSpc>
        <a:spcBef>
          <a:spcPts val="500"/>
        </a:spcBef>
        <a:spcAft>
          <a:spcPts val="1200"/>
        </a:spcAft>
        <a:buClr>
          <a:schemeClr val="accent2"/>
        </a:buClr>
        <a:buSzPct val="115000"/>
        <a:buFont typeface=".Lucida Grande UI Regular"/>
        <a:buChar char="▹"/>
        <a:tabLst/>
        <a:defRPr sz="15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hyperlink" Target="https://www.youtube.com/watch?v=QjFpKJ8Xx78" TargetMode="External"/><Relationship Id="rId7" Type="http://schemas.openxmlformats.org/officeDocument/2006/relationships/hyperlink" Target="https://en.cppreference.com/w/" TargetMode="External"/><Relationship Id="rId2" Type="http://schemas.openxmlformats.org/officeDocument/2006/relationships/notesSlide" Target="../notesSlides/notesSlide80.xml"/><Relationship Id="rId1" Type="http://schemas.openxmlformats.org/officeDocument/2006/relationships/slideLayout" Target="../slideLayouts/slideLayout9.xml"/><Relationship Id="rId6" Type="http://schemas.openxmlformats.org/officeDocument/2006/relationships/hyperlink" Target="https://www.youtube.com/watch?v=dJpAppmRWVI&amp;" TargetMode="External"/><Relationship Id="rId5" Type="http://schemas.openxmlformats.org/officeDocument/2006/relationships/hyperlink" Target="https://www.youtube.com/watch?v=NrARQ7rHV-c" TargetMode="External"/><Relationship Id="rId4" Type="http://schemas.openxmlformats.org/officeDocument/2006/relationships/hyperlink" Target="https://www.youtube.com/watch?v=fzFOLsFASjU" TargetMode="External"/></Relationships>
</file>

<file path=ppt/slides/_rels/slide10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hyperlink" Target="https://stackoverflow.com/questions/495021/why-can-templates-only-be-implemented-in-the-header-file" TargetMode="Externa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2.png"/><Relationship Id="rId5" Type="http://schemas.openxmlformats.org/officeDocument/2006/relationships/hyperlink" Target="https://build-bench.com/" TargetMode="External"/><Relationship Id="rId4" Type="http://schemas.openxmlformats.org/officeDocument/2006/relationships/notesSlide" Target="../notesSlides/notesSlide69.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0.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hyperlink" Target="https://github.com/include-what-you-use/include-what-you-use/blob/master/README.md" TargetMode="External"/><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3" Type="http://schemas.openxmlformats.org/officeDocument/2006/relationships/hyperlink" Target="https://raw.githubusercontent.com/vittorioromeo/corecpp2023/main/improving_compilation_times_corecpp2023.pdf" TargetMode="External"/><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181077D-E0DC-4A5C-97A6-DA9CDA72C09D}"/>
              </a:ext>
            </a:extLst>
          </p:cNvPr>
          <p:cNvSpPr>
            <a:spLocks noGrp="1"/>
          </p:cNvSpPr>
          <p:nvPr>
            <p:ph type="body" idx="1"/>
          </p:nvPr>
        </p:nvSpPr>
        <p:spPr/>
        <p:txBody>
          <a:bodyPr/>
          <a:lstStyle/>
          <a:p>
            <a:r>
              <a:rPr lang="en-US" b="1" dirty="0"/>
              <a:t>Compiler-friendly C++ for developer-friendly compilations</a:t>
            </a:r>
          </a:p>
        </p:txBody>
      </p:sp>
      <p:sp>
        <p:nvSpPr>
          <p:cNvPr id="6" name="Text Placeholder 5">
            <a:extLst>
              <a:ext uri="{FF2B5EF4-FFF2-40B4-BE49-F238E27FC236}">
                <a16:creationId xmlns:a16="http://schemas.microsoft.com/office/drawing/2014/main" id="{08CBA213-389C-488D-9175-DD0236F95160}"/>
              </a:ext>
            </a:extLst>
          </p:cNvPr>
          <p:cNvSpPr>
            <a:spLocks noGrp="1"/>
          </p:cNvSpPr>
          <p:nvPr>
            <p:ph type="body" idx="10"/>
          </p:nvPr>
        </p:nvSpPr>
        <p:spPr/>
        <p:txBody>
          <a:bodyPr/>
          <a:lstStyle/>
          <a:p>
            <a:r>
              <a:rPr lang="en-US" dirty="0"/>
              <a:t>Majd Haj</a:t>
            </a:r>
          </a:p>
          <a:p>
            <a:r>
              <a:rPr lang="en-US" dirty="0"/>
              <a:t>June 26</a:t>
            </a:r>
            <a:r>
              <a:rPr lang="en-US" baseline="30000" dirty="0"/>
              <a:t>th</a:t>
            </a:r>
            <a:r>
              <a:rPr lang="en-US" dirty="0"/>
              <a:t> 2023</a:t>
            </a:r>
          </a:p>
        </p:txBody>
      </p:sp>
      <p:sp>
        <p:nvSpPr>
          <p:cNvPr id="4" name="Title 3">
            <a:extLst>
              <a:ext uri="{FF2B5EF4-FFF2-40B4-BE49-F238E27FC236}">
                <a16:creationId xmlns:a16="http://schemas.microsoft.com/office/drawing/2014/main" id="{C5EECB51-05E4-47CB-A210-835B9106462C}"/>
              </a:ext>
            </a:extLst>
          </p:cNvPr>
          <p:cNvSpPr>
            <a:spLocks noGrp="1"/>
          </p:cNvSpPr>
          <p:nvPr>
            <p:ph type="title"/>
          </p:nvPr>
        </p:nvSpPr>
        <p:spPr/>
        <p:txBody>
          <a:bodyPr/>
          <a:lstStyle/>
          <a:p>
            <a:r>
              <a:rPr lang="en-US" dirty="0"/>
              <a:t>Haifa::</a:t>
            </a:r>
            <a:r>
              <a:rPr lang="en-US" dirty="0" err="1"/>
              <a:t>c++</a:t>
            </a:r>
            <a:endParaRPr lang="en-US" dirty="0"/>
          </a:p>
        </p:txBody>
      </p:sp>
    </p:spTree>
    <p:extLst>
      <p:ext uri="{BB962C8B-B14F-4D97-AF65-F5344CB8AC3E}">
        <p14:creationId xmlns:p14="http://schemas.microsoft.com/office/powerpoint/2010/main" val="27350347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B919F5-7027-4F48-84FB-45253AD3D0DF}"/>
              </a:ext>
            </a:extLst>
          </p:cNvPr>
          <p:cNvPicPr>
            <a:picLocks noChangeAspect="1"/>
          </p:cNvPicPr>
          <p:nvPr/>
        </p:nvPicPr>
        <p:blipFill>
          <a:blip r:embed="rId3"/>
          <a:stretch>
            <a:fillRect/>
          </a:stretch>
        </p:blipFill>
        <p:spPr>
          <a:xfrm>
            <a:off x="97713" y="1787237"/>
            <a:ext cx="11996574" cy="4278908"/>
          </a:xfrm>
          <a:prstGeom prst="rect">
            <a:avLst/>
          </a:prstGeom>
        </p:spPr>
      </p:pic>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p:txBody>
          <a:bodyPr/>
          <a:lstStyle/>
          <a:p>
            <a:r>
              <a:rPr lang="en-US" sz="3200" b="1" dirty="0"/>
              <a:t>C++ Compilation In A Nutshell - building phase 3</a:t>
            </a:r>
            <a:endParaRPr lang="en-US" sz="3200" dirty="0"/>
          </a:p>
        </p:txBody>
      </p:sp>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446313" y="907486"/>
            <a:ext cx="11310257" cy="5056221"/>
          </a:xfrm>
        </p:spPr>
        <p:txBody>
          <a:bodyPr/>
          <a:lstStyle/>
          <a:p>
            <a:r>
              <a:rPr lang="en-US" sz="2800" dirty="0"/>
              <a:t>The last phase is linking all the object files together and creating an executable.</a:t>
            </a:r>
          </a:p>
        </p:txBody>
      </p:sp>
    </p:spTree>
    <p:extLst>
      <p:ext uri="{BB962C8B-B14F-4D97-AF65-F5344CB8AC3E}">
        <p14:creationId xmlns:p14="http://schemas.microsoft.com/office/powerpoint/2010/main" val="1065747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307768" y="1103385"/>
            <a:ext cx="11310257" cy="5389490"/>
          </a:xfrm>
        </p:spPr>
        <p:txBody>
          <a:bodyPr>
            <a:noAutofit/>
          </a:bodyPr>
          <a:lstStyle/>
          <a:p>
            <a:r>
              <a:rPr lang="en-US" dirty="0"/>
              <a:t>John </a:t>
            </a:r>
            <a:r>
              <a:rPr lang="en-US" dirty="0" err="1"/>
              <a:t>Lakos</a:t>
            </a:r>
            <a:r>
              <a:rPr lang="en-US" dirty="0"/>
              <a:t> – Advanced Levelization Techniques</a:t>
            </a:r>
          </a:p>
          <a:p>
            <a:pPr lvl="1"/>
            <a:r>
              <a:rPr lang="en-US" dirty="0"/>
              <a:t>Part 1: </a:t>
            </a:r>
            <a:r>
              <a:rPr lang="en-US" dirty="0">
                <a:hlinkClick r:id="rId3"/>
              </a:rPr>
              <a:t>https://www.youtube.com/watch?v=QjFpKJ8Xx78</a:t>
            </a:r>
            <a:endParaRPr lang="en-US" dirty="0"/>
          </a:p>
          <a:p>
            <a:pPr lvl="1"/>
            <a:r>
              <a:rPr lang="en-US" dirty="0"/>
              <a:t>Part 2: </a:t>
            </a:r>
            <a:r>
              <a:rPr lang="en-US" dirty="0">
                <a:hlinkClick r:id="rId4"/>
              </a:rPr>
              <a:t>https://www.youtube.com/watch?v=fzFOLsFASjU</a:t>
            </a:r>
            <a:endParaRPr lang="en-US" dirty="0"/>
          </a:p>
          <a:p>
            <a:pPr lvl="1"/>
            <a:r>
              <a:rPr lang="en-US" dirty="0"/>
              <a:t>Part 3: </a:t>
            </a:r>
            <a:r>
              <a:rPr lang="en-US" dirty="0">
                <a:hlinkClick r:id="rId5"/>
              </a:rPr>
              <a:t>https://www.youtube.com/watch?v=NrARQ7rHV-c</a:t>
            </a:r>
            <a:endParaRPr lang="en-US" dirty="0"/>
          </a:p>
          <a:p>
            <a:pPr lvl="1"/>
            <a:endParaRPr lang="en-US" dirty="0"/>
          </a:p>
          <a:p>
            <a:r>
              <a:rPr lang="en-US" dirty="0"/>
              <a:t>Xavier Bonaventura – Dependency Management in C++ </a:t>
            </a:r>
          </a:p>
          <a:p>
            <a:pPr lvl="1"/>
            <a:r>
              <a:rPr lang="en-US" dirty="0">
                <a:hlinkClick r:id="rId6"/>
              </a:rPr>
              <a:t>https://www.youtube.com/watch?v=dJpAppmRWVI&amp;</a:t>
            </a:r>
            <a:endParaRPr lang="en-US" dirty="0"/>
          </a:p>
          <a:p>
            <a:r>
              <a:rPr lang="en-US" dirty="0"/>
              <a:t>Uncountable </a:t>
            </a:r>
            <a:r>
              <a:rPr lang="en-US" dirty="0" err="1"/>
              <a:t>StackOverflow</a:t>
            </a:r>
            <a:r>
              <a:rPr lang="en-US" dirty="0"/>
              <a:t> pages</a:t>
            </a:r>
          </a:p>
          <a:p>
            <a:r>
              <a:rPr lang="en-US" dirty="0">
                <a:hlinkClick r:id="rId7"/>
              </a:rPr>
              <a:t>https://en.cppreference.com/w/</a:t>
            </a:r>
            <a:endParaRPr lang="en-US" dirty="0"/>
          </a:p>
          <a:p>
            <a:endParaRPr lang="en-US" dirty="0"/>
          </a:p>
        </p:txBody>
      </p:sp>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46313" y="365125"/>
            <a:ext cx="11310257" cy="508951"/>
          </a:xfrm>
        </p:spPr>
        <p:txBody>
          <a:bodyPr>
            <a:noAutofit/>
          </a:bodyPr>
          <a:lstStyle/>
          <a:p>
            <a:r>
              <a:rPr lang="en-US" dirty="0"/>
              <a:t>References</a:t>
            </a:r>
          </a:p>
        </p:txBody>
      </p:sp>
    </p:spTree>
    <p:extLst>
      <p:ext uri="{BB962C8B-B14F-4D97-AF65-F5344CB8AC3E}">
        <p14:creationId xmlns:p14="http://schemas.microsoft.com/office/powerpoint/2010/main" val="325087055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2472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B919F5-7027-4F48-84FB-45253AD3D0DF}"/>
              </a:ext>
            </a:extLst>
          </p:cNvPr>
          <p:cNvPicPr>
            <a:picLocks noChangeAspect="1"/>
          </p:cNvPicPr>
          <p:nvPr/>
        </p:nvPicPr>
        <p:blipFill>
          <a:blip r:embed="rId3"/>
          <a:stretch>
            <a:fillRect/>
          </a:stretch>
        </p:blipFill>
        <p:spPr>
          <a:xfrm>
            <a:off x="29737" y="1988128"/>
            <a:ext cx="12132526" cy="4327399"/>
          </a:xfrm>
          <a:prstGeom prst="rect">
            <a:avLst/>
          </a:prstGeom>
        </p:spPr>
      </p:pic>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p:txBody>
          <a:bodyPr/>
          <a:lstStyle/>
          <a:p>
            <a:r>
              <a:rPr lang="en-US" sz="3200" b="1" dirty="0"/>
              <a:t>C++ Compilation In A Nutshell - building phase 3</a:t>
            </a:r>
            <a:endParaRPr lang="en-US" sz="3200" dirty="0"/>
          </a:p>
        </p:txBody>
      </p:sp>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446313" y="907486"/>
            <a:ext cx="11310257" cy="5056221"/>
          </a:xfrm>
        </p:spPr>
        <p:txBody>
          <a:bodyPr/>
          <a:lstStyle/>
          <a:p>
            <a:r>
              <a:rPr lang="en-US" sz="2800" dirty="0"/>
              <a:t>This phase might vastly differ depending whether we’re creating a program / application or a library (it can be both static and dynamic). However, for our purposes, this simplification is good enough.</a:t>
            </a:r>
          </a:p>
          <a:p>
            <a:endParaRPr lang="en-US" dirty="0"/>
          </a:p>
        </p:txBody>
      </p:sp>
    </p:spTree>
    <p:extLst>
      <p:ext uri="{BB962C8B-B14F-4D97-AF65-F5344CB8AC3E}">
        <p14:creationId xmlns:p14="http://schemas.microsoft.com/office/powerpoint/2010/main" val="141434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E78FBC-EF54-4410-9055-A2F547E62C7A}"/>
              </a:ext>
            </a:extLst>
          </p:cNvPr>
          <p:cNvPicPr>
            <a:picLocks noChangeAspect="1"/>
          </p:cNvPicPr>
          <p:nvPr/>
        </p:nvPicPr>
        <p:blipFill>
          <a:blip r:embed="rId3"/>
          <a:stretch>
            <a:fillRect/>
          </a:stretch>
        </p:blipFill>
        <p:spPr>
          <a:xfrm>
            <a:off x="229935" y="2239963"/>
            <a:ext cx="11732130" cy="4108426"/>
          </a:xfrm>
          <a:prstGeom prst="rect">
            <a:avLst/>
          </a:prstGeom>
        </p:spPr>
      </p:pic>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p:txBody>
          <a:bodyPr/>
          <a:lstStyle/>
          <a:p>
            <a:r>
              <a:rPr lang="en-US" sz="3200" b="1" dirty="0"/>
              <a:t>C++ Compilation In A Nutshell - building phase 3</a:t>
            </a:r>
            <a:endParaRPr lang="en-US" dirty="0"/>
          </a:p>
        </p:txBody>
      </p:sp>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446313" y="914400"/>
            <a:ext cx="11310257" cy="5049307"/>
          </a:xfrm>
        </p:spPr>
        <p:txBody>
          <a:bodyPr/>
          <a:lstStyle/>
          <a:p>
            <a:r>
              <a:rPr lang="en-US" sz="3200" u="sng" dirty="0"/>
              <a:t>Important note:</a:t>
            </a:r>
            <a:r>
              <a:rPr lang="en-US" sz="3200" dirty="0"/>
              <a:t> each </a:t>
            </a:r>
            <a:r>
              <a:rPr lang="en-US" sz="3200" dirty="0" err="1"/>
              <a:t>cpp</a:t>
            </a:r>
            <a:r>
              <a:rPr lang="en-US" sz="3200" dirty="0"/>
              <a:t> file is compiled separately and independently from other </a:t>
            </a:r>
            <a:r>
              <a:rPr lang="en-US" sz="3200" dirty="0" err="1"/>
              <a:t>cpp</a:t>
            </a:r>
            <a:r>
              <a:rPr lang="en-US" sz="3200" dirty="0"/>
              <a:t> files, it’s only at the linking stage that the whole program is handled as a whole unit.</a:t>
            </a:r>
          </a:p>
        </p:txBody>
      </p:sp>
    </p:spTree>
    <p:extLst>
      <p:ext uri="{BB962C8B-B14F-4D97-AF65-F5344CB8AC3E}">
        <p14:creationId xmlns:p14="http://schemas.microsoft.com/office/powerpoint/2010/main" val="27201303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p:txBody>
          <a:bodyPr/>
          <a:lstStyle/>
          <a:p>
            <a:r>
              <a:rPr lang="en-US" sz="3200" b="1" dirty="0"/>
              <a:t>C++ Compilation In A Nutshell - Declaration vs. definition</a:t>
            </a:r>
            <a:endParaRPr lang="en-US" sz="3200" dirty="0"/>
          </a:p>
        </p:txBody>
      </p:sp>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446313" y="914400"/>
            <a:ext cx="11310257" cy="5049307"/>
          </a:xfrm>
        </p:spPr>
        <p:txBody>
          <a:bodyPr/>
          <a:lstStyle/>
          <a:p>
            <a:r>
              <a:rPr lang="en-US" sz="3200" dirty="0"/>
              <a:t>Declarations introduce (or re-introduce) names into the C++ program:</a:t>
            </a:r>
          </a:p>
          <a:p>
            <a:pPr marL="57150" indent="0">
              <a:buNone/>
            </a:pPr>
            <a:endParaRPr lang="en-US" sz="3200" dirty="0"/>
          </a:p>
          <a:p>
            <a:pPr marL="57150" indent="0">
              <a:buNone/>
            </a:pPr>
            <a:endParaRPr lang="en-US" sz="3200" dirty="0"/>
          </a:p>
          <a:p>
            <a:r>
              <a:rPr lang="en-US" sz="3200" dirty="0"/>
              <a:t>Declarations inform the compiler that there is an entity somewhere with a specified name. Each kind of entity is declared differently. In our example, a function is declared using its signature (return type, name, and arguments), and a class is declared with its name.</a:t>
            </a:r>
          </a:p>
          <a:p>
            <a:r>
              <a:rPr lang="en-US" sz="3200" dirty="0"/>
              <a:t>Each entity can be declared multiple times.</a:t>
            </a:r>
          </a:p>
        </p:txBody>
      </p:sp>
      <p:sp>
        <p:nvSpPr>
          <p:cNvPr id="2" name="Rectangle: Rounded Corners 1">
            <a:extLst>
              <a:ext uri="{FF2B5EF4-FFF2-40B4-BE49-F238E27FC236}">
                <a16:creationId xmlns:a16="http://schemas.microsoft.com/office/drawing/2014/main" id="{9F6ECC21-6639-4568-BB49-2D9055868B4E}"/>
              </a:ext>
            </a:extLst>
          </p:cNvPr>
          <p:cNvSpPr/>
          <p:nvPr/>
        </p:nvSpPr>
        <p:spPr>
          <a:xfrm>
            <a:off x="1233182" y="2315361"/>
            <a:ext cx="3318036" cy="670294"/>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n-US" sz="3600" dirty="0"/>
              <a:t>int add(int, int);</a:t>
            </a:r>
          </a:p>
        </p:txBody>
      </p:sp>
      <p:sp>
        <p:nvSpPr>
          <p:cNvPr id="6" name="Rectangle: Rounded Corners 5">
            <a:extLst>
              <a:ext uri="{FF2B5EF4-FFF2-40B4-BE49-F238E27FC236}">
                <a16:creationId xmlns:a16="http://schemas.microsoft.com/office/drawing/2014/main" id="{F810D39F-9E2F-4402-8ADB-B83A7AD77385}"/>
              </a:ext>
            </a:extLst>
          </p:cNvPr>
          <p:cNvSpPr/>
          <p:nvPr/>
        </p:nvSpPr>
        <p:spPr>
          <a:xfrm>
            <a:off x="6544620" y="2317838"/>
            <a:ext cx="3977779" cy="670294"/>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n-US" sz="3600" dirty="0"/>
              <a:t>class Calculator;</a:t>
            </a:r>
          </a:p>
        </p:txBody>
      </p:sp>
    </p:spTree>
    <p:extLst>
      <p:ext uri="{BB962C8B-B14F-4D97-AF65-F5344CB8AC3E}">
        <p14:creationId xmlns:p14="http://schemas.microsoft.com/office/powerpoint/2010/main" val="613319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46313" y="365125"/>
            <a:ext cx="11310257" cy="625475"/>
          </a:xfrm>
        </p:spPr>
        <p:txBody>
          <a:bodyPr/>
          <a:lstStyle/>
          <a:p>
            <a:r>
              <a:rPr lang="en-US" sz="3200" b="1" dirty="0"/>
              <a:t>C++ Compilation In A Nutshell - Declaration vs. definition</a:t>
            </a:r>
            <a:br>
              <a:rPr lang="en-US" sz="2800" dirty="0"/>
            </a:br>
            <a:endParaRPr lang="en-US" sz="3200" b="1" dirty="0"/>
          </a:p>
        </p:txBody>
      </p:sp>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120731" y="990601"/>
            <a:ext cx="11310257" cy="7988828"/>
          </a:xfrm>
        </p:spPr>
        <p:txBody>
          <a:bodyPr/>
          <a:lstStyle/>
          <a:p>
            <a:r>
              <a:rPr lang="en-US" dirty="0"/>
              <a:t>Definitions are declarations that fully define the entity introduced by the declaration:</a:t>
            </a:r>
          </a:p>
          <a:p>
            <a:endParaRPr lang="en-US" dirty="0"/>
          </a:p>
          <a:p>
            <a:endParaRPr lang="en-US" dirty="0"/>
          </a:p>
          <a:p>
            <a:endParaRPr lang="en-US" dirty="0"/>
          </a:p>
          <a:p>
            <a:endParaRPr lang="en-US" dirty="0"/>
          </a:p>
          <a:p>
            <a:endParaRPr lang="en-US" dirty="0"/>
          </a:p>
          <a:p>
            <a:endParaRPr lang="en-US" dirty="0"/>
          </a:p>
          <a:p>
            <a:r>
              <a:rPr lang="en-US" dirty="0"/>
              <a:t>Only one definition of any entity is allowed in any one compilation unit (some of these may have multiple declarations, but only one definition is allowed).</a:t>
            </a:r>
          </a:p>
        </p:txBody>
      </p:sp>
      <p:sp>
        <p:nvSpPr>
          <p:cNvPr id="7" name="Rectangle: Rounded Corners 6">
            <a:extLst>
              <a:ext uri="{FF2B5EF4-FFF2-40B4-BE49-F238E27FC236}">
                <a16:creationId xmlns:a16="http://schemas.microsoft.com/office/drawing/2014/main" id="{2DB910F6-8457-4B79-88D6-44F2847487A8}"/>
              </a:ext>
            </a:extLst>
          </p:cNvPr>
          <p:cNvSpPr/>
          <p:nvPr/>
        </p:nvSpPr>
        <p:spPr>
          <a:xfrm>
            <a:off x="761012" y="2192338"/>
            <a:ext cx="4725389" cy="3030826"/>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n-US" sz="3600" dirty="0"/>
              <a:t>int add(int a, int b)</a:t>
            </a:r>
          </a:p>
          <a:p>
            <a:r>
              <a:rPr lang="en-US" sz="3600" dirty="0"/>
              <a:t>{</a:t>
            </a:r>
          </a:p>
          <a:p>
            <a:r>
              <a:rPr lang="en-US" sz="3600" dirty="0"/>
              <a:t>    return a + b;</a:t>
            </a:r>
          </a:p>
          <a:p>
            <a:r>
              <a:rPr lang="en-US" sz="3600" dirty="0"/>
              <a:t>}</a:t>
            </a:r>
          </a:p>
        </p:txBody>
      </p:sp>
      <p:sp>
        <p:nvSpPr>
          <p:cNvPr id="8" name="Rectangle: Rounded Corners 7">
            <a:extLst>
              <a:ext uri="{FF2B5EF4-FFF2-40B4-BE49-F238E27FC236}">
                <a16:creationId xmlns:a16="http://schemas.microsoft.com/office/drawing/2014/main" id="{1CCD6801-E157-4784-A553-ADBD20304F50}"/>
              </a:ext>
            </a:extLst>
          </p:cNvPr>
          <p:cNvSpPr/>
          <p:nvPr/>
        </p:nvSpPr>
        <p:spPr>
          <a:xfrm>
            <a:off x="6705601" y="2576473"/>
            <a:ext cx="4137425" cy="2244909"/>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n-US" sz="3600" dirty="0"/>
              <a:t>class </a:t>
            </a:r>
            <a:r>
              <a:rPr lang="en-US" sz="3600" dirty="0" err="1"/>
              <a:t>myClass</a:t>
            </a:r>
            <a:r>
              <a:rPr lang="en-US" sz="3600" dirty="0"/>
              <a:t> {</a:t>
            </a:r>
          </a:p>
          <a:p>
            <a:r>
              <a:rPr lang="en-US" sz="3600" dirty="0"/>
              <a:t>    int </a:t>
            </a:r>
            <a:r>
              <a:rPr lang="en-US" sz="3600" dirty="0" err="1"/>
              <a:t>m_value</a:t>
            </a:r>
            <a:r>
              <a:rPr lang="en-US" sz="3600" dirty="0"/>
              <a:t>;</a:t>
            </a:r>
          </a:p>
          <a:p>
            <a:r>
              <a:rPr lang="en-US" sz="3600" dirty="0"/>
              <a:t>};</a:t>
            </a:r>
          </a:p>
        </p:txBody>
      </p:sp>
    </p:spTree>
    <p:extLst>
      <p:ext uri="{BB962C8B-B14F-4D97-AF65-F5344CB8AC3E}">
        <p14:creationId xmlns:p14="http://schemas.microsoft.com/office/powerpoint/2010/main" val="2401464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p:txBody>
          <a:bodyPr/>
          <a:lstStyle/>
          <a:p>
            <a:r>
              <a:rPr lang="en-US" sz="3200" b="1" dirty="0"/>
              <a:t> C++ Compilation In A Nutshell - Header guards</a:t>
            </a:r>
          </a:p>
        </p:txBody>
      </p:sp>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446313" y="1018309"/>
            <a:ext cx="11310257" cy="4945398"/>
          </a:xfrm>
        </p:spPr>
        <p:txBody>
          <a:bodyPr/>
          <a:lstStyle/>
          <a:p>
            <a:r>
              <a:rPr lang="en-US" dirty="0"/>
              <a:t>The problem:</a:t>
            </a:r>
          </a:p>
          <a:p>
            <a:endParaRPr lang="en-US" dirty="0"/>
          </a:p>
        </p:txBody>
      </p:sp>
      <p:sp>
        <p:nvSpPr>
          <p:cNvPr id="2" name="Rectangle: Rounded Corners 1">
            <a:extLst>
              <a:ext uri="{FF2B5EF4-FFF2-40B4-BE49-F238E27FC236}">
                <a16:creationId xmlns:a16="http://schemas.microsoft.com/office/drawing/2014/main" id="{46B78C34-B8CE-4D31-AE1F-B2E463F57445}"/>
              </a:ext>
            </a:extLst>
          </p:cNvPr>
          <p:cNvSpPr/>
          <p:nvPr/>
        </p:nvSpPr>
        <p:spPr>
          <a:xfrm>
            <a:off x="446312" y="1461655"/>
            <a:ext cx="4458901" cy="2244436"/>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2800" b="1" dirty="0"/>
              <a:t>//</a:t>
            </a:r>
            <a:r>
              <a:rPr lang="en-US" sz="2800" b="1" dirty="0" err="1"/>
              <a:t>engine.h</a:t>
            </a:r>
            <a:endParaRPr lang="en-US" sz="2800" b="1" dirty="0"/>
          </a:p>
          <a:p>
            <a:endParaRPr lang="en-US" sz="2800" b="1" dirty="0"/>
          </a:p>
          <a:p>
            <a:r>
              <a:rPr lang="en-US" sz="2800" b="1" dirty="0"/>
              <a:t>class Engine {</a:t>
            </a:r>
          </a:p>
          <a:p>
            <a:r>
              <a:rPr lang="en-US" sz="2800" b="1" dirty="0"/>
              <a:t>    int </a:t>
            </a:r>
            <a:r>
              <a:rPr lang="en-US" sz="2800" b="1" dirty="0" err="1"/>
              <a:t>m_horsepower</a:t>
            </a:r>
            <a:r>
              <a:rPr lang="en-US" sz="2800" b="1" dirty="0"/>
              <a:t>;</a:t>
            </a:r>
          </a:p>
          <a:p>
            <a:r>
              <a:rPr lang="en-US" sz="2800" b="1" dirty="0"/>
              <a:t>};</a:t>
            </a:r>
          </a:p>
        </p:txBody>
      </p:sp>
      <p:sp>
        <p:nvSpPr>
          <p:cNvPr id="11" name="Rectangle: Rounded Corners 10">
            <a:extLst>
              <a:ext uri="{FF2B5EF4-FFF2-40B4-BE49-F238E27FC236}">
                <a16:creationId xmlns:a16="http://schemas.microsoft.com/office/drawing/2014/main" id="{405CDB85-164C-4C79-A608-D327CECDF8F8}"/>
              </a:ext>
            </a:extLst>
          </p:cNvPr>
          <p:cNvSpPr/>
          <p:nvPr/>
        </p:nvSpPr>
        <p:spPr>
          <a:xfrm>
            <a:off x="446313" y="3775090"/>
            <a:ext cx="4458899" cy="3016491"/>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2400" b="1" dirty="0"/>
              <a:t>//</a:t>
            </a:r>
            <a:r>
              <a:rPr lang="en-US" sz="2400" b="1" dirty="0" err="1"/>
              <a:t>car.h</a:t>
            </a:r>
            <a:endParaRPr lang="en-US" sz="2400" b="1" dirty="0"/>
          </a:p>
          <a:p>
            <a:endParaRPr lang="en-US" sz="2400" b="1" dirty="0"/>
          </a:p>
          <a:p>
            <a:r>
              <a:rPr lang="en-US" sz="2400" b="1" dirty="0"/>
              <a:t>#include “</a:t>
            </a:r>
            <a:r>
              <a:rPr lang="en-US" sz="2400" b="1" dirty="0" err="1"/>
              <a:t>engine.h</a:t>
            </a:r>
            <a:r>
              <a:rPr lang="en-US" sz="2400" b="1" dirty="0"/>
              <a:t>”</a:t>
            </a:r>
          </a:p>
          <a:p>
            <a:endParaRPr lang="en-US" sz="2400" b="1" dirty="0"/>
          </a:p>
          <a:p>
            <a:r>
              <a:rPr lang="en-US" sz="2400" b="1" dirty="0"/>
              <a:t>class Car {</a:t>
            </a:r>
          </a:p>
          <a:p>
            <a:r>
              <a:rPr lang="en-US" sz="2400" b="1" dirty="0"/>
              <a:t>    Engine </a:t>
            </a:r>
            <a:r>
              <a:rPr lang="en-US" sz="2400" b="1" dirty="0" err="1"/>
              <a:t>m_engine</a:t>
            </a:r>
            <a:r>
              <a:rPr lang="en-US" sz="2400" b="1" dirty="0"/>
              <a:t>;</a:t>
            </a:r>
          </a:p>
          <a:p>
            <a:r>
              <a:rPr lang="en-US" sz="2400" b="1" dirty="0"/>
              <a:t>};</a:t>
            </a:r>
          </a:p>
        </p:txBody>
      </p:sp>
      <p:sp>
        <p:nvSpPr>
          <p:cNvPr id="14" name="Rectangle: Rounded Corners 13">
            <a:extLst>
              <a:ext uri="{FF2B5EF4-FFF2-40B4-BE49-F238E27FC236}">
                <a16:creationId xmlns:a16="http://schemas.microsoft.com/office/drawing/2014/main" id="{9CFB2A18-66EB-4F64-9078-9A475BA45843}"/>
              </a:ext>
            </a:extLst>
          </p:cNvPr>
          <p:cNvSpPr/>
          <p:nvPr/>
        </p:nvSpPr>
        <p:spPr>
          <a:xfrm>
            <a:off x="5207431" y="1461655"/>
            <a:ext cx="5993969" cy="5329925"/>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2800" b="1" dirty="0"/>
              <a:t>//main.cpp</a:t>
            </a:r>
          </a:p>
          <a:p>
            <a:endParaRPr lang="en-US" sz="2800" b="1" dirty="0"/>
          </a:p>
          <a:p>
            <a:r>
              <a:rPr lang="en-US" sz="2800" b="1" dirty="0"/>
              <a:t>#include “</a:t>
            </a:r>
            <a:r>
              <a:rPr lang="en-US" sz="2800" b="1" dirty="0" err="1"/>
              <a:t>engine.h</a:t>
            </a:r>
            <a:r>
              <a:rPr lang="en-US" sz="2800" b="1" dirty="0"/>
              <a:t>”</a:t>
            </a:r>
          </a:p>
          <a:p>
            <a:r>
              <a:rPr lang="en-US" sz="2800" b="1" dirty="0"/>
              <a:t>#include “</a:t>
            </a:r>
            <a:r>
              <a:rPr lang="en-US" sz="2800" b="1" dirty="0" err="1"/>
              <a:t>car.h</a:t>
            </a:r>
            <a:r>
              <a:rPr lang="en-US" sz="2800" b="1" dirty="0"/>
              <a:t>”</a:t>
            </a:r>
          </a:p>
          <a:p>
            <a:endParaRPr lang="en-US" sz="2800" b="1" dirty="0"/>
          </a:p>
          <a:p>
            <a:r>
              <a:rPr lang="en-US" sz="2800" b="1" dirty="0"/>
              <a:t>int main()</a:t>
            </a:r>
          </a:p>
          <a:p>
            <a:r>
              <a:rPr lang="en-US" sz="2800" b="1" dirty="0"/>
              <a:t>{</a:t>
            </a:r>
          </a:p>
          <a:p>
            <a:r>
              <a:rPr lang="en-US" sz="2800" b="1" dirty="0"/>
              <a:t>    Car c;</a:t>
            </a:r>
          </a:p>
          <a:p>
            <a:r>
              <a:rPr lang="en-US" sz="2800" b="1" dirty="0"/>
              <a:t>    Engine e;</a:t>
            </a:r>
          </a:p>
          <a:p>
            <a:r>
              <a:rPr lang="en-US" sz="2800" b="1" dirty="0"/>
              <a:t>    std::</a:t>
            </a:r>
            <a:r>
              <a:rPr lang="en-US" sz="2800" b="1" dirty="0" err="1"/>
              <a:t>cout</a:t>
            </a:r>
            <a:r>
              <a:rPr lang="en-US" sz="2800" b="1" dirty="0"/>
              <a:t> &lt;&lt;“vroom </a:t>
            </a:r>
            <a:r>
              <a:rPr lang="en-US" sz="2800" b="1" dirty="0" err="1"/>
              <a:t>vroom</a:t>
            </a:r>
            <a:r>
              <a:rPr lang="en-US" sz="2800" b="1" dirty="0"/>
              <a:t>”;</a:t>
            </a:r>
          </a:p>
          <a:p>
            <a:r>
              <a:rPr lang="en-US" sz="2800" b="1" dirty="0"/>
              <a:t>}</a:t>
            </a:r>
          </a:p>
        </p:txBody>
      </p:sp>
    </p:spTree>
    <p:extLst>
      <p:ext uri="{BB962C8B-B14F-4D97-AF65-F5344CB8AC3E}">
        <p14:creationId xmlns:p14="http://schemas.microsoft.com/office/powerpoint/2010/main" val="947765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p:txBody>
          <a:bodyPr/>
          <a:lstStyle/>
          <a:p>
            <a:r>
              <a:rPr lang="en-US" sz="2800" b="1" dirty="0"/>
              <a:t> C++ Compilation In A Nutshell - Header guards</a:t>
            </a:r>
            <a:endParaRPr lang="en-US" dirty="0"/>
          </a:p>
        </p:txBody>
      </p:sp>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446313" y="831961"/>
            <a:ext cx="11310257" cy="5131746"/>
          </a:xfrm>
        </p:spPr>
        <p:txBody>
          <a:bodyPr/>
          <a:lstStyle/>
          <a:p>
            <a:r>
              <a:rPr lang="en-US" sz="2800" dirty="0"/>
              <a:t>During the first compilation step, the main.cpp file is passed to the preprocessor, and it will copy all the included header files to the </a:t>
            </a:r>
            <a:r>
              <a:rPr lang="en-US" sz="2800" dirty="0" err="1"/>
              <a:t>cpp</a:t>
            </a:r>
            <a:r>
              <a:rPr lang="en-US" sz="2800" dirty="0"/>
              <a:t> file:</a:t>
            </a:r>
          </a:p>
          <a:p>
            <a:endParaRPr lang="en-US" sz="2800" dirty="0"/>
          </a:p>
        </p:txBody>
      </p:sp>
      <p:sp>
        <p:nvSpPr>
          <p:cNvPr id="14" name="Rectangle: Rounded Corners 13">
            <a:extLst>
              <a:ext uri="{FF2B5EF4-FFF2-40B4-BE49-F238E27FC236}">
                <a16:creationId xmlns:a16="http://schemas.microsoft.com/office/drawing/2014/main" id="{9CFB2A18-66EB-4F64-9078-9A475BA45843}"/>
              </a:ext>
            </a:extLst>
          </p:cNvPr>
          <p:cNvSpPr/>
          <p:nvPr/>
        </p:nvSpPr>
        <p:spPr>
          <a:xfrm>
            <a:off x="61993" y="3037675"/>
            <a:ext cx="2352026" cy="204159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1600" b="1" dirty="0"/>
              <a:t>//main.cpp</a:t>
            </a:r>
          </a:p>
          <a:p>
            <a:endParaRPr lang="en-US" sz="1600" b="1" dirty="0"/>
          </a:p>
          <a:p>
            <a:r>
              <a:rPr lang="en-US" sz="1600" b="1" dirty="0"/>
              <a:t>#include “</a:t>
            </a:r>
            <a:r>
              <a:rPr lang="en-US" sz="1600" b="1" dirty="0" err="1"/>
              <a:t>engine.h</a:t>
            </a:r>
            <a:r>
              <a:rPr lang="en-US" sz="1600" b="1" dirty="0"/>
              <a:t>”</a:t>
            </a:r>
          </a:p>
          <a:p>
            <a:r>
              <a:rPr lang="en-US" sz="1600" b="1" dirty="0"/>
              <a:t>#include “</a:t>
            </a:r>
            <a:r>
              <a:rPr lang="en-US" sz="1600" b="1" dirty="0" err="1"/>
              <a:t>car.h</a:t>
            </a:r>
            <a:r>
              <a:rPr lang="en-US" sz="1600" b="1" dirty="0"/>
              <a:t>”</a:t>
            </a:r>
          </a:p>
          <a:p>
            <a:endParaRPr lang="en-US" sz="1600" b="1" dirty="0"/>
          </a:p>
          <a:p>
            <a:r>
              <a:rPr lang="en-US" sz="1600" b="1" dirty="0"/>
              <a:t>int main()</a:t>
            </a:r>
          </a:p>
          <a:p>
            <a:r>
              <a:rPr lang="en-US" sz="1600" b="1" dirty="0"/>
              <a:t>…</a:t>
            </a:r>
          </a:p>
        </p:txBody>
      </p:sp>
      <p:cxnSp>
        <p:nvCxnSpPr>
          <p:cNvPr id="4" name="Straight Arrow Connector 3">
            <a:extLst>
              <a:ext uri="{FF2B5EF4-FFF2-40B4-BE49-F238E27FC236}">
                <a16:creationId xmlns:a16="http://schemas.microsoft.com/office/drawing/2014/main" id="{161CE2B7-5515-45B6-84DD-249B7F19EBB0}"/>
              </a:ext>
            </a:extLst>
          </p:cNvPr>
          <p:cNvCxnSpPr>
            <a:cxnSpLocks/>
            <a:stCxn id="14" idx="3"/>
            <a:endCxn id="10" idx="1"/>
          </p:cNvCxnSpPr>
          <p:nvPr/>
        </p:nvCxnSpPr>
        <p:spPr>
          <a:xfrm flipV="1">
            <a:off x="2414019" y="4058474"/>
            <a:ext cx="141984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3208AA29-8E46-493F-A848-FA41E1C67AB0}"/>
              </a:ext>
            </a:extLst>
          </p:cNvPr>
          <p:cNvSpPr/>
          <p:nvPr/>
        </p:nvSpPr>
        <p:spPr>
          <a:xfrm>
            <a:off x="3833859" y="1670492"/>
            <a:ext cx="3305263" cy="4775963"/>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b="1" dirty="0"/>
              <a:t>//main.cpp</a:t>
            </a:r>
          </a:p>
          <a:p>
            <a:endParaRPr lang="en-US" b="1" dirty="0"/>
          </a:p>
          <a:p>
            <a:r>
              <a:rPr lang="en-US" b="1" dirty="0"/>
              <a:t>//from </a:t>
            </a:r>
            <a:r>
              <a:rPr lang="en-US" b="1" dirty="0" err="1"/>
              <a:t>engine.h</a:t>
            </a:r>
            <a:endParaRPr lang="en-US" b="1" dirty="0"/>
          </a:p>
          <a:p>
            <a:r>
              <a:rPr lang="en-US" b="1" dirty="0"/>
              <a:t>class Engine {</a:t>
            </a:r>
          </a:p>
          <a:p>
            <a:r>
              <a:rPr lang="en-US" b="1" dirty="0"/>
              <a:t>    int </a:t>
            </a:r>
            <a:r>
              <a:rPr lang="en-US" b="1" dirty="0" err="1"/>
              <a:t>m_horsepower</a:t>
            </a:r>
            <a:r>
              <a:rPr lang="en-US" b="1" dirty="0"/>
              <a:t>;</a:t>
            </a:r>
          </a:p>
          <a:p>
            <a:r>
              <a:rPr lang="en-US" b="1" dirty="0"/>
              <a:t>};</a:t>
            </a:r>
          </a:p>
          <a:p>
            <a:endParaRPr lang="en-US" b="1" dirty="0"/>
          </a:p>
          <a:p>
            <a:r>
              <a:rPr lang="en-US" b="1" dirty="0"/>
              <a:t>//from </a:t>
            </a:r>
            <a:r>
              <a:rPr lang="en-US" b="1" dirty="0" err="1"/>
              <a:t>car.h</a:t>
            </a:r>
            <a:endParaRPr lang="en-US" b="1" dirty="0"/>
          </a:p>
          <a:p>
            <a:r>
              <a:rPr lang="en-US" b="1" dirty="0"/>
              <a:t>#include “</a:t>
            </a:r>
            <a:r>
              <a:rPr lang="en-US" b="1" dirty="0" err="1"/>
              <a:t>engine.h</a:t>
            </a:r>
            <a:r>
              <a:rPr lang="en-US" b="1" dirty="0"/>
              <a:t>”</a:t>
            </a:r>
          </a:p>
          <a:p>
            <a:endParaRPr lang="en-US" b="1" dirty="0"/>
          </a:p>
          <a:p>
            <a:r>
              <a:rPr lang="en-US" b="1" dirty="0"/>
              <a:t>class Car {</a:t>
            </a:r>
          </a:p>
          <a:p>
            <a:r>
              <a:rPr lang="en-US" b="1" dirty="0"/>
              <a:t>    Engine </a:t>
            </a:r>
            <a:r>
              <a:rPr lang="en-US" b="1" dirty="0" err="1"/>
              <a:t>m_engine</a:t>
            </a:r>
            <a:r>
              <a:rPr lang="en-US" b="1" dirty="0"/>
              <a:t>;</a:t>
            </a:r>
          </a:p>
          <a:p>
            <a:r>
              <a:rPr lang="en-US" b="1" dirty="0"/>
              <a:t>};</a:t>
            </a:r>
          </a:p>
          <a:p>
            <a:endParaRPr lang="en-US" b="1" dirty="0"/>
          </a:p>
          <a:p>
            <a:r>
              <a:rPr lang="en-US" b="1" dirty="0"/>
              <a:t>int main()</a:t>
            </a:r>
          </a:p>
          <a:p>
            <a:r>
              <a:rPr lang="en-US" b="1" dirty="0"/>
              <a:t>…</a:t>
            </a:r>
          </a:p>
        </p:txBody>
      </p:sp>
      <p:cxnSp>
        <p:nvCxnSpPr>
          <p:cNvPr id="19" name="Straight Arrow Connector 18">
            <a:extLst>
              <a:ext uri="{FF2B5EF4-FFF2-40B4-BE49-F238E27FC236}">
                <a16:creationId xmlns:a16="http://schemas.microsoft.com/office/drawing/2014/main" id="{9A7D180A-1977-48F1-A6A3-95049AD26473}"/>
              </a:ext>
            </a:extLst>
          </p:cNvPr>
          <p:cNvCxnSpPr>
            <a:cxnSpLocks/>
            <a:stCxn id="10" idx="3"/>
            <a:endCxn id="20" idx="1"/>
          </p:cNvCxnSpPr>
          <p:nvPr/>
        </p:nvCxnSpPr>
        <p:spPr>
          <a:xfrm>
            <a:off x="7139122" y="4058474"/>
            <a:ext cx="1616965"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FAC754C5-0AF0-43C9-AD35-FF2E4383D32D}"/>
              </a:ext>
            </a:extLst>
          </p:cNvPr>
          <p:cNvSpPr/>
          <p:nvPr/>
        </p:nvSpPr>
        <p:spPr>
          <a:xfrm>
            <a:off x="8756087" y="1624081"/>
            <a:ext cx="3305263" cy="486878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1700" b="1" dirty="0"/>
              <a:t>//main.cpp</a:t>
            </a:r>
          </a:p>
          <a:p>
            <a:endParaRPr lang="en-US" sz="1700" b="1" dirty="0"/>
          </a:p>
          <a:p>
            <a:r>
              <a:rPr lang="en-US" sz="1700" b="1" dirty="0"/>
              <a:t>//from </a:t>
            </a:r>
            <a:r>
              <a:rPr lang="en-US" sz="1700" b="1" dirty="0" err="1"/>
              <a:t>engine.h</a:t>
            </a:r>
            <a:endParaRPr lang="en-US" sz="1700" b="1" dirty="0"/>
          </a:p>
          <a:p>
            <a:r>
              <a:rPr lang="en-US" sz="1700" b="1" dirty="0"/>
              <a:t>class Engine {</a:t>
            </a:r>
          </a:p>
          <a:p>
            <a:r>
              <a:rPr lang="en-US" sz="1700" b="1" dirty="0"/>
              <a:t>    int </a:t>
            </a:r>
            <a:r>
              <a:rPr lang="en-US" sz="1700" b="1" dirty="0" err="1"/>
              <a:t>m_horsepower</a:t>
            </a:r>
            <a:r>
              <a:rPr lang="en-US" sz="1700" b="1" dirty="0"/>
              <a:t>;</a:t>
            </a:r>
          </a:p>
          <a:p>
            <a:r>
              <a:rPr lang="en-US" sz="1700" b="1" dirty="0"/>
              <a:t>};</a:t>
            </a:r>
          </a:p>
          <a:p>
            <a:endParaRPr lang="en-US" sz="1700" b="1" dirty="0"/>
          </a:p>
          <a:p>
            <a:r>
              <a:rPr lang="en-US" sz="1700" b="1" dirty="0"/>
              <a:t>//from </a:t>
            </a:r>
            <a:r>
              <a:rPr lang="en-US" sz="1700" b="1" dirty="0" err="1"/>
              <a:t>car.h</a:t>
            </a:r>
            <a:endParaRPr lang="en-US" sz="1700" b="1" dirty="0"/>
          </a:p>
          <a:p>
            <a:r>
              <a:rPr lang="en-US" sz="1700" b="1" dirty="0"/>
              <a:t>class Engine {</a:t>
            </a:r>
          </a:p>
          <a:p>
            <a:r>
              <a:rPr lang="en-US" sz="1700" b="1" dirty="0"/>
              <a:t>    int </a:t>
            </a:r>
            <a:r>
              <a:rPr lang="en-US" sz="1700" b="1" dirty="0" err="1"/>
              <a:t>m_horsepower</a:t>
            </a:r>
            <a:r>
              <a:rPr lang="en-US" sz="1700" b="1" dirty="0"/>
              <a:t>;</a:t>
            </a:r>
          </a:p>
          <a:p>
            <a:r>
              <a:rPr lang="en-US" sz="1700" b="1" dirty="0"/>
              <a:t>};</a:t>
            </a:r>
          </a:p>
          <a:p>
            <a:endParaRPr lang="en-US" sz="1700" b="1" dirty="0"/>
          </a:p>
          <a:p>
            <a:r>
              <a:rPr lang="en-US" sz="1700" b="1" dirty="0"/>
              <a:t>class Car {</a:t>
            </a:r>
          </a:p>
          <a:p>
            <a:r>
              <a:rPr lang="en-US" sz="1700" b="1" dirty="0"/>
              <a:t>    Engine </a:t>
            </a:r>
            <a:r>
              <a:rPr lang="en-US" sz="1700" b="1" dirty="0" err="1"/>
              <a:t>m_engine</a:t>
            </a:r>
            <a:r>
              <a:rPr lang="en-US" sz="1700" b="1" dirty="0"/>
              <a:t>;</a:t>
            </a:r>
          </a:p>
          <a:p>
            <a:r>
              <a:rPr lang="en-US" sz="1700" b="1" dirty="0"/>
              <a:t>};</a:t>
            </a:r>
          </a:p>
          <a:p>
            <a:endParaRPr lang="en-US" sz="1700" b="1" dirty="0"/>
          </a:p>
          <a:p>
            <a:r>
              <a:rPr lang="en-US" sz="1700" b="1" dirty="0"/>
              <a:t>int main()</a:t>
            </a:r>
          </a:p>
          <a:p>
            <a:r>
              <a:rPr lang="en-US" sz="1700" b="1" dirty="0"/>
              <a:t>…</a:t>
            </a:r>
          </a:p>
        </p:txBody>
      </p:sp>
      <p:sp>
        <p:nvSpPr>
          <p:cNvPr id="29" name="Speech Bubble: Oval 28">
            <a:extLst>
              <a:ext uri="{FF2B5EF4-FFF2-40B4-BE49-F238E27FC236}">
                <a16:creationId xmlns:a16="http://schemas.microsoft.com/office/drawing/2014/main" id="{8F90B928-86A8-42DA-98B7-F49F7534D6A2}"/>
              </a:ext>
            </a:extLst>
          </p:cNvPr>
          <p:cNvSpPr/>
          <p:nvPr/>
        </p:nvSpPr>
        <p:spPr>
          <a:xfrm flipH="1">
            <a:off x="5755605" y="1220360"/>
            <a:ext cx="3305262" cy="1834648"/>
          </a:xfrm>
          <a:prstGeom prst="wedgeEllipseCallout">
            <a:avLst>
              <a:gd name="adj1" fmla="val -41582"/>
              <a:gd name="adj2" fmla="val 96246"/>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Engine class is defined twice</a:t>
            </a:r>
          </a:p>
        </p:txBody>
      </p:sp>
      <p:sp>
        <p:nvSpPr>
          <p:cNvPr id="18" name="Rectangle: Rounded Corners 17">
            <a:extLst>
              <a:ext uri="{FF2B5EF4-FFF2-40B4-BE49-F238E27FC236}">
                <a16:creationId xmlns:a16="http://schemas.microsoft.com/office/drawing/2014/main" id="{63A8F952-F600-4085-B500-D55827B901EA}"/>
              </a:ext>
            </a:extLst>
          </p:cNvPr>
          <p:cNvSpPr/>
          <p:nvPr/>
        </p:nvSpPr>
        <p:spPr>
          <a:xfrm>
            <a:off x="2508933" y="3442517"/>
            <a:ext cx="1170621" cy="1164469"/>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Resolve the </a:t>
            </a:r>
            <a:r>
              <a:rPr lang="en-US" sz="1400" dirty="0" err="1"/>
              <a:t>engine.h</a:t>
            </a:r>
            <a:r>
              <a:rPr lang="en-US" sz="1400" dirty="0"/>
              <a:t> and </a:t>
            </a:r>
            <a:r>
              <a:rPr lang="en-US" sz="1400" dirty="0" err="1"/>
              <a:t>car.h</a:t>
            </a:r>
            <a:r>
              <a:rPr lang="en-US" sz="1400" dirty="0"/>
              <a:t> includes</a:t>
            </a:r>
          </a:p>
        </p:txBody>
      </p:sp>
      <p:sp>
        <p:nvSpPr>
          <p:cNvPr id="21" name="Rectangle: Rounded Corners 20">
            <a:extLst>
              <a:ext uri="{FF2B5EF4-FFF2-40B4-BE49-F238E27FC236}">
                <a16:creationId xmlns:a16="http://schemas.microsoft.com/office/drawing/2014/main" id="{F902299E-AFD7-4206-8801-2BA46BD88A65}"/>
              </a:ext>
            </a:extLst>
          </p:cNvPr>
          <p:cNvSpPr/>
          <p:nvPr/>
        </p:nvSpPr>
        <p:spPr>
          <a:xfrm>
            <a:off x="7269903" y="3560909"/>
            <a:ext cx="1294024" cy="995128"/>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Resolve the </a:t>
            </a:r>
            <a:r>
              <a:rPr lang="en-US" sz="1400" dirty="0" err="1"/>
              <a:t>engine.h</a:t>
            </a:r>
            <a:r>
              <a:rPr lang="en-US" sz="1400" dirty="0"/>
              <a:t> include again</a:t>
            </a:r>
          </a:p>
        </p:txBody>
      </p:sp>
      <p:sp>
        <p:nvSpPr>
          <p:cNvPr id="28" name="Hexagon 27">
            <a:extLst>
              <a:ext uri="{FF2B5EF4-FFF2-40B4-BE49-F238E27FC236}">
                <a16:creationId xmlns:a16="http://schemas.microsoft.com/office/drawing/2014/main" id="{007088BC-3630-4C84-9B0E-A65E30EE4C0A}"/>
              </a:ext>
            </a:extLst>
          </p:cNvPr>
          <p:cNvSpPr/>
          <p:nvPr/>
        </p:nvSpPr>
        <p:spPr>
          <a:xfrm>
            <a:off x="831882" y="1361124"/>
            <a:ext cx="6125761" cy="5131746"/>
          </a:xfrm>
          <a:prstGeom prst="hex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6000" dirty="0"/>
              <a:t>Compilation</a:t>
            </a:r>
          </a:p>
          <a:p>
            <a:pPr algn="ctr"/>
            <a:r>
              <a:rPr lang="en-US" sz="6000" dirty="0"/>
              <a:t>Error!</a:t>
            </a:r>
          </a:p>
        </p:txBody>
      </p:sp>
    </p:spTree>
    <p:extLst>
      <p:ext uri="{BB962C8B-B14F-4D97-AF65-F5344CB8AC3E}">
        <p14:creationId xmlns:p14="http://schemas.microsoft.com/office/powerpoint/2010/main" val="2357914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p:cTn id="31" dur="500" fill="hold"/>
                                        <p:tgtEl>
                                          <p:spTgt spid="28"/>
                                        </p:tgtEl>
                                        <p:attrNameLst>
                                          <p:attrName>ppt_w</p:attrName>
                                        </p:attrNameLst>
                                      </p:cBhvr>
                                      <p:tavLst>
                                        <p:tav tm="0">
                                          <p:val>
                                            <p:fltVal val="0"/>
                                          </p:val>
                                        </p:tav>
                                        <p:tav tm="100000">
                                          <p:val>
                                            <p:strVal val="#ppt_w"/>
                                          </p:val>
                                        </p:tav>
                                      </p:tavLst>
                                    </p:anim>
                                    <p:anim calcmode="lin" valueType="num">
                                      <p:cBhvr>
                                        <p:cTn id="32" dur="500" fill="hold"/>
                                        <p:tgtEl>
                                          <p:spTgt spid="28"/>
                                        </p:tgtEl>
                                        <p:attrNameLst>
                                          <p:attrName>ppt_h</p:attrName>
                                        </p:attrNameLst>
                                      </p:cBhvr>
                                      <p:tavLst>
                                        <p:tav tm="0">
                                          <p:val>
                                            <p:fltVal val="0"/>
                                          </p:val>
                                        </p:tav>
                                        <p:tav tm="100000">
                                          <p:val>
                                            <p:strVal val="#ppt_h"/>
                                          </p:val>
                                        </p:tav>
                                      </p:tavLst>
                                    </p:anim>
                                    <p:anim calcmode="lin" valueType="num">
                                      <p:cBhvr>
                                        <p:cTn id="33" dur="500" fill="hold"/>
                                        <p:tgtEl>
                                          <p:spTgt spid="28"/>
                                        </p:tgtEl>
                                        <p:attrNameLst>
                                          <p:attrName>style.rotation</p:attrName>
                                        </p:attrNameLst>
                                      </p:cBhvr>
                                      <p:tavLst>
                                        <p:tav tm="0">
                                          <p:val>
                                            <p:fltVal val="90"/>
                                          </p:val>
                                        </p:tav>
                                        <p:tav tm="100000">
                                          <p:val>
                                            <p:fltVal val="0"/>
                                          </p:val>
                                        </p:tav>
                                      </p:tavLst>
                                    </p:anim>
                                    <p:animEffect transition="in" filter="fade">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21" presetClass="entr" presetSubtype="1"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wheel(1)">
                                      <p:cBhvr>
                                        <p:cTn id="3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0" grpId="0" animBg="1"/>
      <p:bldP spid="20" grpId="0" animBg="1"/>
      <p:bldP spid="29" grpId="0" animBg="1"/>
      <p:bldP spid="18" grpId="0" animBg="1"/>
      <p:bldP spid="21" grpId="0" animBg="1"/>
      <p:bldP spid="2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p:txBody>
          <a:bodyPr/>
          <a:lstStyle/>
          <a:p>
            <a:r>
              <a:rPr lang="en-US" sz="3200" b="1" dirty="0"/>
              <a:t> C++ Compilation In A Nutshell - Header guards</a:t>
            </a:r>
            <a:endParaRPr lang="en-US" dirty="0"/>
          </a:p>
        </p:txBody>
      </p:sp>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434974" y="914400"/>
            <a:ext cx="11310257" cy="4823270"/>
          </a:xfrm>
        </p:spPr>
        <p:txBody>
          <a:bodyPr/>
          <a:lstStyle/>
          <a:p>
            <a:r>
              <a:rPr lang="en-US" sz="3200" dirty="0"/>
              <a:t>Header guards to the rescue! (also called include guards)</a:t>
            </a:r>
          </a:p>
          <a:p>
            <a:endParaRPr lang="en-US" sz="3200" dirty="0"/>
          </a:p>
        </p:txBody>
      </p:sp>
      <p:sp>
        <p:nvSpPr>
          <p:cNvPr id="11" name="Rectangle: Rounded Corners 10">
            <a:extLst>
              <a:ext uri="{FF2B5EF4-FFF2-40B4-BE49-F238E27FC236}">
                <a16:creationId xmlns:a16="http://schemas.microsoft.com/office/drawing/2014/main" id="{405CDB85-164C-4C79-A608-D327CECDF8F8}"/>
              </a:ext>
            </a:extLst>
          </p:cNvPr>
          <p:cNvSpPr/>
          <p:nvPr/>
        </p:nvSpPr>
        <p:spPr>
          <a:xfrm>
            <a:off x="1816597" y="4297876"/>
            <a:ext cx="2936147" cy="198906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b="1" dirty="0"/>
              <a:t>//</a:t>
            </a:r>
            <a:r>
              <a:rPr lang="en-US" b="1" dirty="0" err="1"/>
              <a:t>car.h</a:t>
            </a:r>
            <a:endParaRPr lang="en-US" b="1" dirty="0"/>
          </a:p>
          <a:p>
            <a:endParaRPr lang="en-US" b="1" dirty="0"/>
          </a:p>
          <a:p>
            <a:r>
              <a:rPr lang="en-US" b="1" dirty="0"/>
              <a:t>#include “</a:t>
            </a:r>
            <a:r>
              <a:rPr lang="en-US" b="1" dirty="0" err="1"/>
              <a:t>engine.h</a:t>
            </a:r>
            <a:r>
              <a:rPr lang="en-US" b="1" dirty="0"/>
              <a:t>”</a:t>
            </a:r>
          </a:p>
          <a:p>
            <a:endParaRPr lang="en-US" b="1" dirty="0"/>
          </a:p>
          <a:p>
            <a:r>
              <a:rPr lang="en-US" b="1" dirty="0"/>
              <a:t>class Car {</a:t>
            </a:r>
          </a:p>
          <a:p>
            <a:r>
              <a:rPr lang="en-US" b="1" dirty="0"/>
              <a:t>    Engine </a:t>
            </a:r>
            <a:r>
              <a:rPr lang="en-US" b="1" dirty="0" err="1"/>
              <a:t>m_engine</a:t>
            </a:r>
            <a:r>
              <a:rPr lang="en-US" b="1" dirty="0"/>
              <a:t>;</a:t>
            </a:r>
          </a:p>
          <a:p>
            <a:r>
              <a:rPr lang="en-US" b="1" dirty="0"/>
              <a:t>};</a:t>
            </a:r>
          </a:p>
        </p:txBody>
      </p:sp>
      <p:sp>
        <p:nvSpPr>
          <p:cNvPr id="14" name="Rectangle: Rounded Corners 13">
            <a:extLst>
              <a:ext uri="{FF2B5EF4-FFF2-40B4-BE49-F238E27FC236}">
                <a16:creationId xmlns:a16="http://schemas.microsoft.com/office/drawing/2014/main" id="{9CFB2A18-66EB-4F64-9078-9A475BA45843}"/>
              </a:ext>
            </a:extLst>
          </p:cNvPr>
          <p:cNvSpPr/>
          <p:nvPr/>
        </p:nvSpPr>
        <p:spPr>
          <a:xfrm>
            <a:off x="5160936" y="1914042"/>
            <a:ext cx="6021091" cy="4672738"/>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2800" b="1" dirty="0"/>
              <a:t>//main.cpp</a:t>
            </a:r>
          </a:p>
          <a:p>
            <a:r>
              <a:rPr lang="en-US" sz="2800" b="1" dirty="0"/>
              <a:t>#include “</a:t>
            </a:r>
            <a:r>
              <a:rPr lang="en-US" sz="2800" b="1" dirty="0" err="1"/>
              <a:t>engine.h</a:t>
            </a:r>
            <a:r>
              <a:rPr lang="en-US" sz="2800" b="1" dirty="0"/>
              <a:t>”</a:t>
            </a:r>
          </a:p>
          <a:p>
            <a:r>
              <a:rPr lang="en-US" sz="2800" b="1" dirty="0"/>
              <a:t>#include “</a:t>
            </a:r>
            <a:r>
              <a:rPr lang="en-US" sz="2800" b="1" dirty="0" err="1"/>
              <a:t>car.h</a:t>
            </a:r>
            <a:r>
              <a:rPr lang="en-US" sz="2800" b="1" dirty="0"/>
              <a:t>”</a:t>
            </a:r>
          </a:p>
          <a:p>
            <a:endParaRPr lang="en-US" sz="2800" b="1" dirty="0"/>
          </a:p>
          <a:p>
            <a:r>
              <a:rPr lang="en-US" sz="2800" b="1" dirty="0"/>
              <a:t>int main()</a:t>
            </a:r>
          </a:p>
          <a:p>
            <a:r>
              <a:rPr lang="en-US" sz="2800" b="1" dirty="0"/>
              <a:t>{</a:t>
            </a:r>
          </a:p>
          <a:p>
            <a:r>
              <a:rPr lang="en-US" sz="2800" b="1" dirty="0"/>
              <a:t>    Car c;</a:t>
            </a:r>
          </a:p>
          <a:p>
            <a:r>
              <a:rPr lang="en-US" sz="2800" b="1" dirty="0"/>
              <a:t>    Engine e;</a:t>
            </a:r>
          </a:p>
          <a:p>
            <a:r>
              <a:rPr lang="en-US" sz="2800" b="1" dirty="0"/>
              <a:t>    std::</a:t>
            </a:r>
            <a:r>
              <a:rPr lang="en-US" sz="2800" b="1" dirty="0" err="1"/>
              <a:t>cout</a:t>
            </a:r>
            <a:r>
              <a:rPr lang="en-US" sz="2800" b="1" dirty="0"/>
              <a:t> &lt;&lt;“vroom </a:t>
            </a:r>
            <a:r>
              <a:rPr lang="en-US" sz="2800" b="1" dirty="0" err="1"/>
              <a:t>vroom</a:t>
            </a:r>
            <a:r>
              <a:rPr lang="en-US" sz="2800" b="1" dirty="0"/>
              <a:t>”;</a:t>
            </a:r>
          </a:p>
          <a:p>
            <a:r>
              <a:rPr lang="en-US" sz="2800" b="1" dirty="0"/>
              <a:t>}</a:t>
            </a:r>
          </a:p>
        </p:txBody>
      </p:sp>
      <p:sp>
        <p:nvSpPr>
          <p:cNvPr id="2" name="Rectangle: Rounded Corners 1">
            <a:extLst>
              <a:ext uri="{FF2B5EF4-FFF2-40B4-BE49-F238E27FC236}">
                <a16:creationId xmlns:a16="http://schemas.microsoft.com/office/drawing/2014/main" id="{46B78C34-B8CE-4D31-AE1F-B2E463F57445}"/>
              </a:ext>
            </a:extLst>
          </p:cNvPr>
          <p:cNvSpPr/>
          <p:nvPr/>
        </p:nvSpPr>
        <p:spPr>
          <a:xfrm>
            <a:off x="1816597" y="2003633"/>
            <a:ext cx="2936147" cy="2191064"/>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b="1" dirty="0"/>
              <a:t>//</a:t>
            </a:r>
            <a:r>
              <a:rPr lang="en-US" b="1" dirty="0" err="1"/>
              <a:t>engine.h</a:t>
            </a:r>
            <a:endParaRPr lang="en-US" b="1" dirty="0"/>
          </a:p>
          <a:p>
            <a:r>
              <a:rPr lang="en-US" b="1" dirty="0"/>
              <a:t>#</a:t>
            </a:r>
            <a:r>
              <a:rPr lang="en-US" b="1" dirty="0" err="1"/>
              <a:t>ifndef</a:t>
            </a:r>
            <a:r>
              <a:rPr lang="en-US" b="1" dirty="0"/>
              <a:t> ENGINE</a:t>
            </a:r>
          </a:p>
          <a:p>
            <a:r>
              <a:rPr lang="en-US" b="1" dirty="0"/>
              <a:t>#define ENGINE</a:t>
            </a:r>
          </a:p>
          <a:p>
            <a:endParaRPr lang="en-US" b="1" dirty="0"/>
          </a:p>
          <a:p>
            <a:r>
              <a:rPr lang="en-US" b="1" dirty="0"/>
              <a:t>class Engine {</a:t>
            </a:r>
          </a:p>
          <a:p>
            <a:r>
              <a:rPr lang="en-US" b="1" dirty="0"/>
              <a:t>    int </a:t>
            </a:r>
            <a:r>
              <a:rPr lang="en-US" b="1" dirty="0" err="1"/>
              <a:t>m_horsepower</a:t>
            </a:r>
            <a:r>
              <a:rPr lang="en-US" b="1" dirty="0"/>
              <a:t>;</a:t>
            </a:r>
          </a:p>
          <a:p>
            <a:r>
              <a:rPr lang="en-US" b="1" dirty="0"/>
              <a:t>};</a:t>
            </a:r>
          </a:p>
          <a:p>
            <a:r>
              <a:rPr lang="en-US" b="1" dirty="0"/>
              <a:t>#endif // ENGINE</a:t>
            </a:r>
          </a:p>
        </p:txBody>
      </p:sp>
    </p:spTree>
    <p:extLst>
      <p:ext uri="{BB962C8B-B14F-4D97-AF65-F5344CB8AC3E}">
        <p14:creationId xmlns:p14="http://schemas.microsoft.com/office/powerpoint/2010/main" val="671762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p:txBody>
          <a:bodyPr/>
          <a:lstStyle/>
          <a:p>
            <a:r>
              <a:rPr lang="en-US" sz="3200" b="1" dirty="0"/>
              <a:t> C++ Compilation In A Nutshell - Header guards</a:t>
            </a:r>
            <a:endParaRPr lang="en-US" dirty="0"/>
          </a:p>
        </p:txBody>
      </p:sp>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434974" y="914400"/>
            <a:ext cx="11310257" cy="4823270"/>
          </a:xfrm>
        </p:spPr>
        <p:txBody>
          <a:bodyPr/>
          <a:lstStyle/>
          <a:p>
            <a:r>
              <a:rPr lang="en-US" sz="3200" dirty="0"/>
              <a:t>Using header guards can force the compiler to copy the content of </a:t>
            </a:r>
            <a:r>
              <a:rPr lang="en-US" sz="3200" dirty="0" err="1"/>
              <a:t>engine.h</a:t>
            </a:r>
            <a:r>
              <a:rPr lang="en-US" sz="3200" dirty="0"/>
              <a:t> only once.</a:t>
            </a:r>
          </a:p>
          <a:p>
            <a:endParaRPr lang="en-US" sz="3200" dirty="0"/>
          </a:p>
        </p:txBody>
      </p:sp>
      <p:sp>
        <p:nvSpPr>
          <p:cNvPr id="11" name="Rectangle: Rounded Corners 10">
            <a:extLst>
              <a:ext uri="{FF2B5EF4-FFF2-40B4-BE49-F238E27FC236}">
                <a16:creationId xmlns:a16="http://schemas.microsoft.com/office/drawing/2014/main" id="{405CDB85-164C-4C79-A608-D327CECDF8F8}"/>
              </a:ext>
            </a:extLst>
          </p:cNvPr>
          <p:cNvSpPr/>
          <p:nvPr/>
        </p:nvSpPr>
        <p:spPr>
          <a:xfrm>
            <a:off x="1816597" y="4297876"/>
            <a:ext cx="2936147" cy="198906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b="1" dirty="0"/>
              <a:t>//</a:t>
            </a:r>
            <a:r>
              <a:rPr lang="en-US" b="1" dirty="0" err="1"/>
              <a:t>car.h</a:t>
            </a:r>
            <a:endParaRPr lang="en-US" b="1" dirty="0"/>
          </a:p>
          <a:p>
            <a:endParaRPr lang="en-US" b="1" dirty="0"/>
          </a:p>
          <a:p>
            <a:r>
              <a:rPr lang="en-US" b="1" dirty="0"/>
              <a:t>#include “</a:t>
            </a:r>
            <a:r>
              <a:rPr lang="en-US" b="1" dirty="0" err="1"/>
              <a:t>engine.h</a:t>
            </a:r>
            <a:r>
              <a:rPr lang="en-US" b="1" dirty="0"/>
              <a:t>”</a:t>
            </a:r>
          </a:p>
          <a:p>
            <a:endParaRPr lang="en-US" b="1" dirty="0"/>
          </a:p>
          <a:p>
            <a:r>
              <a:rPr lang="en-US" b="1" dirty="0"/>
              <a:t>class Car {</a:t>
            </a:r>
          </a:p>
          <a:p>
            <a:r>
              <a:rPr lang="en-US" b="1" dirty="0"/>
              <a:t>    Engine </a:t>
            </a:r>
            <a:r>
              <a:rPr lang="en-US" b="1" dirty="0" err="1"/>
              <a:t>m_engine</a:t>
            </a:r>
            <a:r>
              <a:rPr lang="en-US" b="1" dirty="0"/>
              <a:t>;</a:t>
            </a:r>
          </a:p>
          <a:p>
            <a:r>
              <a:rPr lang="en-US" b="1" dirty="0"/>
              <a:t>};</a:t>
            </a:r>
          </a:p>
        </p:txBody>
      </p:sp>
      <p:sp>
        <p:nvSpPr>
          <p:cNvPr id="14" name="Rectangle: Rounded Corners 13">
            <a:extLst>
              <a:ext uri="{FF2B5EF4-FFF2-40B4-BE49-F238E27FC236}">
                <a16:creationId xmlns:a16="http://schemas.microsoft.com/office/drawing/2014/main" id="{9CFB2A18-66EB-4F64-9078-9A475BA45843}"/>
              </a:ext>
            </a:extLst>
          </p:cNvPr>
          <p:cNvSpPr/>
          <p:nvPr/>
        </p:nvSpPr>
        <p:spPr>
          <a:xfrm>
            <a:off x="5160936" y="1914042"/>
            <a:ext cx="6021091" cy="4672738"/>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2800" b="1" dirty="0"/>
              <a:t>//main.cpp</a:t>
            </a:r>
          </a:p>
          <a:p>
            <a:r>
              <a:rPr lang="en-US" sz="2800" b="1" dirty="0"/>
              <a:t>#include “</a:t>
            </a:r>
            <a:r>
              <a:rPr lang="en-US" sz="2800" b="1" dirty="0" err="1"/>
              <a:t>engine.h</a:t>
            </a:r>
            <a:r>
              <a:rPr lang="en-US" sz="2800" b="1" dirty="0"/>
              <a:t>”</a:t>
            </a:r>
          </a:p>
          <a:p>
            <a:r>
              <a:rPr lang="en-US" sz="2800" b="1" dirty="0"/>
              <a:t>#include “</a:t>
            </a:r>
            <a:r>
              <a:rPr lang="en-US" sz="2800" b="1" dirty="0" err="1"/>
              <a:t>car.h</a:t>
            </a:r>
            <a:r>
              <a:rPr lang="en-US" sz="2800" b="1" dirty="0"/>
              <a:t>”</a:t>
            </a:r>
          </a:p>
          <a:p>
            <a:endParaRPr lang="en-US" sz="2800" b="1" dirty="0"/>
          </a:p>
          <a:p>
            <a:r>
              <a:rPr lang="en-US" sz="2800" b="1" dirty="0"/>
              <a:t>int main()</a:t>
            </a:r>
          </a:p>
          <a:p>
            <a:r>
              <a:rPr lang="en-US" sz="2800" b="1" dirty="0"/>
              <a:t>{</a:t>
            </a:r>
          </a:p>
          <a:p>
            <a:r>
              <a:rPr lang="en-US" sz="2800" b="1" dirty="0"/>
              <a:t>    Car c;</a:t>
            </a:r>
          </a:p>
          <a:p>
            <a:r>
              <a:rPr lang="en-US" sz="2800" b="1" dirty="0"/>
              <a:t>    Engine e;</a:t>
            </a:r>
          </a:p>
          <a:p>
            <a:r>
              <a:rPr lang="en-US" sz="2800" b="1" dirty="0"/>
              <a:t>    std::</a:t>
            </a:r>
            <a:r>
              <a:rPr lang="en-US" sz="2800" b="1" dirty="0" err="1"/>
              <a:t>cout</a:t>
            </a:r>
            <a:r>
              <a:rPr lang="en-US" sz="2800" b="1" dirty="0"/>
              <a:t> &lt;&lt;“vroom </a:t>
            </a:r>
            <a:r>
              <a:rPr lang="en-US" sz="2800" b="1" dirty="0" err="1"/>
              <a:t>vroom</a:t>
            </a:r>
            <a:r>
              <a:rPr lang="en-US" sz="2800" b="1" dirty="0"/>
              <a:t>”;</a:t>
            </a:r>
          </a:p>
          <a:p>
            <a:r>
              <a:rPr lang="en-US" sz="2800" b="1" dirty="0"/>
              <a:t>}</a:t>
            </a:r>
          </a:p>
        </p:txBody>
      </p:sp>
      <p:sp>
        <p:nvSpPr>
          <p:cNvPr id="2" name="Rectangle: Rounded Corners 1">
            <a:extLst>
              <a:ext uri="{FF2B5EF4-FFF2-40B4-BE49-F238E27FC236}">
                <a16:creationId xmlns:a16="http://schemas.microsoft.com/office/drawing/2014/main" id="{46B78C34-B8CE-4D31-AE1F-B2E463F57445}"/>
              </a:ext>
            </a:extLst>
          </p:cNvPr>
          <p:cNvSpPr/>
          <p:nvPr/>
        </p:nvSpPr>
        <p:spPr>
          <a:xfrm>
            <a:off x="1816597" y="2003633"/>
            <a:ext cx="2936147" cy="2191064"/>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b="1" dirty="0"/>
              <a:t>//</a:t>
            </a:r>
            <a:r>
              <a:rPr lang="en-US" b="1" dirty="0" err="1"/>
              <a:t>engine.h</a:t>
            </a:r>
            <a:endParaRPr lang="en-US" b="1" dirty="0"/>
          </a:p>
          <a:p>
            <a:r>
              <a:rPr lang="en-US" b="1" dirty="0"/>
              <a:t>#</a:t>
            </a:r>
            <a:r>
              <a:rPr lang="en-US" b="1" dirty="0" err="1"/>
              <a:t>ifndef</a:t>
            </a:r>
            <a:r>
              <a:rPr lang="en-US" b="1" dirty="0"/>
              <a:t> ENGINE</a:t>
            </a:r>
          </a:p>
          <a:p>
            <a:r>
              <a:rPr lang="en-US" b="1" dirty="0"/>
              <a:t>#define ENGINE</a:t>
            </a:r>
          </a:p>
          <a:p>
            <a:endParaRPr lang="en-US" b="1" dirty="0"/>
          </a:p>
          <a:p>
            <a:r>
              <a:rPr lang="en-US" b="1" dirty="0"/>
              <a:t>class Engine {</a:t>
            </a:r>
          </a:p>
          <a:p>
            <a:r>
              <a:rPr lang="en-US" b="1" dirty="0"/>
              <a:t>    int </a:t>
            </a:r>
            <a:r>
              <a:rPr lang="en-US" b="1" dirty="0" err="1"/>
              <a:t>m_horsepower</a:t>
            </a:r>
            <a:r>
              <a:rPr lang="en-US" b="1" dirty="0"/>
              <a:t>;</a:t>
            </a:r>
          </a:p>
          <a:p>
            <a:r>
              <a:rPr lang="en-US" b="1" dirty="0"/>
              <a:t>};</a:t>
            </a:r>
          </a:p>
          <a:p>
            <a:r>
              <a:rPr lang="en-US" b="1" dirty="0"/>
              <a:t>#endif // ENGINE</a:t>
            </a:r>
          </a:p>
        </p:txBody>
      </p:sp>
    </p:spTree>
    <p:extLst>
      <p:ext uri="{BB962C8B-B14F-4D97-AF65-F5344CB8AC3E}">
        <p14:creationId xmlns:p14="http://schemas.microsoft.com/office/powerpoint/2010/main" val="2726431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p:txBody>
          <a:bodyPr/>
          <a:lstStyle/>
          <a:p>
            <a:r>
              <a:rPr lang="en-US" sz="3200" b="1" dirty="0"/>
              <a:t> C++ Compilation In A Nutshell - Header guards</a:t>
            </a:r>
            <a:endParaRPr lang="en-US" sz="3200" dirty="0"/>
          </a:p>
        </p:txBody>
      </p:sp>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446313" y="988541"/>
            <a:ext cx="11310257" cy="4975166"/>
          </a:xfrm>
        </p:spPr>
        <p:txBody>
          <a:bodyPr/>
          <a:lstStyle/>
          <a:p>
            <a:r>
              <a:rPr lang="en-US" dirty="0"/>
              <a:t>Now during the second step, the compiler will see that ENGINE is already defined, so the content between #define and #endif will not be copied again, and the compilation will succeed.</a:t>
            </a:r>
          </a:p>
          <a:p>
            <a:endParaRPr lang="en-US" dirty="0"/>
          </a:p>
        </p:txBody>
      </p:sp>
      <p:sp>
        <p:nvSpPr>
          <p:cNvPr id="14" name="Rectangle: Rounded Corners 13">
            <a:extLst>
              <a:ext uri="{FF2B5EF4-FFF2-40B4-BE49-F238E27FC236}">
                <a16:creationId xmlns:a16="http://schemas.microsoft.com/office/drawing/2014/main" id="{9CFB2A18-66EB-4F64-9078-9A475BA45843}"/>
              </a:ext>
            </a:extLst>
          </p:cNvPr>
          <p:cNvSpPr/>
          <p:nvPr/>
        </p:nvSpPr>
        <p:spPr>
          <a:xfrm>
            <a:off x="110753" y="3251899"/>
            <a:ext cx="2375979" cy="2051956"/>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1600" b="1" dirty="0"/>
              <a:t>//main.cpp</a:t>
            </a:r>
          </a:p>
          <a:p>
            <a:endParaRPr lang="en-US" sz="1600" b="1" dirty="0"/>
          </a:p>
          <a:p>
            <a:r>
              <a:rPr lang="en-US" sz="1600" b="1" dirty="0"/>
              <a:t>#include “</a:t>
            </a:r>
            <a:r>
              <a:rPr lang="en-US" sz="1600" b="1" dirty="0" err="1"/>
              <a:t>Engine.h</a:t>
            </a:r>
            <a:r>
              <a:rPr lang="en-US" sz="1600" b="1" dirty="0"/>
              <a:t>”</a:t>
            </a:r>
          </a:p>
          <a:p>
            <a:r>
              <a:rPr lang="en-US" sz="1600" b="1" dirty="0"/>
              <a:t>#include “</a:t>
            </a:r>
            <a:r>
              <a:rPr lang="en-US" sz="1600" b="1" dirty="0" err="1"/>
              <a:t>Car.h</a:t>
            </a:r>
            <a:r>
              <a:rPr lang="en-US" sz="1600" b="1" dirty="0"/>
              <a:t>”</a:t>
            </a:r>
          </a:p>
          <a:p>
            <a:endParaRPr lang="en-US" sz="1600" b="1" dirty="0"/>
          </a:p>
          <a:p>
            <a:r>
              <a:rPr lang="en-US" sz="1600" b="1" dirty="0"/>
              <a:t>int main()</a:t>
            </a:r>
          </a:p>
          <a:p>
            <a:r>
              <a:rPr lang="en-US" sz="1600" b="1" dirty="0"/>
              <a:t>…</a:t>
            </a:r>
          </a:p>
        </p:txBody>
      </p:sp>
      <p:cxnSp>
        <p:nvCxnSpPr>
          <p:cNvPr id="4" name="Straight Arrow Connector 3">
            <a:extLst>
              <a:ext uri="{FF2B5EF4-FFF2-40B4-BE49-F238E27FC236}">
                <a16:creationId xmlns:a16="http://schemas.microsoft.com/office/drawing/2014/main" id="{161CE2B7-5515-45B6-84DD-249B7F19EBB0}"/>
              </a:ext>
            </a:extLst>
          </p:cNvPr>
          <p:cNvCxnSpPr>
            <a:cxnSpLocks/>
            <a:stCxn id="14" idx="3"/>
            <a:endCxn id="10" idx="1"/>
          </p:cNvCxnSpPr>
          <p:nvPr/>
        </p:nvCxnSpPr>
        <p:spPr>
          <a:xfrm>
            <a:off x="2486732" y="4277877"/>
            <a:ext cx="144887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3208AA29-8E46-493F-A848-FA41E1C67AB0}"/>
              </a:ext>
            </a:extLst>
          </p:cNvPr>
          <p:cNvSpPr/>
          <p:nvPr/>
        </p:nvSpPr>
        <p:spPr>
          <a:xfrm>
            <a:off x="3935611" y="1977081"/>
            <a:ext cx="3305263" cy="4601594"/>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1600" b="1" dirty="0"/>
              <a:t>//main.cpp</a:t>
            </a:r>
          </a:p>
          <a:p>
            <a:endParaRPr lang="en-US" sz="1600" b="1" dirty="0"/>
          </a:p>
          <a:p>
            <a:r>
              <a:rPr lang="en-US" sz="1600" b="1" dirty="0"/>
              <a:t>//from </a:t>
            </a:r>
            <a:r>
              <a:rPr lang="en-US" sz="1600" b="1" dirty="0" err="1"/>
              <a:t>Engine.h</a:t>
            </a:r>
            <a:endParaRPr lang="en-US" sz="1600" b="1" dirty="0"/>
          </a:p>
          <a:p>
            <a:endParaRPr lang="en-US" sz="1600" b="1" dirty="0"/>
          </a:p>
          <a:p>
            <a:r>
              <a:rPr lang="en-US" sz="1600" b="1" dirty="0"/>
              <a:t>class Engine {</a:t>
            </a:r>
          </a:p>
          <a:p>
            <a:r>
              <a:rPr lang="en-US" sz="1600" b="1" dirty="0"/>
              <a:t>    int </a:t>
            </a:r>
            <a:r>
              <a:rPr lang="en-US" sz="1600" b="1" dirty="0" err="1"/>
              <a:t>m_horsepower</a:t>
            </a:r>
            <a:r>
              <a:rPr lang="en-US" sz="1600" b="1" dirty="0"/>
              <a:t>;</a:t>
            </a:r>
          </a:p>
          <a:p>
            <a:r>
              <a:rPr lang="en-US" sz="1600" b="1" dirty="0"/>
              <a:t>};</a:t>
            </a:r>
          </a:p>
          <a:p>
            <a:endParaRPr lang="en-US" sz="1600" b="1" dirty="0"/>
          </a:p>
          <a:p>
            <a:r>
              <a:rPr lang="en-US" sz="1600" b="1" dirty="0"/>
              <a:t>//from </a:t>
            </a:r>
            <a:r>
              <a:rPr lang="en-US" sz="1600" b="1" dirty="0" err="1"/>
              <a:t>Car.h</a:t>
            </a:r>
            <a:endParaRPr lang="en-US" sz="1600" b="1" dirty="0"/>
          </a:p>
          <a:p>
            <a:r>
              <a:rPr lang="en-US" sz="1600" b="1" dirty="0"/>
              <a:t>#include “</a:t>
            </a:r>
            <a:r>
              <a:rPr lang="en-US" sz="1600" b="1" dirty="0" err="1"/>
              <a:t>Engine.h</a:t>
            </a:r>
            <a:r>
              <a:rPr lang="en-US" sz="1600" b="1" dirty="0"/>
              <a:t>”</a:t>
            </a:r>
          </a:p>
          <a:p>
            <a:endParaRPr lang="en-US" sz="1600" b="1" dirty="0"/>
          </a:p>
          <a:p>
            <a:r>
              <a:rPr lang="en-US" sz="1600" b="1" dirty="0"/>
              <a:t>class Car {</a:t>
            </a:r>
          </a:p>
          <a:p>
            <a:r>
              <a:rPr lang="en-US" sz="1600" b="1" dirty="0"/>
              <a:t>    Engine </a:t>
            </a:r>
            <a:r>
              <a:rPr lang="en-US" sz="1600" b="1" dirty="0" err="1"/>
              <a:t>m_engine</a:t>
            </a:r>
            <a:r>
              <a:rPr lang="en-US" sz="1600" b="1" dirty="0"/>
              <a:t>;</a:t>
            </a:r>
          </a:p>
          <a:p>
            <a:r>
              <a:rPr lang="en-US" sz="1600" b="1" dirty="0"/>
              <a:t>};</a:t>
            </a:r>
          </a:p>
          <a:p>
            <a:endParaRPr lang="en-US" sz="1600" b="1" dirty="0"/>
          </a:p>
          <a:p>
            <a:r>
              <a:rPr lang="en-US" sz="1600" b="1" dirty="0"/>
              <a:t>int main()</a:t>
            </a:r>
          </a:p>
          <a:p>
            <a:r>
              <a:rPr lang="en-US" sz="1600" b="1" dirty="0"/>
              <a:t>…</a:t>
            </a:r>
          </a:p>
        </p:txBody>
      </p:sp>
      <p:cxnSp>
        <p:nvCxnSpPr>
          <p:cNvPr id="19" name="Straight Arrow Connector 18">
            <a:extLst>
              <a:ext uri="{FF2B5EF4-FFF2-40B4-BE49-F238E27FC236}">
                <a16:creationId xmlns:a16="http://schemas.microsoft.com/office/drawing/2014/main" id="{9A7D180A-1977-48F1-A6A3-95049AD26473}"/>
              </a:ext>
            </a:extLst>
          </p:cNvPr>
          <p:cNvCxnSpPr>
            <a:cxnSpLocks/>
            <a:stCxn id="10" idx="3"/>
            <a:endCxn id="20" idx="1"/>
          </p:cNvCxnSpPr>
          <p:nvPr/>
        </p:nvCxnSpPr>
        <p:spPr>
          <a:xfrm>
            <a:off x="7240874" y="4277878"/>
            <a:ext cx="13326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FAC754C5-0AF0-43C9-AD35-FF2E4383D32D}"/>
              </a:ext>
            </a:extLst>
          </p:cNvPr>
          <p:cNvSpPr/>
          <p:nvPr/>
        </p:nvSpPr>
        <p:spPr>
          <a:xfrm>
            <a:off x="8573550" y="2019981"/>
            <a:ext cx="3476814" cy="4515793"/>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1600" b="1" dirty="0"/>
              <a:t>//main.cpp</a:t>
            </a:r>
          </a:p>
          <a:p>
            <a:endParaRPr lang="en-US" sz="1600" b="1" dirty="0"/>
          </a:p>
          <a:p>
            <a:r>
              <a:rPr lang="en-US" sz="1600" b="1" dirty="0"/>
              <a:t>//from </a:t>
            </a:r>
            <a:r>
              <a:rPr lang="en-US" sz="1600" b="1" dirty="0" err="1"/>
              <a:t>Engine.h</a:t>
            </a:r>
            <a:endParaRPr lang="en-US" sz="1600" b="1" dirty="0"/>
          </a:p>
          <a:p>
            <a:r>
              <a:rPr lang="en-US" sz="1600" b="1" dirty="0"/>
              <a:t>#define ENGINE</a:t>
            </a:r>
          </a:p>
          <a:p>
            <a:endParaRPr lang="en-US" sz="1600" b="1" dirty="0"/>
          </a:p>
          <a:p>
            <a:r>
              <a:rPr lang="en-US" sz="1600" b="1" dirty="0"/>
              <a:t>class Engine {</a:t>
            </a:r>
          </a:p>
          <a:p>
            <a:r>
              <a:rPr lang="en-US" sz="1600" b="1" dirty="0"/>
              <a:t>    int </a:t>
            </a:r>
            <a:r>
              <a:rPr lang="en-US" sz="1600" b="1" dirty="0" err="1"/>
              <a:t>m_horsepower</a:t>
            </a:r>
            <a:r>
              <a:rPr lang="en-US" sz="1600" b="1" dirty="0"/>
              <a:t>;</a:t>
            </a:r>
          </a:p>
          <a:p>
            <a:r>
              <a:rPr lang="en-US" sz="1600" b="1" dirty="0"/>
              <a:t>};</a:t>
            </a:r>
          </a:p>
          <a:p>
            <a:r>
              <a:rPr lang="en-US" sz="1600" b="1" dirty="0"/>
              <a:t>//endif ENGINE</a:t>
            </a:r>
          </a:p>
          <a:p>
            <a:endParaRPr lang="en-US" sz="1600" b="1" dirty="0"/>
          </a:p>
          <a:p>
            <a:r>
              <a:rPr lang="en-US" sz="1600" b="1" dirty="0"/>
              <a:t>//from C</a:t>
            </a:r>
            <a:r>
              <a:rPr lang="en-US" sz="1600" b="1"/>
              <a:t>ar</a:t>
            </a:r>
            <a:r>
              <a:rPr lang="en-US" sz="1600" b="1" dirty="0" err="1"/>
              <a:t>.h</a:t>
            </a:r>
            <a:endParaRPr lang="en-US" sz="1600" b="1" dirty="0"/>
          </a:p>
          <a:p>
            <a:endParaRPr lang="en-US" sz="1600" b="1" dirty="0"/>
          </a:p>
          <a:p>
            <a:r>
              <a:rPr lang="en-US" sz="1600" b="1" dirty="0"/>
              <a:t>class Car {</a:t>
            </a:r>
          </a:p>
          <a:p>
            <a:r>
              <a:rPr lang="en-US" sz="1600" b="1" dirty="0"/>
              <a:t>    Engine </a:t>
            </a:r>
            <a:r>
              <a:rPr lang="en-US" sz="1600" b="1" dirty="0" err="1"/>
              <a:t>m_engine</a:t>
            </a:r>
            <a:r>
              <a:rPr lang="en-US" sz="1600" b="1" dirty="0"/>
              <a:t>;</a:t>
            </a:r>
          </a:p>
          <a:p>
            <a:r>
              <a:rPr lang="en-US" sz="1600" b="1" dirty="0"/>
              <a:t>};</a:t>
            </a:r>
          </a:p>
          <a:p>
            <a:endParaRPr lang="en-US" sz="1600" b="1" dirty="0"/>
          </a:p>
          <a:p>
            <a:r>
              <a:rPr lang="en-US" sz="1600" b="1" dirty="0"/>
              <a:t>int main()</a:t>
            </a:r>
          </a:p>
          <a:p>
            <a:r>
              <a:rPr lang="en-US" sz="1600" b="1" dirty="0"/>
              <a:t>…</a:t>
            </a:r>
          </a:p>
        </p:txBody>
      </p:sp>
      <p:sp>
        <p:nvSpPr>
          <p:cNvPr id="26" name="Rectangle: Rounded Corners 25">
            <a:extLst>
              <a:ext uri="{FF2B5EF4-FFF2-40B4-BE49-F238E27FC236}">
                <a16:creationId xmlns:a16="http://schemas.microsoft.com/office/drawing/2014/main" id="{F022D8AA-A086-47AF-9535-001F633B9EB3}"/>
              </a:ext>
            </a:extLst>
          </p:cNvPr>
          <p:cNvSpPr/>
          <p:nvPr/>
        </p:nvSpPr>
        <p:spPr>
          <a:xfrm>
            <a:off x="2691356" y="3483813"/>
            <a:ext cx="1039631" cy="1588128"/>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Resolve the </a:t>
            </a:r>
            <a:r>
              <a:rPr lang="en-US" sz="1200" dirty="0" err="1"/>
              <a:t>Engine.h</a:t>
            </a:r>
            <a:r>
              <a:rPr lang="en-US" sz="1200" dirty="0"/>
              <a:t> and </a:t>
            </a:r>
            <a:r>
              <a:rPr lang="en-US" sz="1200" dirty="0" err="1"/>
              <a:t>Car.h</a:t>
            </a:r>
            <a:r>
              <a:rPr lang="en-US" sz="1200" dirty="0"/>
              <a:t> includes</a:t>
            </a:r>
          </a:p>
        </p:txBody>
      </p:sp>
      <p:sp>
        <p:nvSpPr>
          <p:cNvPr id="27" name="Rectangle: Rounded Corners 26">
            <a:extLst>
              <a:ext uri="{FF2B5EF4-FFF2-40B4-BE49-F238E27FC236}">
                <a16:creationId xmlns:a16="http://schemas.microsoft.com/office/drawing/2014/main" id="{A447E841-33C4-40FA-8C79-A40E1B98525F}"/>
              </a:ext>
            </a:extLst>
          </p:cNvPr>
          <p:cNvSpPr/>
          <p:nvPr/>
        </p:nvSpPr>
        <p:spPr>
          <a:xfrm>
            <a:off x="7474640" y="3759504"/>
            <a:ext cx="865144" cy="1036746"/>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t>Resolve the </a:t>
            </a:r>
            <a:r>
              <a:rPr lang="en-US" sz="1100" dirty="0" err="1"/>
              <a:t>engine.h</a:t>
            </a:r>
            <a:r>
              <a:rPr lang="en-US" sz="1100" dirty="0"/>
              <a:t> include again</a:t>
            </a:r>
          </a:p>
        </p:txBody>
      </p:sp>
    </p:spTree>
    <p:extLst>
      <p:ext uri="{BB962C8B-B14F-4D97-AF65-F5344CB8AC3E}">
        <p14:creationId xmlns:p14="http://schemas.microsoft.com/office/powerpoint/2010/main" val="1559577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35430" y="374650"/>
            <a:ext cx="11310257" cy="1325563"/>
          </a:xfrm>
        </p:spPr>
        <p:txBody>
          <a:bodyPr/>
          <a:lstStyle/>
          <a:p>
            <a:r>
              <a:rPr lang="en-US" b="1" dirty="0"/>
              <a:t>A bit about me </a:t>
            </a:r>
          </a:p>
        </p:txBody>
      </p:sp>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332013" y="844210"/>
            <a:ext cx="11310257" cy="5639139"/>
          </a:xfrm>
        </p:spPr>
        <p:txBody>
          <a:bodyPr/>
          <a:lstStyle/>
          <a:p>
            <a:pPr lvl="1"/>
            <a:r>
              <a:rPr lang="en-US" sz="3200" dirty="0"/>
              <a:t>BSc. In computer science from the Technion, 2016-2020.</a:t>
            </a:r>
          </a:p>
          <a:p>
            <a:pPr lvl="1"/>
            <a:r>
              <a:rPr lang="en-US" sz="3200" dirty="0"/>
              <a:t>Started working in Cadence in 2018 as an intern.</a:t>
            </a:r>
          </a:p>
          <a:p>
            <a:pPr lvl="1"/>
            <a:r>
              <a:rPr lang="en-US" sz="3200" dirty="0"/>
              <a:t>Full time SW engineer since 2020.</a:t>
            </a:r>
          </a:p>
          <a:p>
            <a:pPr lvl="1"/>
            <a:r>
              <a:rPr lang="en-US" sz="3200" dirty="0"/>
              <a:t>I’ve been in the </a:t>
            </a:r>
            <a:r>
              <a:rPr lang="en-US" sz="3200" dirty="0" err="1"/>
              <a:t>JasperGold</a:t>
            </a:r>
            <a:r>
              <a:rPr lang="en-US" sz="3200" dirty="0"/>
              <a:t> project in Cadence since day 1.</a:t>
            </a:r>
          </a:p>
          <a:p>
            <a:pPr lvl="1"/>
            <a:r>
              <a:rPr lang="en-US" sz="3200" dirty="0" err="1"/>
              <a:t>JasperGold</a:t>
            </a:r>
            <a:r>
              <a:rPr lang="en-US" sz="3200" dirty="0"/>
              <a:t> includes a bundle of hardware formal verification apps, which are used by physical designers and verification engineers at other hardware design companies.</a:t>
            </a:r>
          </a:p>
          <a:p>
            <a:pPr lvl="1"/>
            <a:r>
              <a:rPr lang="en-US" sz="3200" dirty="0"/>
              <a:t>C++ has been my main programming language since I joined Cadence.</a:t>
            </a:r>
          </a:p>
        </p:txBody>
      </p:sp>
      <p:sp>
        <p:nvSpPr>
          <p:cNvPr id="4" name="Rectangle 3">
            <a:extLst>
              <a:ext uri="{FF2B5EF4-FFF2-40B4-BE49-F238E27FC236}">
                <a16:creationId xmlns:a16="http://schemas.microsoft.com/office/drawing/2014/main" id="{880444E4-5358-4B9E-99AF-3C9264756665}"/>
              </a:ext>
            </a:extLst>
          </p:cNvPr>
          <p:cNvSpPr/>
          <p:nvPr/>
        </p:nvSpPr>
        <p:spPr>
          <a:xfrm>
            <a:off x="6858000" y="6642556"/>
            <a:ext cx="1259850" cy="215444"/>
          </a:xfrm>
          <a:prstGeom prst="rect">
            <a:avLst/>
          </a:prstGeom>
        </p:spPr>
        <p:txBody>
          <a:bodyPr wrap="square">
            <a:spAutoFit/>
          </a:bodyPr>
          <a:lstStyle/>
          <a:p>
            <a:r>
              <a:rPr lang="en-US" sz="800" dirty="0"/>
              <a:t>https://xkcd.com/303/</a:t>
            </a:r>
          </a:p>
        </p:txBody>
      </p:sp>
    </p:spTree>
    <p:extLst>
      <p:ext uri="{BB962C8B-B14F-4D97-AF65-F5344CB8AC3E}">
        <p14:creationId xmlns:p14="http://schemas.microsoft.com/office/powerpoint/2010/main" val="294029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p:txBody>
          <a:bodyPr/>
          <a:lstStyle/>
          <a:p>
            <a:r>
              <a:rPr lang="en-US" sz="3200" b="1" dirty="0"/>
              <a:t> C++ Compilation In A Nutshell - Header guards</a:t>
            </a:r>
            <a:endParaRPr lang="en-US" sz="3200" dirty="0"/>
          </a:p>
        </p:txBody>
      </p:sp>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446313" y="988541"/>
            <a:ext cx="11310257" cy="4975166"/>
          </a:xfrm>
        </p:spPr>
        <p:txBody>
          <a:bodyPr/>
          <a:lstStyle/>
          <a:p>
            <a:r>
              <a:rPr lang="en-US" sz="3200" dirty="0"/>
              <a:t>In our example, we only added header guards to </a:t>
            </a:r>
            <a:r>
              <a:rPr lang="en-US" sz="3200" dirty="0" err="1"/>
              <a:t>Engine.h</a:t>
            </a:r>
            <a:r>
              <a:rPr lang="en-US" sz="3200" dirty="0"/>
              <a:t>.</a:t>
            </a:r>
          </a:p>
          <a:p>
            <a:r>
              <a:rPr lang="en-US" sz="3200" dirty="0"/>
              <a:t>Ideally, all headers must include header guards.</a:t>
            </a:r>
          </a:p>
          <a:p>
            <a:pPr lvl="1"/>
            <a:r>
              <a:rPr lang="en-US" sz="2800" dirty="0"/>
              <a:t>Ideally = always.</a:t>
            </a:r>
          </a:p>
        </p:txBody>
      </p:sp>
    </p:spTree>
    <p:extLst>
      <p:ext uri="{BB962C8B-B14F-4D97-AF65-F5344CB8AC3E}">
        <p14:creationId xmlns:p14="http://schemas.microsoft.com/office/powerpoint/2010/main" val="947660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p:txBody>
          <a:bodyPr/>
          <a:lstStyle/>
          <a:p>
            <a:r>
              <a:rPr lang="en-US" sz="3200" b="1" dirty="0"/>
              <a:t> C++ Compilation In A Nutshell - Header guards</a:t>
            </a:r>
            <a:endParaRPr lang="en-US" dirty="0"/>
          </a:p>
        </p:txBody>
      </p:sp>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446313" y="1021492"/>
            <a:ext cx="11310257" cy="4942215"/>
          </a:xfrm>
        </p:spPr>
        <p:txBody>
          <a:bodyPr/>
          <a:lstStyle/>
          <a:p>
            <a:r>
              <a:rPr lang="en-US" sz="3200" dirty="0"/>
              <a:t>In our example, we had the following dependency</a:t>
            </a:r>
            <a:r>
              <a:rPr lang="he-IL" sz="3200" dirty="0"/>
              <a:t> </a:t>
            </a:r>
            <a:r>
              <a:rPr lang="en-US" sz="3200" dirty="0"/>
              <a:t>/ include graph:</a:t>
            </a:r>
          </a:p>
          <a:p>
            <a:pPr marL="57150" indent="0">
              <a:buNone/>
            </a:pPr>
            <a:endParaRPr lang="en-US" sz="3200" dirty="0"/>
          </a:p>
          <a:p>
            <a:pPr marL="57150" indent="0">
              <a:buNone/>
            </a:pPr>
            <a:endParaRPr lang="en-US" sz="3200" dirty="0"/>
          </a:p>
          <a:p>
            <a:r>
              <a:rPr lang="en-US" sz="3200" dirty="0"/>
              <a:t>Another possible solution that might come up in this case is to remove #include “</a:t>
            </a:r>
            <a:r>
              <a:rPr lang="en-US" sz="3200" dirty="0" err="1"/>
              <a:t>engine.h</a:t>
            </a:r>
            <a:r>
              <a:rPr lang="en-US" sz="3200" dirty="0"/>
              <a:t>” from the </a:t>
            </a:r>
            <a:r>
              <a:rPr lang="en-US" sz="3200" dirty="0" err="1"/>
              <a:t>cpp</a:t>
            </a:r>
            <a:r>
              <a:rPr lang="en-US" sz="3200" dirty="0"/>
              <a:t> file, so we end up with this dependency graph:</a:t>
            </a:r>
          </a:p>
          <a:p>
            <a:endParaRPr lang="en-US" sz="3200" dirty="0"/>
          </a:p>
          <a:p>
            <a:endParaRPr lang="en-US" sz="3200" dirty="0"/>
          </a:p>
          <a:p>
            <a:endParaRPr lang="en-US" sz="3200" dirty="0"/>
          </a:p>
          <a:p>
            <a:endParaRPr lang="en-US" sz="3200" dirty="0"/>
          </a:p>
          <a:p>
            <a:endParaRPr lang="en-US" sz="3200" dirty="0"/>
          </a:p>
        </p:txBody>
      </p:sp>
      <p:grpSp>
        <p:nvGrpSpPr>
          <p:cNvPr id="2" name="Group 1">
            <a:extLst>
              <a:ext uri="{FF2B5EF4-FFF2-40B4-BE49-F238E27FC236}">
                <a16:creationId xmlns:a16="http://schemas.microsoft.com/office/drawing/2014/main" id="{67B49B9E-3D9D-489B-8328-92B933C6F79B}"/>
              </a:ext>
            </a:extLst>
          </p:cNvPr>
          <p:cNvGrpSpPr/>
          <p:nvPr/>
        </p:nvGrpSpPr>
        <p:grpSpPr>
          <a:xfrm>
            <a:off x="3366108" y="1707466"/>
            <a:ext cx="3871409" cy="1620173"/>
            <a:chOff x="3631409" y="2027407"/>
            <a:chExt cx="2666994" cy="1116129"/>
          </a:xfrm>
        </p:grpSpPr>
        <p:sp>
          <p:nvSpPr>
            <p:cNvPr id="3" name="Rectangle: Rounded Corners 2">
              <a:extLst>
                <a:ext uri="{FF2B5EF4-FFF2-40B4-BE49-F238E27FC236}">
                  <a16:creationId xmlns:a16="http://schemas.microsoft.com/office/drawing/2014/main" id="{8F6B8643-3D97-462E-A88F-E3D4B8EDC1B0}"/>
                </a:ext>
              </a:extLst>
            </p:cNvPr>
            <p:cNvSpPr/>
            <p:nvPr/>
          </p:nvSpPr>
          <p:spPr>
            <a:xfrm>
              <a:off x="4617243" y="2027407"/>
              <a:ext cx="985837" cy="371475"/>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main</a:t>
              </a:r>
            </a:p>
          </p:txBody>
        </p:sp>
        <p:sp>
          <p:nvSpPr>
            <p:cNvPr id="9" name="Rectangle: Rounded Corners 8">
              <a:extLst>
                <a:ext uri="{FF2B5EF4-FFF2-40B4-BE49-F238E27FC236}">
                  <a16:creationId xmlns:a16="http://schemas.microsoft.com/office/drawing/2014/main" id="{C2CF9BB4-C511-4C68-8DA3-69647FD310DA}"/>
                </a:ext>
              </a:extLst>
            </p:cNvPr>
            <p:cNvSpPr/>
            <p:nvPr/>
          </p:nvSpPr>
          <p:spPr>
            <a:xfrm>
              <a:off x="3631409" y="2772061"/>
              <a:ext cx="985834" cy="371475"/>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engine</a:t>
              </a:r>
            </a:p>
          </p:txBody>
        </p:sp>
        <p:sp>
          <p:nvSpPr>
            <p:cNvPr id="10" name="Rectangle: Rounded Corners 9">
              <a:extLst>
                <a:ext uri="{FF2B5EF4-FFF2-40B4-BE49-F238E27FC236}">
                  <a16:creationId xmlns:a16="http://schemas.microsoft.com/office/drawing/2014/main" id="{9B9707CD-95AC-419E-85D4-7DC8BADC76E9}"/>
                </a:ext>
              </a:extLst>
            </p:cNvPr>
            <p:cNvSpPr/>
            <p:nvPr/>
          </p:nvSpPr>
          <p:spPr>
            <a:xfrm>
              <a:off x="5603079" y="2772061"/>
              <a:ext cx="695324" cy="371475"/>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car</a:t>
              </a:r>
            </a:p>
          </p:txBody>
        </p:sp>
        <p:cxnSp>
          <p:nvCxnSpPr>
            <p:cNvPr id="5" name="Straight Arrow Connector 4">
              <a:extLst>
                <a:ext uri="{FF2B5EF4-FFF2-40B4-BE49-F238E27FC236}">
                  <a16:creationId xmlns:a16="http://schemas.microsoft.com/office/drawing/2014/main" id="{9498EE1F-706D-4897-829C-C2451E28C770}"/>
                </a:ext>
              </a:extLst>
            </p:cNvPr>
            <p:cNvCxnSpPr>
              <a:cxnSpLocks/>
              <a:stCxn id="3" idx="2"/>
              <a:endCxn id="10" idx="0"/>
            </p:cNvCxnSpPr>
            <p:nvPr/>
          </p:nvCxnSpPr>
          <p:spPr>
            <a:xfrm>
              <a:off x="5110162" y="2398882"/>
              <a:ext cx="840579" cy="373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0C19719-E491-4969-830A-1BA86326DD85}"/>
                </a:ext>
              </a:extLst>
            </p:cNvPr>
            <p:cNvCxnSpPr>
              <a:cxnSpLocks/>
              <a:stCxn id="3" idx="2"/>
              <a:endCxn id="9" idx="0"/>
            </p:cNvCxnSpPr>
            <p:nvPr/>
          </p:nvCxnSpPr>
          <p:spPr>
            <a:xfrm flipH="1">
              <a:off x="4124326" y="2398882"/>
              <a:ext cx="985836" cy="373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1BBF133-AF90-48E5-9805-6D087A845FF0}"/>
                </a:ext>
              </a:extLst>
            </p:cNvPr>
            <p:cNvCxnSpPr>
              <a:cxnSpLocks/>
              <a:stCxn id="10" idx="1"/>
              <a:endCxn id="9" idx="3"/>
            </p:cNvCxnSpPr>
            <p:nvPr/>
          </p:nvCxnSpPr>
          <p:spPr>
            <a:xfrm flipH="1">
              <a:off x="4617243" y="2957799"/>
              <a:ext cx="9858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677E28B0-CE63-4157-AB33-C2DE24D0E951}"/>
              </a:ext>
            </a:extLst>
          </p:cNvPr>
          <p:cNvGrpSpPr/>
          <p:nvPr/>
        </p:nvGrpSpPr>
        <p:grpSpPr>
          <a:xfrm>
            <a:off x="5309770" y="4787925"/>
            <a:ext cx="4377927" cy="1832149"/>
            <a:chOff x="4065857" y="5219053"/>
            <a:chExt cx="2666994" cy="1116129"/>
          </a:xfrm>
        </p:grpSpPr>
        <p:sp>
          <p:nvSpPr>
            <p:cNvPr id="34" name="Rectangle: Rounded Corners 33">
              <a:extLst>
                <a:ext uri="{FF2B5EF4-FFF2-40B4-BE49-F238E27FC236}">
                  <a16:creationId xmlns:a16="http://schemas.microsoft.com/office/drawing/2014/main" id="{A5D1B32F-14CE-4C4D-88F9-8F7C061DFEFF}"/>
                </a:ext>
              </a:extLst>
            </p:cNvPr>
            <p:cNvSpPr/>
            <p:nvPr/>
          </p:nvSpPr>
          <p:spPr>
            <a:xfrm>
              <a:off x="5051691" y="5219053"/>
              <a:ext cx="985837" cy="371475"/>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main</a:t>
              </a:r>
            </a:p>
          </p:txBody>
        </p:sp>
        <p:sp>
          <p:nvSpPr>
            <p:cNvPr id="35" name="Rectangle: Rounded Corners 34">
              <a:extLst>
                <a:ext uri="{FF2B5EF4-FFF2-40B4-BE49-F238E27FC236}">
                  <a16:creationId xmlns:a16="http://schemas.microsoft.com/office/drawing/2014/main" id="{B5A9B22C-C11C-47C1-BE50-37B90912BB73}"/>
                </a:ext>
              </a:extLst>
            </p:cNvPr>
            <p:cNvSpPr/>
            <p:nvPr/>
          </p:nvSpPr>
          <p:spPr>
            <a:xfrm>
              <a:off x="4065857" y="5963707"/>
              <a:ext cx="985834" cy="371475"/>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engine</a:t>
              </a:r>
            </a:p>
          </p:txBody>
        </p:sp>
        <p:sp>
          <p:nvSpPr>
            <p:cNvPr id="36" name="Rectangle: Rounded Corners 35">
              <a:extLst>
                <a:ext uri="{FF2B5EF4-FFF2-40B4-BE49-F238E27FC236}">
                  <a16:creationId xmlns:a16="http://schemas.microsoft.com/office/drawing/2014/main" id="{33A7AE40-64A3-451D-ABC9-743607AD8A08}"/>
                </a:ext>
              </a:extLst>
            </p:cNvPr>
            <p:cNvSpPr/>
            <p:nvPr/>
          </p:nvSpPr>
          <p:spPr>
            <a:xfrm>
              <a:off x="6037527" y="5963707"/>
              <a:ext cx="695324" cy="371475"/>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car</a:t>
              </a:r>
            </a:p>
          </p:txBody>
        </p:sp>
        <p:cxnSp>
          <p:nvCxnSpPr>
            <p:cNvPr id="37" name="Straight Arrow Connector 36">
              <a:extLst>
                <a:ext uri="{FF2B5EF4-FFF2-40B4-BE49-F238E27FC236}">
                  <a16:creationId xmlns:a16="http://schemas.microsoft.com/office/drawing/2014/main" id="{4A71088E-B085-49EA-90DA-6C7E6A4D52C7}"/>
                </a:ext>
              </a:extLst>
            </p:cNvPr>
            <p:cNvCxnSpPr>
              <a:cxnSpLocks/>
              <a:stCxn id="34" idx="2"/>
              <a:endCxn id="36" idx="0"/>
            </p:cNvCxnSpPr>
            <p:nvPr/>
          </p:nvCxnSpPr>
          <p:spPr>
            <a:xfrm>
              <a:off x="5544610" y="5590528"/>
              <a:ext cx="840579" cy="373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874CDED-A6F2-4308-809F-EF1D431D227B}"/>
                </a:ext>
              </a:extLst>
            </p:cNvPr>
            <p:cNvCxnSpPr>
              <a:cxnSpLocks/>
              <a:stCxn id="36" idx="1"/>
              <a:endCxn id="35" idx="3"/>
            </p:cNvCxnSpPr>
            <p:nvPr/>
          </p:nvCxnSpPr>
          <p:spPr>
            <a:xfrm flipH="1">
              <a:off x="5051691" y="6149445"/>
              <a:ext cx="9858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055665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p:txBody>
          <a:bodyPr/>
          <a:lstStyle/>
          <a:p>
            <a:r>
              <a:rPr lang="en-US" sz="3200" b="1" dirty="0"/>
              <a:t> C++ Compilation In A Nutshell - Header guards</a:t>
            </a:r>
            <a:endParaRPr lang="en-US" dirty="0"/>
          </a:p>
        </p:txBody>
      </p:sp>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434974" y="1021492"/>
            <a:ext cx="11310257" cy="4716178"/>
          </a:xfrm>
        </p:spPr>
        <p:txBody>
          <a:bodyPr/>
          <a:lstStyle/>
          <a:p>
            <a:r>
              <a:rPr lang="en-US" sz="3200" dirty="0"/>
              <a:t>This solution is a little problematic, let’s assume we later decide we no longer need the Car class in main.cpp:</a:t>
            </a:r>
          </a:p>
          <a:p>
            <a:endParaRPr lang="en-US" sz="3200" dirty="0"/>
          </a:p>
          <a:p>
            <a:endParaRPr lang="en-US" sz="3200" dirty="0"/>
          </a:p>
          <a:p>
            <a:endParaRPr lang="en-US" sz="3200" dirty="0"/>
          </a:p>
          <a:p>
            <a:endParaRPr lang="en-US" sz="3200" dirty="0"/>
          </a:p>
          <a:p>
            <a:r>
              <a:rPr lang="en-US" sz="3200" dirty="0"/>
              <a:t>It makes sense in this case to remove #include “</a:t>
            </a:r>
            <a:r>
              <a:rPr lang="en-US" sz="3200" dirty="0" err="1"/>
              <a:t>car.h</a:t>
            </a:r>
            <a:r>
              <a:rPr lang="en-US" sz="3200" dirty="0"/>
              <a:t>”, but now the code will not compile, because the main.cpp doesn’t know about the existence of Engine.</a:t>
            </a:r>
          </a:p>
        </p:txBody>
      </p:sp>
      <p:sp>
        <p:nvSpPr>
          <p:cNvPr id="14" name="Rectangle: Rounded Corners 13">
            <a:extLst>
              <a:ext uri="{FF2B5EF4-FFF2-40B4-BE49-F238E27FC236}">
                <a16:creationId xmlns:a16="http://schemas.microsoft.com/office/drawing/2014/main" id="{9CFB2A18-66EB-4F64-9078-9A475BA45843}"/>
              </a:ext>
            </a:extLst>
          </p:cNvPr>
          <p:cNvSpPr/>
          <p:nvPr/>
        </p:nvSpPr>
        <p:spPr>
          <a:xfrm>
            <a:off x="3420630" y="1925851"/>
            <a:ext cx="5361621" cy="3041566"/>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2400" b="1" dirty="0"/>
              <a:t>//main.cpp</a:t>
            </a:r>
          </a:p>
          <a:p>
            <a:r>
              <a:rPr lang="en-US" sz="2400" b="1" dirty="0"/>
              <a:t>#include “</a:t>
            </a:r>
            <a:r>
              <a:rPr lang="en-US" sz="2400" b="1" dirty="0" err="1"/>
              <a:t>Car.h</a:t>
            </a:r>
            <a:r>
              <a:rPr lang="en-US" sz="2400" b="1" dirty="0"/>
              <a:t>”</a:t>
            </a:r>
          </a:p>
          <a:p>
            <a:endParaRPr lang="en-US" sz="2400" b="1" dirty="0"/>
          </a:p>
          <a:p>
            <a:r>
              <a:rPr lang="en-US" sz="2400" b="1" dirty="0"/>
              <a:t>int main()</a:t>
            </a:r>
          </a:p>
          <a:p>
            <a:r>
              <a:rPr lang="en-US" sz="2400" b="1" dirty="0"/>
              <a:t>{</a:t>
            </a:r>
          </a:p>
          <a:p>
            <a:r>
              <a:rPr lang="en-US" sz="2400" b="1" dirty="0"/>
              <a:t>    Engine e;</a:t>
            </a:r>
          </a:p>
          <a:p>
            <a:r>
              <a:rPr lang="en-US" sz="2400" b="1" dirty="0"/>
              <a:t>    std::</a:t>
            </a:r>
            <a:r>
              <a:rPr lang="en-US" sz="2400" b="1" dirty="0" err="1"/>
              <a:t>cout</a:t>
            </a:r>
            <a:r>
              <a:rPr lang="en-US" sz="2400" b="1" dirty="0"/>
              <a:t> &lt;&lt;“vroom </a:t>
            </a:r>
            <a:r>
              <a:rPr lang="en-US" sz="2400" b="1" dirty="0" err="1"/>
              <a:t>vroom</a:t>
            </a:r>
            <a:r>
              <a:rPr lang="en-US" sz="2400" b="1" dirty="0"/>
              <a:t>”;</a:t>
            </a:r>
          </a:p>
          <a:p>
            <a:r>
              <a:rPr lang="en-US" sz="2400" b="1" dirty="0"/>
              <a:t>}</a:t>
            </a:r>
          </a:p>
        </p:txBody>
      </p:sp>
    </p:spTree>
    <p:extLst>
      <p:ext uri="{BB962C8B-B14F-4D97-AF65-F5344CB8AC3E}">
        <p14:creationId xmlns:p14="http://schemas.microsoft.com/office/powerpoint/2010/main" val="1009529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p:txBody>
          <a:bodyPr/>
          <a:lstStyle/>
          <a:p>
            <a:r>
              <a:rPr lang="en-US" sz="2800" b="1" dirty="0"/>
              <a:t> C++ Compilation In A Nutshell - Header guards</a:t>
            </a:r>
            <a:endParaRPr lang="en-US" dirty="0"/>
          </a:p>
        </p:txBody>
      </p:sp>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434974" y="1021492"/>
            <a:ext cx="11310257" cy="4716178"/>
          </a:xfrm>
        </p:spPr>
        <p:txBody>
          <a:bodyPr/>
          <a:lstStyle/>
          <a:p>
            <a:r>
              <a:rPr lang="en-US" sz="3200" dirty="0"/>
              <a:t>In conclusion, it is preferred to include all the headers that we need directly in a </a:t>
            </a:r>
            <a:r>
              <a:rPr lang="en-US" sz="3200" dirty="0" err="1"/>
              <a:t>cpp</a:t>
            </a:r>
            <a:r>
              <a:rPr lang="en-US" sz="3200" dirty="0"/>
              <a:t> file, instead of counting on them being included transitively from other headers.</a:t>
            </a:r>
          </a:p>
          <a:p>
            <a:r>
              <a:rPr lang="en-US" sz="3200" dirty="0"/>
              <a:t>Since we’re using header guards, each header will be copied only once, so the file that the preprocessor will produce will be the same size either way.</a:t>
            </a:r>
          </a:p>
        </p:txBody>
      </p:sp>
    </p:spTree>
    <p:extLst>
      <p:ext uri="{BB962C8B-B14F-4D97-AF65-F5344CB8AC3E}">
        <p14:creationId xmlns:p14="http://schemas.microsoft.com/office/powerpoint/2010/main" val="39268203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D2C6BAC-BC75-4BFE-ADFB-DE482685750A}"/>
              </a:ext>
            </a:extLst>
          </p:cNvPr>
          <p:cNvSpPr>
            <a:spLocks noGrp="1"/>
          </p:cNvSpPr>
          <p:nvPr>
            <p:ph type="title"/>
          </p:nvPr>
        </p:nvSpPr>
        <p:spPr/>
        <p:txBody>
          <a:bodyPr/>
          <a:lstStyle/>
          <a:p>
            <a:r>
              <a:rPr lang="en-US" sz="3200" b="1" dirty="0"/>
              <a:t>C++ Compilation In A Nutshell - #pragma once</a:t>
            </a:r>
            <a:endParaRPr lang="en-US" sz="3200" b="1" dirty="0">
              <a:solidFill>
                <a:srgbClr val="262626"/>
              </a:solidFill>
            </a:endParaRPr>
          </a:p>
        </p:txBody>
      </p:sp>
      <p:sp>
        <p:nvSpPr>
          <p:cNvPr id="6" name="Content Placeholder 3">
            <a:extLst>
              <a:ext uri="{FF2B5EF4-FFF2-40B4-BE49-F238E27FC236}">
                <a16:creationId xmlns:a16="http://schemas.microsoft.com/office/drawing/2014/main" id="{DCCDB04F-859D-49F5-83EC-D1BA68D58A19}"/>
              </a:ext>
            </a:extLst>
          </p:cNvPr>
          <p:cNvSpPr>
            <a:spLocks noGrp="1"/>
          </p:cNvSpPr>
          <p:nvPr>
            <p:ph idx="1"/>
          </p:nvPr>
        </p:nvSpPr>
        <p:spPr>
          <a:xfrm>
            <a:off x="446313" y="995614"/>
            <a:ext cx="11310257" cy="5283805"/>
          </a:xfrm>
        </p:spPr>
        <p:txBody>
          <a:bodyPr vert="horz" lIns="0" tIns="45720" rIns="91440" bIns="45720" rtlCol="0" anchor="t">
            <a:noAutofit/>
          </a:bodyPr>
          <a:lstStyle/>
          <a:p>
            <a:r>
              <a:rPr lang="en-US" sz="3200" dirty="0"/>
              <a:t>Another alternative for header guards is “#pragma once”, which is a non-standard but widely supported preprocessor directive designed to cause the current source file to be included only once in a single compilation.</a:t>
            </a:r>
          </a:p>
        </p:txBody>
      </p:sp>
      <p:sp>
        <p:nvSpPr>
          <p:cNvPr id="8" name="Rectangle: Rounded Corners 7">
            <a:extLst>
              <a:ext uri="{FF2B5EF4-FFF2-40B4-BE49-F238E27FC236}">
                <a16:creationId xmlns:a16="http://schemas.microsoft.com/office/drawing/2014/main" id="{A0DD0E03-67D8-4CFC-AE1D-5F472A0C9DB7}"/>
              </a:ext>
            </a:extLst>
          </p:cNvPr>
          <p:cNvSpPr/>
          <p:nvPr/>
        </p:nvSpPr>
        <p:spPr>
          <a:xfrm>
            <a:off x="6599065" y="3057401"/>
            <a:ext cx="4439639" cy="2990335"/>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2400" b="1" dirty="0"/>
              <a:t>//</a:t>
            </a:r>
            <a:r>
              <a:rPr lang="en-US" sz="2400" b="1" dirty="0" err="1"/>
              <a:t>engine.h</a:t>
            </a:r>
            <a:endParaRPr lang="en-US" sz="2400" b="1" dirty="0"/>
          </a:p>
          <a:p>
            <a:endParaRPr lang="en-US" sz="2400" b="1" dirty="0"/>
          </a:p>
          <a:p>
            <a:r>
              <a:rPr lang="en-US" sz="2400" b="1" dirty="0"/>
              <a:t>#pragma once</a:t>
            </a:r>
          </a:p>
          <a:p>
            <a:endParaRPr lang="en-US" sz="2400" b="1" dirty="0"/>
          </a:p>
          <a:p>
            <a:r>
              <a:rPr lang="en-US" sz="2400" b="1" dirty="0"/>
              <a:t>class Engine {</a:t>
            </a:r>
          </a:p>
          <a:p>
            <a:r>
              <a:rPr lang="en-US" sz="2400" b="1" dirty="0"/>
              <a:t>    int </a:t>
            </a:r>
            <a:r>
              <a:rPr lang="en-US" sz="2400" b="1" dirty="0" err="1"/>
              <a:t>m_horsepower</a:t>
            </a:r>
            <a:r>
              <a:rPr lang="en-US" sz="2400" b="1" dirty="0"/>
              <a:t>;</a:t>
            </a:r>
          </a:p>
          <a:p>
            <a:r>
              <a:rPr lang="en-US" sz="2400" b="1" dirty="0"/>
              <a:t>};</a:t>
            </a:r>
          </a:p>
        </p:txBody>
      </p:sp>
      <p:sp>
        <p:nvSpPr>
          <p:cNvPr id="9" name="Rectangle: Rounded Corners 8">
            <a:extLst>
              <a:ext uri="{FF2B5EF4-FFF2-40B4-BE49-F238E27FC236}">
                <a16:creationId xmlns:a16="http://schemas.microsoft.com/office/drawing/2014/main" id="{DE95528C-8C99-4959-9CDF-9A3305D12804}"/>
              </a:ext>
            </a:extLst>
          </p:cNvPr>
          <p:cNvSpPr/>
          <p:nvPr/>
        </p:nvSpPr>
        <p:spPr>
          <a:xfrm>
            <a:off x="556671" y="2756720"/>
            <a:ext cx="5036266" cy="3591698"/>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2400" b="1" dirty="0"/>
              <a:t>//</a:t>
            </a:r>
            <a:r>
              <a:rPr lang="en-US" sz="2400" b="1" dirty="0" err="1"/>
              <a:t>engine.h</a:t>
            </a:r>
            <a:endParaRPr lang="en-US" sz="2400" b="1" dirty="0"/>
          </a:p>
          <a:p>
            <a:endParaRPr lang="en-US" sz="2400" b="1" dirty="0"/>
          </a:p>
          <a:p>
            <a:r>
              <a:rPr lang="en-US" sz="2400" b="1" dirty="0"/>
              <a:t>#</a:t>
            </a:r>
            <a:r>
              <a:rPr lang="en-US" sz="2400" b="1" dirty="0" err="1"/>
              <a:t>ifndef</a:t>
            </a:r>
            <a:r>
              <a:rPr lang="en-US" sz="2400" b="1" dirty="0"/>
              <a:t> ENGINE</a:t>
            </a:r>
          </a:p>
          <a:p>
            <a:r>
              <a:rPr lang="en-US" sz="2400" b="1" dirty="0"/>
              <a:t>#define ENGINE</a:t>
            </a:r>
          </a:p>
          <a:p>
            <a:endParaRPr lang="en-US" sz="2400" b="1" dirty="0"/>
          </a:p>
          <a:p>
            <a:r>
              <a:rPr lang="en-US" sz="2400" b="1" dirty="0"/>
              <a:t>class Engine {</a:t>
            </a:r>
          </a:p>
          <a:p>
            <a:r>
              <a:rPr lang="en-US" sz="2400" b="1" dirty="0"/>
              <a:t>    int </a:t>
            </a:r>
            <a:r>
              <a:rPr lang="en-US" sz="2400" b="1" dirty="0" err="1"/>
              <a:t>m_horsepower</a:t>
            </a:r>
            <a:r>
              <a:rPr lang="en-US" sz="2400" b="1" dirty="0"/>
              <a:t>;</a:t>
            </a:r>
          </a:p>
          <a:p>
            <a:r>
              <a:rPr lang="en-US" sz="2400" b="1" dirty="0"/>
              <a:t>};</a:t>
            </a:r>
          </a:p>
          <a:p>
            <a:r>
              <a:rPr lang="en-US" sz="2400" b="1" dirty="0"/>
              <a:t>#endif // ENGINE</a:t>
            </a:r>
          </a:p>
        </p:txBody>
      </p:sp>
      <p:cxnSp>
        <p:nvCxnSpPr>
          <p:cNvPr id="10" name="Straight Arrow Connector 9">
            <a:extLst>
              <a:ext uri="{FF2B5EF4-FFF2-40B4-BE49-F238E27FC236}">
                <a16:creationId xmlns:a16="http://schemas.microsoft.com/office/drawing/2014/main" id="{08F0831D-8A9B-41A1-98EF-75EC99E87138}"/>
              </a:ext>
            </a:extLst>
          </p:cNvPr>
          <p:cNvCxnSpPr>
            <a:cxnSpLocks/>
            <a:stCxn id="9" idx="3"/>
            <a:endCxn id="8" idx="1"/>
          </p:cNvCxnSpPr>
          <p:nvPr/>
        </p:nvCxnSpPr>
        <p:spPr>
          <a:xfrm>
            <a:off x="5592937" y="4552569"/>
            <a:ext cx="1006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041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D2C6BAC-BC75-4BFE-ADFB-DE482685750A}"/>
              </a:ext>
            </a:extLst>
          </p:cNvPr>
          <p:cNvSpPr>
            <a:spLocks noGrp="1"/>
          </p:cNvSpPr>
          <p:nvPr>
            <p:ph type="title"/>
          </p:nvPr>
        </p:nvSpPr>
        <p:spPr/>
        <p:txBody>
          <a:bodyPr/>
          <a:lstStyle/>
          <a:p>
            <a:r>
              <a:rPr lang="en-US" sz="3200" b="1" dirty="0"/>
              <a:t>C++ Compilation In A Nutshell - #pragma once</a:t>
            </a:r>
            <a:endParaRPr lang="en-US" sz="3200" b="1" dirty="0">
              <a:solidFill>
                <a:srgbClr val="262626"/>
              </a:solidFill>
            </a:endParaRPr>
          </a:p>
        </p:txBody>
      </p:sp>
      <p:sp>
        <p:nvSpPr>
          <p:cNvPr id="6" name="Content Placeholder 3">
            <a:extLst>
              <a:ext uri="{FF2B5EF4-FFF2-40B4-BE49-F238E27FC236}">
                <a16:creationId xmlns:a16="http://schemas.microsoft.com/office/drawing/2014/main" id="{DCCDB04F-859D-49F5-83EC-D1BA68D58A19}"/>
              </a:ext>
            </a:extLst>
          </p:cNvPr>
          <p:cNvSpPr>
            <a:spLocks noGrp="1"/>
          </p:cNvSpPr>
          <p:nvPr>
            <p:ph idx="1"/>
          </p:nvPr>
        </p:nvSpPr>
        <p:spPr>
          <a:xfrm>
            <a:off x="446313" y="795974"/>
            <a:ext cx="11310257" cy="5483445"/>
          </a:xfrm>
        </p:spPr>
        <p:txBody>
          <a:bodyPr vert="horz" lIns="0" tIns="45720" rIns="91440" bIns="45720" rtlCol="0" anchor="t">
            <a:noAutofit/>
          </a:bodyPr>
          <a:lstStyle/>
          <a:p>
            <a:r>
              <a:rPr lang="en-US" sz="3200" dirty="0"/>
              <a:t>“#pragma once” has some advantages over header guards, for example:</a:t>
            </a:r>
          </a:p>
          <a:p>
            <a:pPr marL="737870" lvl="1" indent="-280670"/>
            <a:r>
              <a:rPr lang="en-US" sz="2800" dirty="0">
                <a:cs typeface="Arial" panose="020B0604020202020204" pitchFamily="34" charset="0"/>
              </a:rPr>
              <a:t>Less code</a:t>
            </a:r>
          </a:p>
          <a:p>
            <a:pPr marL="737870" lvl="1" indent="-280670"/>
            <a:r>
              <a:rPr lang="en-US" sz="2800" dirty="0">
                <a:cs typeface="Arial" panose="020B0604020202020204" pitchFamily="34" charset="0"/>
              </a:rPr>
              <a:t>Avoidance of name clashes</a:t>
            </a:r>
          </a:p>
          <a:p>
            <a:pPr marL="737870" lvl="1" indent="-280670"/>
            <a:r>
              <a:rPr lang="en-US" sz="2800" dirty="0">
                <a:cs typeface="Arial" panose="020B0604020202020204" pitchFamily="34" charset="0"/>
              </a:rPr>
              <a:t>Improvement in compilation speed in some cases</a:t>
            </a:r>
          </a:p>
          <a:p>
            <a:pPr lvl="2"/>
            <a:r>
              <a:rPr lang="en-US" sz="1800" dirty="0"/>
              <a:t>Mainly because with header guards the preprocessor needs to read the whole file to find out where the #define block ends.</a:t>
            </a:r>
          </a:p>
          <a:p>
            <a:endParaRPr lang="en-US" sz="3200" dirty="0"/>
          </a:p>
        </p:txBody>
      </p:sp>
      <p:sp>
        <p:nvSpPr>
          <p:cNvPr id="8" name="Rectangle: Rounded Corners 7">
            <a:extLst>
              <a:ext uri="{FF2B5EF4-FFF2-40B4-BE49-F238E27FC236}">
                <a16:creationId xmlns:a16="http://schemas.microsoft.com/office/drawing/2014/main" id="{A0DD0E03-67D8-4CFC-AE1D-5F472A0C9DB7}"/>
              </a:ext>
            </a:extLst>
          </p:cNvPr>
          <p:cNvSpPr/>
          <p:nvPr/>
        </p:nvSpPr>
        <p:spPr>
          <a:xfrm>
            <a:off x="6928577" y="4220215"/>
            <a:ext cx="2934951" cy="2059204"/>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b="1" dirty="0"/>
              <a:t>//</a:t>
            </a:r>
            <a:r>
              <a:rPr lang="en-US" b="1" dirty="0" err="1"/>
              <a:t>engine.h</a:t>
            </a:r>
            <a:endParaRPr lang="en-US" b="1" dirty="0"/>
          </a:p>
          <a:p>
            <a:r>
              <a:rPr lang="en-US" b="1" dirty="0"/>
              <a:t>#pragma once</a:t>
            </a:r>
          </a:p>
          <a:p>
            <a:endParaRPr lang="en-US" b="1" dirty="0"/>
          </a:p>
          <a:p>
            <a:r>
              <a:rPr lang="en-US" b="1" dirty="0"/>
              <a:t>class Engine {</a:t>
            </a:r>
          </a:p>
          <a:p>
            <a:r>
              <a:rPr lang="en-US" b="1" dirty="0"/>
              <a:t>    int </a:t>
            </a:r>
            <a:r>
              <a:rPr lang="en-US" b="1" dirty="0" err="1"/>
              <a:t>m_horsepower</a:t>
            </a:r>
            <a:r>
              <a:rPr lang="en-US" b="1" dirty="0"/>
              <a:t>;</a:t>
            </a:r>
          </a:p>
          <a:p>
            <a:r>
              <a:rPr lang="en-US" b="1" dirty="0"/>
              <a:t>};</a:t>
            </a:r>
          </a:p>
        </p:txBody>
      </p:sp>
      <p:sp>
        <p:nvSpPr>
          <p:cNvPr id="9" name="Rectangle: Rounded Corners 8">
            <a:extLst>
              <a:ext uri="{FF2B5EF4-FFF2-40B4-BE49-F238E27FC236}">
                <a16:creationId xmlns:a16="http://schemas.microsoft.com/office/drawing/2014/main" id="{DE95528C-8C99-4959-9CDF-9A3305D12804}"/>
              </a:ext>
            </a:extLst>
          </p:cNvPr>
          <p:cNvSpPr/>
          <p:nvPr/>
        </p:nvSpPr>
        <p:spPr>
          <a:xfrm>
            <a:off x="2018271" y="4071077"/>
            <a:ext cx="3891206" cy="235748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b="1" dirty="0"/>
              <a:t>//</a:t>
            </a:r>
            <a:r>
              <a:rPr lang="en-US" b="1" dirty="0" err="1"/>
              <a:t>engine.h</a:t>
            </a:r>
            <a:endParaRPr lang="en-US" b="1" dirty="0"/>
          </a:p>
          <a:p>
            <a:r>
              <a:rPr lang="en-US" b="1" dirty="0"/>
              <a:t>#</a:t>
            </a:r>
            <a:r>
              <a:rPr lang="en-US" b="1" dirty="0" err="1"/>
              <a:t>ifndef</a:t>
            </a:r>
            <a:r>
              <a:rPr lang="en-US" b="1" dirty="0"/>
              <a:t> ENGINE</a:t>
            </a:r>
          </a:p>
          <a:p>
            <a:r>
              <a:rPr lang="en-US" b="1" dirty="0"/>
              <a:t>#define ENGINE</a:t>
            </a:r>
          </a:p>
          <a:p>
            <a:endParaRPr lang="en-US" b="1" dirty="0"/>
          </a:p>
          <a:p>
            <a:r>
              <a:rPr lang="en-US" b="1" dirty="0"/>
              <a:t>class Engine {</a:t>
            </a:r>
          </a:p>
          <a:p>
            <a:r>
              <a:rPr lang="en-US" b="1" dirty="0"/>
              <a:t>    int </a:t>
            </a:r>
            <a:r>
              <a:rPr lang="en-US" b="1" dirty="0" err="1"/>
              <a:t>m_horsepower</a:t>
            </a:r>
            <a:r>
              <a:rPr lang="en-US" b="1" dirty="0"/>
              <a:t>;</a:t>
            </a:r>
          </a:p>
          <a:p>
            <a:r>
              <a:rPr lang="en-US" b="1" dirty="0"/>
              <a:t>};</a:t>
            </a:r>
          </a:p>
          <a:p>
            <a:r>
              <a:rPr lang="en-US" b="1" dirty="0"/>
              <a:t>#endif // ENGINE</a:t>
            </a:r>
          </a:p>
        </p:txBody>
      </p:sp>
      <p:cxnSp>
        <p:nvCxnSpPr>
          <p:cNvPr id="10" name="Straight Arrow Connector 9">
            <a:extLst>
              <a:ext uri="{FF2B5EF4-FFF2-40B4-BE49-F238E27FC236}">
                <a16:creationId xmlns:a16="http://schemas.microsoft.com/office/drawing/2014/main" id="{08F0831D-8A9B-41A1-98EF-75EC99E87138}"/>
              </a:ext>
            </a:extLst>
          </p:cNvPr>
          <p:cNvCxnSpPr>
            <a:cxnSpLocks/>
            <a:stCxn id="9" idx="3"/>
            <a:endCxn id="8" idx="1"/>
          </p:cNvCxnSpPr>
          <p:nvPr/>
        </p:nvCxnSpPr>
        <p:spPr>
          <a:xfrm>
            <a:off x="5909477" y="5249817"/>
            <a:ext cx="10191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0687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D2C6BAC-BC75-4BFE-ADFB-DE482685750A}"/>
              </a:ext>
            </a:extLst>
          </p:cNvPr>
          <p:cNvSpPr>
            <a:spLocks noGrp="1"/>
          </p:cNvSpPr>
          <p:nvPr>
            <p:ph type="title"/>
          </p:nvPr>
        </p:nvSpPr>
        <p:spPr/>
        <p:txBody>
          <a:bodyPr/>
          <a:lstStyle/>
          <a:p>
            <a:r>
              <a:rPr lang="en-US" sz="3200" b="1" dirty="0"/>
              <a:t>C++ Compilation In A Nutshell - #pragma once</a:t>
            </a:r>
            <a:endParaRPr lang="en-US" sz="3200" dirty="0">
              <a:solidFill>
                <a:srgbClr val="262626"/>
              </a:solidFill>
            </a:endParaRPr>
          </a:p>
        </p:txBody>
      </p:sp>
      <p:sp>
        <p:nvSpPr>
          <p:cNvPr id="6" name="Content Placeholder 3">
            <a:extLst>
              <a:ext uri="{FF2B5EF4-FFF2-40B4-BE49-F238E27FC236}">
                <a16:creationId xmlns:a16="http://schemas.microsoft.com/office/drawing/2014/main" id="{DCCDB04F-859D-49F5-83EC-D1BA68D58A19}"/>
              </a:ext>
            </a:extLst>
          </p:cNvPr>
          <p:cNvSpPr>
            <a:spLocks noGrp="1"/>
          </p:cNvSpPr>
          <p:nvPr>
            <p:ph idx="1"/>
          </p:nvPr>
        </p:nvSpPr>
        <p:spPr>
          <a:xfrm>
            <a:off x="446313" y="914400"/>
            <a:ext cx="11310257" cy="5365019"/>
          </a:xfrm>
        </p:spPr>
        <p:txBody>
          <a:bodyPr vert="horz" lIns="0" tIns="45720" rIns="91440" bIns="45720" rtlCol="0" anchor="t">
            <a:noAutofit/>
          </a:bodyPr>
          <a:lstStyle/>
          <a:p>
            <a:r>
              <a:rPr lang="en-US" sz="3200" dirty="0"/>
              <a:t>However, there are some cases that “#pragma once” cannot handle, like some corner cases where we have header files with identical names.</a:t>
            </a:r>
          </a:p>
          <a:p>
            <a:r>
              <a:rPr lang="en-US" sz="3200" dirty="0"/>
              <a:t>For most cases, “#pragma once” should work just as fine as header guards (if not better), but remember that it’s not in the </a:t>
            </a:r>
            <a:r>
              <a:rPr lang="en-US" sz="3200" dirty="0" err="1"/>
              <a:t>c++</a:t>
            </a:r>
            <a:r>
              <a:rPr lang="en-US" sz="3200" dirty="0"/>
              <a:t> standard, and it has some issues.</a:t>
            </a:r>
          </a:p>
        </p:txBody>
      </p:sp>
      <p:sp>
        <p:nvSpPr>
          <p:cNvPr id="11" name="Rectangle: Rounded Corners 10">
            <a:extLst>
              <a:ext uri="{FF2B5EF4-FFF2-40B4-BE49-F238E27FC236}">
                <a16:creationId xmlns:a16="http://schemas.microsoft.com/office/drawing/2014/main" id="{57966A7E-D503-4A47-851C-DEC729575898}"/>
              </a:ext>
            </a:extLst>
          </p:cNvPr>
          <p:cNvSpPr/>
          <p:nvPr/>
        </p:nvSpPr>
        <p:spPr>
          <a:xfrm>
            <a:off x="6928576" y="4002822"/>
            <a:ext cx="2872106" cy="2059204"/>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b="1" dirty="0"/>
              <a:t>//</a:t>
            </a:r>
            <a:r>
              <a:rPr lang="en-US" b="1" dirty="0" err="1"/>
              <a:t>engine.h</a:t>
            </a:r>
            <a:endParaRPr lang="en-US" b="1" dirty="0"/>
          </a:p>
          <a:p>
            <a:r>
              <a:rPr lang="en-US" b="1" dirty="0"/>
              <a:t>#pragma once</a:t>
            </a:r>
          </a:p>
          <a:p>
            <a:endParaRPr lang="en-US" b="1" dirty="0"/>
          </a:p>
          <a:p>
            <a:r>
              <a:rPr lang="en-US" b="1" dirty="0"/>
              <a:t>class Engine {</a:t>
            </a:r>
          </a:p>
          <a:p>
            <a:r>
              <a:rPr lang="en-US" b="1" dirty="0"/>
              <a:t>    int </a:t>
            </a:r>
            <a:r>
              <a:rPr lang="en-US" b="1" dirty="0" err="1"/>
              <a:t>m_horsepower</a:t>
            </a:r>
            <a:r>
              <a:rPr lang="en-US" b="1" dirty="0"/>
              <a:t>;</a:t>
            </a:r>
          </a:p>
          <a:p>
            <a:r>
              <a:rPr lang="en-US" b="1" dirty="0"/>
              <a:t>};</a:t>
            </a:r>
          </a:p>
        </p:txBody>
      </p:sp>
      <p:sp>
        <p:nvSpPr>
          <p:cNvPr id="12" name="Rectangle: Rounded Corners 11">
            <a:extLst>
              <a:ext uri="{FF2B5EF4-FFF2-40B4-BE49-F238E27FC236}">
                <a16:creationId xmlns:a16="http://schemas.microsoft.com/office/drawing/2014/main" id="{BC904ECF-8F22-4231-A52D-E68FD3B04E3F}"/>
              </a:ext>
            </a:extLst>
          </p:cNvPr>
          <p:cNvSpPr/>
          <p:nvPr/>
        </p:nvSpPr>
        <p:spPr>
          <a:xfrm>
            <a:off x="2018270" y="3837810"/>
            <a:ext cx="3891206" cy="235748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b="1" dirty="0"/>
              <a:t>//</a:t>
            </a:r>
            <a:r>
              <a:rPr lang="en-US" b="1" dirty="0" err="1"/>
              <a:t>engine.h</a:t>
            </a:r>
            <a:endParaRPr lang="en-US" b="1" dirty="0"/>
          </a:p>
          <a:p>
            <a:r>
              <a:rPr lang="en-US" b="1" dirty="0"/>
              <a:t>#</a:t>
            </a:r>
            <a:r>
              <a:rPr lang="en-US" b="1" dirty="0" err="1"/>
              <a:t>ifndef</a:t>
            </a:r>
            <a:r>
              <a:rPr lang="en-US" b="1" dirty="0"/>
              <a:t> ENGINE</a:t>
            </a:r>
          </a:p>
          <a:p>
            <a:r>
              <a:rPr lang="en-US" b="1" dirty="0"/>
              <a:t>#define ENGINE</a:t>
            </a:r>
          </a:p>
          <a:p>
            <a:endParaRPr lang="en-US" b="1" dirty="0"/>
          </a:p>
          <a:p>
            <a:r>
              <a:rPr lang="en-US" b="1" dirty="0"/>
              <a:t>class Engine {</a:t>
            </a:r>
          </a:p>
          <a:p>
            <a:r>
              <a:rPr lang="en-US" b="1" dirty="0"/>
              <a:t>    int </a:t>
            </a:r>
            <a:r>
              <a:rPr lang="en-US" b="1" dirty="0" err="1"/>
              <a:t>m_horsepower</a:t>
            </a:r>
            <a:r>
              <a:rPr lang="en-US" b="1" dirty="0"/>
              <a:t>;</a:t>
            </a:r>
          </a:p>
          <a:p>
            <a:r>
              <a:rPr lang="en-US" b="1" dirty="0"/>
              <a:t>};</a:t>
            </a:r>
          </a:p>
          <a:p>
            <a:r>
              <a:rPr lang="en-US" b="1" dirty="0"/>
              <a:t>#endif // ENGINE</a:t>
            </a:r>
          </a:p>
        </p:txBody>
      </p:sp>
      <p:cxnSp>
        <p:nvCxnSpPr>
          <p:cNvPr id="13" name="Straight Arrow Connector 12">
            <a:extLst>
              <a:ext uri="{FF2B5EF4-FFF2-40B4-BE49-F238E27FC236}">
                <a16:creationId xmlns:a16="http://schemas.microsoft.com/office/drawing/2014/main" id="{28515188-A5B2-4207-976B-9D720ACF49F2}"/>
              </a:ext>
            </a:extLst>
          </p:cNvPr>
          <p:cNvCxnSpPr>
            <a:cxnSpLocks/>
          </p:cNvCxnSpPr>
          <p:nvPr/>
        </p:nvCxnSpPr>
        <p:spPr>
          <a:xfrm>
            <a:off x="5909476" y="5016550"/>
            <a:ext cx="10191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808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D2C6BAC-BC75-4BFE-ADFB-DE482685750A}"/>
              </a:ext>
            </a:extLst>
          </p:cNvPr>
          <p:cNvSpPr>
            <a:spLocks noGrp="1"/>
          </p:cNvSpPr>
          <p:nvPr>
            <p:ph type="title"/>
          </p:nvPr>
        </p:nvSpPr>
        <p:spPr/>
        <p:txBody>
          <a:bodyPr/>
          <a:lstStyle/>
          <a:p>
            <a:r>
              <a:rPr lang="en-US" sz="3200" b="1" dirty="0"/>
              <a:t>C++ Compilation In A Nutshell – Templates in headers</a:t>
            </a:r>
            <a:endParaRPr lang="en-US" dirty="0">
              <a:solidFill>
                <a:srgbClr val="262626"/>
              </a:solidFill>
            </a:endParaRPr>
          </a:p>
        </p:txBody>
      </p:sp>
      <p:sp>
        <p:nvSpPr>
          <p:cNvPr id="6" name="Content Placeholder 3">
            <a:extLst>
              <a:ext uri="{FF2B5EF4-FFF2-40B4-BE49-F238E27FC236}">
                <a16:creationId xmlns:a16="http://schemas.microsoft.com/office/drawing/2014/main" id="{DCCDB04F-859D-49F5-83EC-D1BA68D58A19}"/>
              </a:ext>
            </a:extLst>
          </p:cNvPr>
          <p:cNvSpPr>
            <a:spLocks noGrp="1"/>
          </p:cNvSpPr>
          <p:nvPr>
            <p:ph idx="1"/>
          </p:nvPr>
        </p:nvSpPr>
        <p:spPr>
          <a:xfrm>
            <a:off x="446313" y="988541"/>
            <a:ext cx="11310257" cy="4926645"/>
          </a:xfrm>
        </p:spPr>
        <p:txBody>
          <a:bodyPr vert="horz" lIns="0" tIns="45720" rIns="91440" bIns="45720" rtlCol="0" anchor="t">
            <a:noAutofit/>
          </a:bodyPr>
          <a:lstStyle/>
          <a:p>
            <a:r>
              <a:rPr lang="en-US" sz="3200" dirty="0"/>
              <a:t>Let’s begin with a concrete example where the definition of a template function is in the header file so that everything will compile, and life is beautiful:</a:t>
            </a:r>
          </a:p>
        </p:txBody>
      </p:sp>
      <p:sp>
        <p:nvSpPr>
          <p:cNvPr id="8" name="Rectangle: Rounded Corners 7">
            <a:extLst>
              <a:ext uri="{FF2B5EF4-FFF2-40B4-BE49-F238E27FC236}">
                <a16:creationId xmlns:a16="http://schemas.microsoft.com/office/drawing/2014/main" id="{27F37486-7042-41E7-9D90-4C7CE74DD5DD}"/>
              </a:ext>
            </a:extLst>
          </p:cNvPr>
          <p:cNvSpPr/>
          <p:nvPr/>
        </p:nvSpPr>
        <p:spPr>
          <a:xfrm>
            <a:off x="446313" y="2792420"/>
            <a:ext cx="5031849" cy="338737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2800" b="1" dirty="0"/>
              <a:t>//</a:t>
            </a:r>
            <a:r>
              <a:rPr lang="en-US" sz="2800" b="1" dirty="0" err="1"/>
              <a:t>TemplateFunction.h</a:t>
            </a:r>
            <a:endParaRPr lang="en-US" sz="2800" b="1" dirty="0"/>
          </a:p>
          <a:p>
            <a:endParaRPr lang="en-US" sz="2800" b="1" dirty="0"/>
          </a:p>
          <a:p>
            <a:r>
              <a:rPr lang="en-US" sz="2800" b="1" dirty="0"/>
              <a:t>template &lt;</a:t>
            </a:r>
            <a:r>
              <a:rPr lang="en-US" sz="2800" b="1" dirty="0" err="1"/>
              <a:t>typename</a:t>
            </a:r>
            <a:r>
              <a:rPr lang="en-US" sz="2800" b="1" dirty="0"/>
              <a:t> T&gt;</a:t>
            </a:r>
          </a:p>
          <a:p>
            <a:r>
              <a:rPr lang="en-US" sz="2800" b="1" dirty="0"/>
              <a:t>T </a:t>
            </a:r>
            <a:r>
              <a:rPr lang="en-US" sz="2800" b="1" dirty="0" err="1"/>
              <a:t>incr</a:t>
            </a:r>
            <a:r>
              <a:rPr lang="en-US" sz="2800" b="1" dirty="0"/>
              <a:t>(T t);</a:t>
            </a:r>
          </a:p>
          <a:p>
            <a:r>
              <a:rPr lang="en-US" sz="2800" b="1" dirty="0"/>
              <a:t>{</a:t>
            </a:r>
          </a:p>
          <a:p>
            <a:r>
              <a:rPr lang="en-US" sz="2800" b="1" dirty="0"/>
              <a:t>    return ++t;</a:t>
            </a:r>
          </a:p>
          <a:p>
            <a:r>
              <a:rPr lang="en-US" sz="2800" b="1" dirty="0"/>
              <a:t>}</a:t>
            </a:r>
          </a:p>
        </p:txBody>
      </p:sp>
      <p:sp>
        <p:nvSpPr>
          <p:cNvPr id="10" name="Rectangle: Rounded Corners 9">
            <a:extLst>
              <a:ext uri="{FF2B5EF4-FFF2-40B4-BE49-F238E27FC236}">
                <a16:creationId xmlns:a16="http://schemas.microsoft.com/office/drawing/2014/main" id="{E184DC77-63EB-4FA7-A688-818DCAF360A9}"/>
              </a:ext>
            </a:extLst>
          </p:cNvPr>
          <p:cNvSpPr/>
          <p:nvPr/>
        </p:nvSpPr>
        <p:spPr>
          <a:xfrm>
            <a:off x="6000727" y="2496312"/>
            <a:ext cx="5930031" cy="3979586"/>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2800" b="1" dirty="0"/>
              <a:t>//main.cpp</a:t>
            </a:r>
          </a:p>
          <a:p>
            <a:endParaRPr lang="en-US" sz="2800" b="1" dirty="0"/>
          </a:p>
          <a:p>
            <a:r>
              <a:rPr lang="en-US" sz="2800" b="1" dirty="0"/>
              <a:t>#include “</a:t>
            </a:r>
            <a:r>
              <a:rPr lang="en-US" sz="2800" b="1" dirty="0" err="1"/>
              <a:t>TemplateFunction.h</a:t>
            </a:r>
            <a:r>
              <a:rPr lang="en-US" sz="2800" b="1" dirty="0"/>
              <a:t>”</a:t>
            </a:r>
          </a:p>
          <a:p>
            <a:endParaRPr lang="en-US" sz="2800" b="1" dirty="0"/>
          </a:p>
          <a:p>
            <a:r>
              <a:rPr lang="en-US" sz="2800" b="1" dirty="0"/>
              <a:t>int main()</a:t>
            </a:r>
          </a:p>
          <a:p>
            <a:r>
              <a:rPr lang="en-US" sz="2800" b="1" dirty="0"/>
              <a:t>{</a:t>
            </a:r>
          </a:p>
          <a:p>
            <a:r>
              <a:rPr lang="en-US" sz="2800" b="1" dirty="0"/>
              <a:t>    int </a:t>
            </a:r>
            <a:r>
              <a:rPr lang="en-US" sz="2800" b="1" dirty="0" err="1"/>
              <a:t>i</a:t>
            </a:r>
            <a:r>
              <a:rPr lang="en-US" sz="2800" b="1" dirty="0"/>
              <a:t> = 0;</a:t>
            </a:r>
          </a:p>
          <a:p>
            <a:r>
              <a:rPr lang="en-US" sz="2800" b="1" dirty="0"/>
              <a:t>    </a:t>
            </a:r>
            <a:r>
              <a:rPr lang="en-US" sz="2800" b="1" dirty="0" err="1"/>
              <a:t>i</a:t>
            </a:r>
            <a:r>
              <a:rPr lang="en-US" sz="2800" b="1" dirty="0"/>
              <a:t> = </a:t>
            </a:r>
            <a:r>
              <a:rPr lang="en-US" sz="2800" b="1" dirty="0" err="1"/>
              <a:t>incr</a:t>
            </a:r>
            <a:r>
              <a:rPr lang="en-US" sz="2800" b="1" dirty="0"/>
              <a:t>&lt;int&gt;(</a:t>
            </a:r>
            <a:r>
              <a:rPr lang="en-US" sz="2800" b="1" dirty="0" err="1"/>
              <a:t>i</a:t>
            </a:r>
            <a:r>
              <a:rPr lang="en-US" sz="2800" b="1" dirty="0"/>
              <a:t>);</a:t>
            </a:r>
          </a:p>
          <a:p>
            <a:r>
              <a:rPr lang="en-US" sz="2800" b="1" dirty="0"/>
              <a:t>}</a:t>
            </a:r>
          </a:p>
        </p:txBody>
      </p:sp>
    </p:spTree>
    <p:extLst>
      <p:ext uri="{BB962C8B-B14F-4D97-AF65-F5344CB8AC3E}">
        <p14:creationId xmlns:p14="http://schemas.microsoft.com/office/powerpoint/2010/main" val="25737010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D2C6BAC-BC75-4BFE-ADFB-DE482685750A}"/>
              </a:ext>
            </a:extLst>
          </p:cNvPr>
          <p:cNvSpPr>
            <a:spLocks noGrp="1"/>
          </p:cNvSpPr>
          <p:nvPr>
            <p:ph type="title"/>
          </p:nvPr>
        </p:nvSpPr>
        <p:spPr/>
        <p:txBody>
          <a:bodyPr/>
          <a:lstStyle/>
          <a:p>
            <a:r>
              <a:rPr lang="en-US" sz="3200" b="1" dirty="0"/>
              <a:t>C++ Compilation In A Nutshell – Templates in headers</a:t>
            </a:r>
            <a:endParaRPr lang="en-US" sz="3200" dirty="0">
              <a:solidFill>
                <a:srgbClr val="262626"/>
              </a:solidFill>
            </a:endParaRPr>
          </a:p>
        </p:txBody>
      </p:sp>
      <p:sp>
        <p:nvSpPr>
          <p:cNvPr id="6" name="Content Placeholder 3">
            <a:extLst>
              <a:ext uri="{FF2B5EF4-FFF2-40B4-BE49-F238E27FC236}">
                <a16:creationId xmlns:a16="http://schemas.microsoft.com/office/drawing/2014/main" id="{DCCDB04F-859D-49F5-83EC-D1BA68D58A19}"/>
              </a:ext>
            </a:extLst>
          </p:cNvPr>
          <p:cNvSpPr>
            <a:spLocks noGrp="1"/>
          </p:cNvSpPr>
          <p:nvPr>
            <p:ph idx="1"/>
          </p:nvPr>
        </p:nvSpPr>
        <p:spPr>
          <a:xfrm>
            <a:off x="446313" y="869093"/>
            <a:ext cx="11310257" cy="5046093"/>
          </a:xfrm>
        </p:spPr>
        <p:txBody>
          <a:bodyPr vert="horz" lIns="0" tIns="45720" rIns="91440" bIns="45720" rtlCol="0" anchor="t">
            <a:noAutofit/>
          </a:bodyPr>
          <a:lstStyle/>
          <a:p>
            <a:r>
              <a:rPr lang="en-US" dirty="0"/>
              <a:t>Now the compiler will try to compile the main.cpp file, since it’s the only </a:t>
            </a:r>
            <a:r>
              <a:rPr lang="en-US" dirty="0" err="1"/>
              <a:t>cpp</a:t>
            </a:r>
            <a:r>
              <a:rPr lang="en-US" dirty="0"/>
              <a:t> file.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cxnSp>
        <p:nvCxnSpPr>
          <p:cNvPr id="11" name="Straight Arrow Connector 10">
            <a:extLst>
              <a:ext uri="{FF2B5EF4-FFF2-40B4-BE49-F238E27FC236}">
                <a16:creationId xmlns:a16="http://schemas.microsoft.com/office/drawing/2014/main" id="{774E8D29-AED7-4F09-A98F-C02A1C9C0A06}"/>
              </a:ext>
            </a:extLst>
          </p:cNvPr>
          <p:cNvCxnSpPr>
            <a:cxnSpLocks/>
            <a:stCxn id="16" idx="3"/>
            <a:endCxn id="12" idx="1"/>
          </p:cNvCxnSpPr>
          <p:nvPr/>
        </p:nvCxnSpPr>
        <p:spPr>
          <a:xfrm flipV="1">
            <a:off x="3789404" y="4172861"/>
            <a:ext cx="224454"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Rectangle: Rounded Corners 11">
            <a:extLst>
              <a:ext uri="{FF2B5EF4-FFF2-40B4-BE49-F238E27FC236}">
                <a16:creationId xmlns:a16="http://schemas.microsoft.com/office/drawing/2014/main" id="{0B81F6AB-881C-4174-9FA9-2269E4FDEDA8}"/>
              </a:ext>
            </a:extLst>
          </p:cNvPr>
          <p:cNvSpPr/>
          <p:nvPr/>
        </p:nvSpPr>
        <p:spPr>
          <a:xfrm>
            <a:off x="4013858" y="3890286"/>
            <a:ext cx="1454464" cy="56515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t>Preprocessor</a:t>
            </a:r>
          </a:p>
          <a:p>
            <a:pPr algn="ctr"/>
            <a:r>
              <a:rPr lang="en-US" sz="1000" dirty="0"/>
              <a:t>(resolve includes)</a:t>
            </a:r>
          </a:p>
        </p:txBody>
      </p:sp>
      <p:cxnSp>
        <p:nvCxnSpPr>
          <p:cNvPr id="20" name="Straight Arrow Connector 19">
            <a:extLst>
              <a:ext uri="{FF2B5EF4-FFF2-40B4-BE49-F238E27FC236}">
                <a16:creationId xmlns:a16="http://schemas.microsoft.com/office/drawing/2014/main" id="{DCB127C9-F2C4-4E88-A85D-4238E51AE04E}"/>
              </a:ext>
            </a:extLst>
          </p:cNvPr>
          <p:cNvCxnSpPr>
            <a:cxnSpLocks/>
            <a:stCxn id="12" idx="3"/>
            <a:endCxn id="19" idx="1"/>
          </p:cNvCxnSpPr>
          <p:nvPr/>
        </p:nvCxnSpPr>
        <p:spPr>
          <a:xfrm>
            <a:off x="5468322" y="4172861"/>
            <a:ext cx="49587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Rectangle: Rounded Corners 15">
            <a:extLst>
              <a:ext uri="{FF2B5EF4-FFF2-40B4-BE49-F238E27FC236}">
                <a16:creationId xmlns:a16="http://schemas.microsoft.com/office/drawing/2014/main" id="{7C3544D0-3488-46DB-BE55-C107781C440D}"/>
              </a:ext>
            </a:extLst>
          </p:cNvPr>
          <p:cNvSpPr/>
          <p:nvPr/>
        </p:nvSpPr>
        <p:spPr>
          <a:xfrm>
            <a:off x="369863" y="2356818"/>
            <a:ext cx="3419541" cy="363208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2000" b="1" dirty="0"/>
              <a:t>//main.cpp</a:t>
            </a:r>
          </a:p>
          <a:p>
            <a:r>
              <a:rPr lang="en-US" sz="2000" b="1" dirty="0"/>
              <a:t>#include “</a:t>
            </a:r>
            <a:r>
              <a:rPr lang="en-US" sz="2000" b="1" dirty="0" err="1"/>
              <a:t>TemplateFunction.h</a:t>
            </a:r>
            <a:r>
              <a:rPr lang="en-US" sz="2000" b="1" dirty="0"/>
              <a:t>”</a:t>
            </a:r>
          </a:p>
          <a:p>
            <a:endParaRPr lang="en-US" sz="2000" b="1" dirty="0"/>
          </a:p>
          <a:p>
            <a:r>
              <a:rPr lang="en-US" sz="2000" b="1" dirty="0"/>
              <a:t>int main()</a:t>
            </a:r>
          </a:p>
          <a:p>
            <a:r>
              <a:rPr lang="en-US" sz="2000" b="1" dirty="0"/>
              <a:t>{</a:t>
            </a:r>
          </a:p>
          <a:p>
            <a:r>
              <a:rPr lang="en-US" sz="2000" b="1" dirty="0"/>
              <a:t>    int </a:t>
            </a:r>
            <a:r>
              <a:rPr lang="en-US" sz="2000" b="1" dirty="0" err="1"/>
              <a:t>i</a:t>
            </a:r>
            <a:r>
              <a:rPr lang="en-US" sz="2000" b="1" dirty="0"/>
              <a:t> = 0;</a:t>
            </a:r>
          </a:p>
          <a:p>
            <a:r>
              <a:rPr lang="en-US" sz="2000" b="1" dirty="0"/>
              <a:t>    </a:t>
            </a:r>
            <a:r>
              <a:rPr lang="en-US" sz="2000" b="1" dirty="0" err="1"/>
              <a:t>i</a:t>
            </a:r>
            <a:r>
              <a:rPr lang="en-US" sz="2000" b="1" dirty="0"/>
              <a:t> = </a:t>
            </a:r>
            <a:r>
              <a:rPr lang="en-US" sz="2000" b="1" dirty="0" err="1"/>
              <a:t>incr</a:t>
            </a:r>
            <a:r>
              <a:rPr lang="en-US" sz="2000" b="1" dirty="0"/>
              <a:t>&lt;int&gt;(</a:t>
            </a:r>
            <a:r>
              <a:rPr lang="en-US" sz="2000" b="1" dirty="0" err="1"/>
              <a:t>i</a:t>
            </a:r>
            <a:r>
              <a:rPr lang="en-US" sz="2000" b="1" dirty="0"/>
              <a:t>);</a:t>
            </a:r>
          </a:p>
          <a:p>
            <a:r>
              <a:rPr lang="en-US" sz="2000" b="1" dirty="0"/>
              <a:t>}</a:t>
            </a:r>
          </a:p>
        </p:txBody>
      </p:sp>
      <p:sp>
        <p:nvSpPr>
          <p:cNvPr id="19" name="Rectangle: Rounded Corners 18">
            <a:extLst>
              <a:ext uri="{FF2B5EF4-FFF2-40B4-BE49-F238E27FC236}">
                <a16:creationId xmlns:a16="http://schemas.microsoft.com/office/drawing/2014/main" id="{395326CE-AF46-4438-A202-3343A5B25067}"/>
              </a:ext>
            </a:extLst>
          </p:cNvPr>
          <p:cNvSpPr/>
          <p:nvPr/>
        </p:nvSpPr>
        <p:spPr>
          <a:xfrm>
            <a:off x="5964195" y="1796805"/>
            <a:ext cx="5296502" cy="4752113"/>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2000" b="1" dirty="0"/>
              <a:t>//main.cpp</a:t>
            </a:r>
          </a:p>
          <a:p>
            <a:endParaRPr lang="en-US" sz="2000" b="1" dirty="0"/>
          </a:p>
          <a:p>
            <a:r>
              <a:rPr lang="en-US" sz="2000" b="1" dirty="0"/>
              <a:t>//</a:t>
            </a:r>
            <a:r>
              <a:rPr lang="en-US" sz="2000" b="1" dirty="0" err="1"/>
              <a:t>TemplateFunction.h</a:t>
            </a:r>
            <a:endParaRPr lang="en-US" sz="2000" b="1" dirty="0"/>
          </a:p>
          <a:p>
            <a:r>
              <a:rPr lang="en-US" sz="2000" b="1" dirty="0"/>
              <a:t>template &lt;</a:t>
            </a:r>
            <a:r>
              <a:rPr lang="en-US" sz="2000" b="1" dirty="0" err="1"/>
              <a:t>typename</a:t>
            </a:r>
            <a:r>
              <a:rPr lang="en-US" sz="2000" b="1" dirty="0"/>
              <a:t> T&gt;</a:t>
            </a:r>
          </a:p>
          <a:p>
            <a:r>
              <a:rPr lang="en-US" sz="2000" b="1" dirty="0"/>
              <a:t>T </a:t>
            </a:r>
            <a:r>
              <a:rPr lang="en-US" sz="2000" b="1" dirty="0" err="1"/>
              <a:t>incr</a:t>
            </a:r>
            <a:r>
              <a:rPr lang="en-US" sz="2000" b="1" dirty="0"/>
              <a:t>(T t);</a:t>
            </a:r>
          </a:p>
          <a:p>
            <a:r>
              <a:rPr lang="en-US" sz="2000" b="1" dirty="0"/>
              <a:t>{</a:t>
            </a:r>
          </a:p>
          <a:p>
            <a:r>
              <a:rPr lang="en-US" sz="2000" b="1" dirty="0"/>
              <a:t>    return ++t;</a:t>
            </a:r>
          </a:p>
          <a:p>
            <a:r>
              <a:rPr lang="en-US" sz="2000" b="1" dirty="0"/>
              <a:t>}</a:t>
            </a:r>
          </a:p>
          <a:p>
            <a:endParaRPr lang="en-US" sz="2000" b="1" dirty="0"/>
          </a:p>
          <a:p>
            <a:r>
              <a:rPr lang="en-US" sz="2000" b="1" dirty="0"/>
              <a:t>int main()</a:t>
            </a:r>
          </a:p>
          <a:p>
            <a:r>
              <a:rPr lang="en-US" sz="2000" b="1" dirty="0"/>
              <a:t>{</a:t>
            </a:r>
          </a:p>
          <a:p>
            <a:r>
              <a:rPr lang="en-US" sz="2000" b="1" dirty="0"/>
              <a:t>    int </a:t>
            </a:r>
            <a:r>
              <a:rPr lang="en-US" sz="2000" b="1" dirty="0" err="1"/>
              <a:t>i</a:t>
            </a:r>
            <a:r>
              <a:rPr lang="en-US" sz="2000" b="1" dirty="0"/>
              <a:t> = 0;</a:t>
            </a:r>
          </a:p>
          <a:p>
            <a:r>
              <a:rPr lang="en-US" sz="2000" b="1" dirty="0"/>
              <a:t>    </a:t>
            </a:r>
            <a:r>
              <a:rPr lang="en-US" sz="2000" b="1" dirty="0" err="1"/>
              <a:t>i</a:t>
            </a:r>
            <a:r>
              <a:rPr lang="en-US" sz="2000" b="1" dirty="0"/>
              <a:t> = </a:t>
            </a:r>
            <a:r>
              <a:rPr lang="en-US" sz="2000" b="1" dirty="0" err="1"/>
              <a:t>incr</a:t>
            </a:r>
            <a:r>
              <a:rPr lang="en-US" sz="2000" b="1" dirty="0"/>
              <a:t>&lt;int&gt;(</a:t>
            </a:r>
            <a:r>
              <a:rPr lang="en-US" sz="2000" b="1" dirty="0" err="1"/>
              <a:t>i</a:t>
            </a:r>
            <a:r>
              <a:rPr lang="en-US" sz="2000" b="1" dirty="0"/>
              <a:t>);</a:t>
            </a:r>
          </a:p>
          <a:p>
            <a:r>
              <a:rPr lang="en-US" sz="2000" b="1" dirty="0"/>
              <a:t>}</a:t>
            </a:r>
          </a:p>
        </p:txBody>
      </p:sp>
    </p:spTree>
    <p:extLst>
      <p:ext uri="{BB962C8B-B14F-4D97-AF65-F5344CB8AC3E}">
        <p14:creationId xmlns:p14="http://schemas.microsoft.com/office/powerpoint/2010/main" val="3616786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1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34C6184-70F4-4326-AF4F-3402FE71F6CD}"/>
              </a:ext>
            </a:extLst>
          </p:cNvPr>
          <p:cNvSpPr>
            <a:spLocks noGrp="1"/>
          </p:cNvSpPr>
          <p:nvPr>
            <p:ph idx="1"/>
          </p:nvPr>
        </p:nvSpPr>
        <p:spPr>
          <a:xfrm>
            <a:off x="342391" y="903076"/>
            <a:ext cx="6074885" cy="5395594"/>
          </a:xfrm>
        </p:spPr>
        <p:txBody>
          <a:bodyPr/>
          <a:lstStyle/>
          <a:p>
            <a:r>
              <a:rPr lang="en-US" sz="2400" dirty="0"/>
              <a:t>Now the compiler will receive this file:</a:t>
            </a:r>
          </a:p>
          <a:p>
            <a:r>
              <a:rPr lang="en-US" sz="2400" dirty="0"/>
              <a:t>The compiler will try to resolve </a:t>
            </a:r>
            <a:r>
              <a:rPr lang="en-US" sz="2400" dirty="0" err="1"/>
              <a:t>incr</a:t>
            </a:r>
            <a:r>
              <a:rPr lang="en-US" sz="2400" dirty="0"/>
              <a:t>&lt;int&gt;.</a:t>
            </a:r>
          </a:p>
          <a:p>
            <a:r>
              <a:rPr lang="en-US" sz="2400" b="1" dirty="0"/>
              <a:t>A template function is not a concrete function, it’s a recipe that will guide the compiler to create code only when it’s needed (when we use the function and we know what T is).</a:t>
            </a:r>
          </a:p>
          <a:p>
            <a:r>
              <a:rPr lang="en-US" sz="2400" dirty="0"/>
              <a:t>We need </a:t>
            </a:r>
            <a:r>
              <a:rPr lang="en-US" sz="2400" dirty="0" err="1"/>
              <a:t>incr</a:t>
            </a:r>
            <a:r>
              <a:rPr lang="en-US" sz="2400" dirty="0"/>
              <a:t>&lt;int&gt; now, and the compiler knows the “recipe” </a:t>
            </a:r>
            <a:r>
              <a:rPr lang="en-US" sz="2400" dirty="0" err="1"/>
              <a:t>incr</a:t>
            </a:r>
            <a:r>
              <a:rPr lang="en-US" sz="2400" dirty="0"/>
              <a:t>&lt;T&gt;, so it will create a new function and use it as </a:t>
            </a:r>
            <a:r>
              <a:rPr lang="en-US" sz="2400" dirty="0" err="1"/>
              <a:t>incr</a:t>
            </a:r>
            <a:r>
              <a:rPr lang="en-US" sz="2400" dirty="0"/>
              <a:t>&lt;int&gt;, let’s just call it </a:t>
            </a:r>
            <a:r>
              <a:rPr lang="en-US" sz="2400" dirty="0" err="1"/>
              <a:t>incrInt</a:t>
            </a:r>
            <a:r>
              <a:rPr lang="en-US" sz="2400" dirty="0"/>
              <a:t> for the sake of the example.</a:t>
            </a:r>
          </a:p>
          <a:p>
            <a:r>
              <a:rPr lang="en-US" sz="2400" dirty="0"/>
              <a:t>Now the compiler can resolve </a:t>
            </a:r>
            <a:r>
              <a:rPr lang="en-US" sz="2400" dirty="0" err="1"/>
              <a:t>incr</a:t>
            </a:r>
            <a:r>
              <a:rPr lang="en-US" sz="2400" dirty="0"/>
              <a:t>&lt;int&gt;, and compilation will be successful.</a:t>
            </a:r>
          </a:p>
          <a:p>
            <a:pPr lvl="1"/>
            <a:endParaRPr lang="en-US" sz="1800" dirty="0"/>
          </a:p>
        </p:txBody>
      </p:sp>
      <p:sp>
        <p:nvSpPr>
          <p:cNvPr id="5" name="Title 4">
            <a:extLst>
              <a:ext uri="{FF2B5EF4-FFF2-40B4-BE49-F238E27FC236}">
                <a16:creationId xmlns:a16="http://schemas.microsoft.com/office/drawing/2014/main" id="{72AE8C8A-5B9C-4C2D-B424-1199F9A2EE36}"/>
              </a:ext>
            </a:extLst>
          </p:cNvPr>
          <p:cNvSpPr>
            <a:spLocks noGrp="1"/>
          </p:cNvSpPr>
          <p:nvPr>
            <p:ph type="title"/>
          </p:nvPr>
        </p:nvSpPr>
        <p:spPr>
          <a:xfrm>
            <a:off x="446313" y="365125"/>
            <a:ext cx="11310257" cy="666871"/>
          </a:xfrm>
        </p:spPr>
        <p:txBody>
          <a:bodyPr/>
          <a:lstStyle/>
          <a:p>
            <a:r>
              <a:rPr lang="en-US" sz="3200" b="1" dirty="0"/>
              <a:t>C++ Compilation In A Nutshell – Templates in headers</a:t>
            </a:r>
            <a:endParaRPr lang="en-US" sz="3200" dirty="0"/>
          </a:p>
        </p:txBody>
      </p:sp>
      <p:sp>
        <p:nvSpPr>
          <p:cNvPr id="32" name="Rectangle: Rounded Corners 31">
            <a:extLst>
              <a:ext uri="{FF2B5EF4-FFF2-40B4-BE49-F238E27FC236}">
                <a16:creationId xmlns:a16="http://schemas.microsoft.com/office/drawing/2014/main" id="{87B830E9-498E-48BF-A721-F9A81E56C922}"/>
              </a:ext>
            </a:extLst>
          </p:cNvPr>
          <p:cNvSpPr/>
          <p:nvPr/>
        </p:nvSpPr>
        <p:spPr>
          <a:xfrm>
            <a:off x="6568117" y="876836"/>
            <a:ext cx="4670853" cy="4588476"/>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2000" b="1" dirty="0"/>
              <a:t>//main.cpp</a:t>
            </a:r>
          </a:p>
          <a:p>
            <a:endParaRPr lang="en-US" sz="2000" b="1" dirty="0"/>
          </a:p>
          <a:p>
            <a:r>
              <a:rPr lang="en-US" sz="2000" b="1" dirty="0"/>
              <a:t>//</a:t>
            </a:r>
            <a:r>
              <a:rPr lang="en-US" sz="2000" b="1" dirty="0" err="1"/>
              <a:t>TemplateFunction.h</a:t>
            </a:r>
            <a:endParaRPr lang="en-US" sz="2000" b="1" dirty="0"/>
          </a:p>
          <a:p>
            <a:r>
              <a:rPr lang="en-US" sz="2000" b="1" dirty="0"/>
              <a:t>template &lt;</a:t>
            </a:r>
            <a:r>
              <a:rPr lang="en-US" sz="2000" b="1" dirty="0" err="1"/>
              <a:t>typename</a:t>
            </a:r>
            <a:r>
              <a:rPr lang="en-US" sz="2000" b="1" dirty="0"/>
              <a:t> T&gt;</a:t>
            </a:r>
          </a:p>
          <a:p>
            <a:r>
              <a:rPr lang="en-US" sz="2000" b="1" dirty="0"/>
              <a:t>T </a:t>
            </a:r>
            <a:r>
              <a:rPr lang="en-US" sz="2000" b="1" dirty="0" err="1"/>
              <a:t>incr</a:t>
            </a:r>
            <a:r>
              <a:rPr lang="en-US" sz="2000" b="1" dirty="0"/>
              <a:t>(T t);</a:t>
            </a:r>
          </a:p>
          <a:p>
            <a:r>
              <a:rPr lang="en-US" sz="2000" b="1" dirty="0"/>
              <a:t>{</a:t>
            </a:r>
          </a:p>
          <a:p>
            <a:r>
              <a:rPr lang="en-US" sz="2000" b="1" dirty="0"/>
              <a:t>    return ++t;</a:t>
            </a:r>
          </a:p>
          <a:p>
            <a:r>
              <a:rPr lang="en-US" sz="2000" b="1" dirty="0"/>
              <a:t>}</a:t>
            </a:r>
          </a:p>
          <a:p>
            <a:endParaRPr lang="en-US" sz="2000" b="1" dirty="0"/>
          </a:p>
          <a:p>
            <a:r>
              <a:rPr lang="en-US" sz="2000" b="1" dirty="0"/>
              <a:t>int main()</a:t>
            </a:r>
          </a:p>
          <a:p>
            <a:r>
              <a:rPr lang="en-US" sz="2000" b="1" dirty="0"/>
              <a:t>{</a:t>
            </a:r>
          </a:p>
          <a:p>
            <a:r>
              <a:rPr lang="en-US" sz="2000" b="1" dirty="0"/>
              <a:t>    int </a:t>
            </a:r>
            <a:r>
              <a:rPr lang="en-US" sz="2000" b="1" dirty="0" err="1"/>
              <a:t>i</a:t>
            </a:r>
            <a:r>
              <a:rPr lang="en-US" sz="2000" b="1" dirty="0"/>
              <a:t> = 0;</a:t>
            </a:r>
          </a:p>
          <a:p>
            <a:r>
              <a:rPr lang="en-US" sz="2000" b="1" dirty="0"/>
              <a:t>    </a:t>
            </a:r>
            <a:r>
              <a:rPr lang="en-US" sz="2000" b="1" dirty="0" err="1"/>
              <a:t>i</a:t>
            </a:r>
            <a:r>
              <a:rPr lang="en-US" sz="2000" b="1" dirty="0"/>
              <a:t> = </a:t>
            </a:r>
            <a:r>
              <a:rPr lang="en-US" sz="2000" b="1" dirty="0" err="1"/>
              <a:t>incr</a:t>
            </a:r>
            <a:r>
              <a:rPr lang="en-US" sz="2000" b="1" dirty="0"/>
              <a:t>&lt;int&gt;(</a:t>
            </a:r>
            <a:r>
              <a:rPr lang="en-US" sz="2000" b="1" dirty="0" err="1"/>
              <a:t>i</a:t>
            </a:r>
            <a:r>
              <a:rPr lang="en-US" sz="2000" b="1" dirty="0"/>
              <a:t>);</a:t>
            </a:r>
          </a:p>
          <a:p>
            <a:r>
              <a:rPr lang="en-US" sz="2000" b="1" dirty="0"/>
              <a:t>}</a:t>
            </a:r>
          </a:p>
        </p:txBody>
      </p:sp>
      <p:sp>
        <p:nvSpPr>
          <p:cNvPr id="34" name="Rectangle: Rounded Corners 33">
            <a:extLst>
              <a:ext uri="{FF2B5EF4-FFF2-40B4-BE49-F238E27FC236}">
                <a16:creationId xmlns:a16="http://schemas.microsoft.com/office/drawing/2014/main" id="{7BBE47A0-E6D5-4232-8DC1-93896A51756D}"/>
              </a:ext>
            </a:extLst>
          </p:cNvPr>
          <p:cNvSpPr/>
          <p:nvPr/>
        </p:nvSpPr>
        <p:spPr>
          <a:xfrm>
            <a:off x="7246182" y="5525292"/>
            <a:ext cx="3314725" cy="1276007"/>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2000" b="1" dirty="0"/>
              <a:t>int </a:t>
            </a:r>
            <a:r>
              <a:rPr lang="en-US" sz="2000" b="1" dirty="0" err="1"/>
              <a:t>incrInt</a:t>
            </a:r>
            <a:r>
              <a:rPr lang="en-US" sz="2000" b="1" dirty="0"/>
              <a:t>(int t);</a:t>
            </a:r>
          </a:p>
          <a:p>
            <a:r>
              <a:rPr lang="en-US" sz="2000" b="1" dirty="0"/>
              <a:t>{</a:t>
            </a:r>
          </a:p>
          <a:p>
            <a:r>
              <a:rPr lang="en-US" sz="2000" b="1" dirty="0"/>
              <a:t>    return ++t;</a:t>
            </a:r>
          </a:p>
          <a:p>
            <a:r>
              <a:rPr lang="en-US" sz="2000" b="1" dirty="0"/>
              <a:t>}</a:t>
            </a:r>
          </a:p>
        </p:txBody>
      </p:sp>
    </p:spTree>
    <p:extLst>
      <p:ext uri="{BB962C8B-B14F-4D97-AF65-F5344CB8AC3E}">
        <p14:creationId xmlns:p14="http://schemas.microsoft.com/office/powerpoint/2010/main" val="2915508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A5BD4490-DE71-4065-BA82-9CCDDDA3AFC8}"/>
              </a:ext>
            </a:extLst>
          </p:cNvPr>
          <p:cNvSpPr>
            <a:spLocks noGrp="1"/>
          </p:cNvSpPr>
          <p:nvPr>
            <p:ph type="title"/>
          </p:nvPr>
        </p:nvSpPr>
        <p:spPr/>
        <p:txBody>
          <a:bodyPr/>
          <a:lstStyle/>
          <a:p>
            <a:r>
              <a:rPr lang="en-US" dirty="0"/>
              <a:t>The problem</a:t>
            </a:r>
          </a:p>
        </p:txBody>
      </p:sp>
    </p:spTree>
    <p:extLst>
      <p:ext uri="{BB962C8B-B14F-4D97-AF65-F5344CB8AC3E}">
        <p14:creationId xmlns:p14="http://schemas.microsoft.com/office/powerpoint/2010/main" val="5733714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D2C6BAC-BC75-4BFE-ADFB-DE482685750A}"/>
              </a:ext>
            </a:extLst>
          </p:cNvPr>
          <p:cNvSpPr>
            <a:spLocks noGrp="1"/>
          </p:cNvSpPr>
          <p:nvPr>
            <p:ph type="title"/>
          </p:nvPr>
        </p:nvSpPr>
        <p:spPr/>
        <p:txBody>
          <a:bodyPr/>
          <a:lstStyle/>
          <a:p>
            <a:r>
              <a:rPr lang="en-US" sz="3200" b="1" dirty="0"/>
              <a:t>C++ Compilation In A Nutshell – Templates in headers</a:t>
            </a:r>
            <a:endParaRPr lang="en-US" dirty="0">
              <a:solidFill>
                <a:srgbClr val="262626"/>
              </a:solidFill>
            </a:endParaRPr>
          </a:p>
        </p:txBody>
      </p:sp>
      <p:sp>
        <p:nvSpPr>
          <p:cNvPr id="6" name="Content Placeholder 3">
            <a:extLst>
              <a:ext uri="{FF2B5EF4-FFF2-40B4-BE49-F238E27FC236}">
                <a16:creationId xmlns:a16="http://schemas.microsoft.com/office/drawing/2014/main" id="{DCCDB04F-859D-49F5-83EC-D1BA68D58A19}"/>
              </a:ext>
            </a:extLst>
          </p:cNvPr>
          <p:cNvSpPr>
            <a:spLocks noGrp="1"/>
          </p:cNvSpPr>
          <p:nvPr>
            <p:ph idx="1"/>
          </p:nvPr>
        </p:nvSpPr>
        <p:spPr>
          <a:xfrm>
            <a:off x="440871" y="881450"/>
            <a:ext cx="11310257" cy="5188200"/>
          </a:xfrm>
        </p:spPr>
        <p:txBody>
          <a:bodyPr vert="horz" lIns="0" tIns="45720" rIns="91440" bIns="45720" rtlCol="0" anchor="t">
            <a:noAutofit/>
          </a:bodyPr>
          <a:lstStyle/>
          <a:p>
            <a:r>
              <a:rPr lang="en-US" sz="3200" dirty="0"/>
              <a:t>Now let’s move the definition to the </a:t>
            </a:r>
            <a:r>
              <a:rPr lang="en-US" sz="3200" dirty="0" err="1"/>
              <a:t>cpp</a:t>
            </a:r>
            <a:r>
              <a:rPr lang="en-US" sz="3200" dirty="0"/>
              <a:t> file and see what will happen:</a:t>
            </a:r>
          </a:p>
        </p:txBody>
      </p:sp>
      <p:sp>
        <p:nvSpPr>
          <p:cNvPr id="8" name="Rectangle: Rounded Corners 7">
            <a:extLst>
              <a:ext uri="{FF2B5EF4-FFF2-40B4-BE49-F238E27FC236}">
                <a16:creationId xmlns:a16="http://schemas.microsoft.com/office/drawing/2014/main" id="{27F37486-7042-41E7-9D90-4C7CE74DD5DD}"/>
              </a:ext>
            </a:extLst>
          </p:cNvPr>
          <p:cNvSpPr/>
          <p:nvPr/>
        </p:nvSpPr>
        <p:spPr>
          <a:xfrm>
            <a:off x="683741" y="1816074"/>
            <a:ext cx="4448432" cy="198906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2400" b="1" dirty="0"/>
              <a:t>//</a:t>
            </a:r>
            <a:r>
              <a:rPr lang="en-US" sz="2400" b="1" dirty="0" err="1"/>
              <a:t>TemplateFunction.h</a:t>
            </a:r>
            <a:endParaRPr lang="en-US" sz="2400" b="1" dirty="0"/>
          </a:p>
          <a:p>
            <a:endParaRPr lang="en-US" sz="2400" b="1" dirty="0"/>
          </a:p>
          <a:p>
            <a:r>
              <a:rPr lang="en-US" sz="2400" b="1" dirty="0"/>
              <a:t>template &lt;</a:t>
            </a:r>
            <a:r>
              <a:rPr lang="en-US" sz="2400" b="1" dirty="0" err="1"/>
              <a:t>typename</a:t>
            </a:r>
            <a:r>
              <a:rPr lang="en-US" sz="2400" b="1" dirty="0"/>
              <a:t> T&gt;</a:t>
            </a:r>
          </a:p>
          <a:p>
            <a:r>
              <a:rPr lang="en-US" sz="2400" b="1" dirty="0"/>
              <a:t>T </a:t>
            </a:r>
            <a:r>
              <a:rPr lang="en-US" sz="2400" b="1" dirty="0" err="1"/>
              <a:t>incr</a:t>
            </a:r>
            <a:r>
              <a:rPr lang="en-US" sz="2400" b="1" dirty="0"/>
              <a:t>(T t);</a:t>
            </a:r>
          </a:p>
        </p:txBody>
      </p:sp>
      <p:sp>
        <p:nvSpPr>
          <p:cNvPr id="9" name="Rectangle: Rounded Corners 8">
            <a:extLst>
              <a:ext uri="{FF2B5EF4-FFF2-40B4-BE49-F238E27FC236}">
                <a16:creationId xmlns:a16="http://schemas.microsoft.com/office/drawing/2014/main" id="{8CA0CC54-1DCC-49AC-B8AA-B5F72FB11B6B}"/>
              </a:ext>
            </a:extLst>
          </p:cNvPr>
          <p:cNvSpPr/>
          <p:nvPr/>
        </p:nvSpPr>
        <p:spPr>
          <a:xfrm>
            <a:off x="683741" y="3877056"/>
            <a:ext cx="4448432" cy="261581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1600" b="1" dirty="0"/>
              <a:t>//TemplateFunction.cpp</a:t>
            </a:r>
            <a:endParaRPr lang="en-US" sz="2000" b="1" dirty="0"/>
          </a:p>
          <a:p>
            <a:r>
              <a:rPr lang="en-US" sz="2000" b="1" dirty="0"/>
              <a:t>#include “</a:t>
            </a:r>
            <a:r>
              <a:rPr lang="en-US" sz="2000" b="1" dirty="0" err="1"/>
              <a:t>TemplateFunction.h</a:t>
            </a:r>
            <a:r>
              <a:rPr lang="en-US" sz="2000" b="1" dirty="0"/>
              <a:t>”</a:t>
            </a:r>
          </a:p>
          <a:p>
            <a:endParaRPr lang="en-US" sz="2000" b="1" dirty="0"/>
          </a:p>
          <a:p>
            <a:r>
              <a:rPr lang="en-US" sz="2000" b="1" dirty="0"/>
              <a:t>template &lt;</a:t>
            </a:r>
            <a:r>
              <a:rPr lang="en-US" sz="2000" b="1" dirty="0" err="1"/>
              <a:t>typename</a:t>
            </a:r>
            <a:r>
              <a:rPr lang="en-US" sz="2000" b="1" dirty="0"/>
              <a:t> T&gt;</a:t>
            </a:r>
          </a:p>
          <a:p>
            <a:r>
              <a:rPr lang="en-US" sz="2000" b="1" dirty="0"/>
              <a:t>T </a:t>
            </a:r>
            <a:r>
              <a:rPr lang="en-US" sz="2000" b="1" dirty="0" err="1"/>
              <a:t>incr</a:t>
            </a:r>
            <a:r>
              <a:rPr lang="en-US" sz="2000" b="1" dirty="0"/>
              <a:t>(T t);</a:t>
            </a:r>
          </a:p>
          <a:p>
            <a:r>
              <a:rPr lang="en-US" sz="2000" b="1" dirty="0"/>
              <a:t>{</a:t>
            </a:r>
          </a:p>
          <a:p>
            <a:r>
              <a:rPr lang="en-US" sz="2000" b="1" dirty="0"/>
              <a:t>    return ++t;</a:t>
            </a:r>
          </a:p>
          <a:p>
            <a:r>
              <a:rPr lang="en-US" sz="2000" b="1" dirty="0"/>
              <a:t>}</a:t>
            </a:r>
          </a:p>
        </p:txBody>
      </p:sp>
      <p:sp>
        <p:nvSpPr>
          <p:cNvPr id="10" name="Rectangle: Rounded Corners 9">
            <a:extLst>
              <a:ext uri="{FF2B5EF4-FFF2-40B4-BE49-F238E27FC236}">
                <a16:creationId xmlns:a16="http://schemas.microsoft.com/office/drawing/2014/main" id="{E184DC77-63EB-4FA7-A688-818DCAF360A9}"/>
              </a:ext>
            </a:extLst>
          </p:cNvPr>
          <p:cNvSpPr/>
          <p:nvPr/>
        </p:nvSpPr>
        <p:spPr>
          <a:xfrm>
            <a:off x="5700584" y="1909831"/>
            <a:ext cx="5807675" cy="4053016"/>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2400" b="1" dirty="0"/>
              <a:t>//main.cpp</a:t>
            </a:r>
          </a:p>
          <a:p>
            <a:r>
              <a:rPr lang="en-US" sz="2400" b="1" dirty="0"/>
              <a:t>#include “</a:t>
            </a:r>
            <a:r>
              <a:rPr lang="en-US" sz="2400" b="1" dirty="0" err="1"/>
              <a:t>TemplateFunction.h</a:t>
            </a:r>
            <a:r>
              <a:rPr lang="en-US" sz="2400" b="1" dirty="0"/>
              <a:t>”</a:t>
            </a:r>
          </a:p>
          <a:p>
            <a:endParaRPr lang="en-US" sz="2400" b="1" dirty="0"/>
          </a:p>
          <a:p>
            <a:r>
              <a:rPr lang="en-US" sz="2400" b="1" dirty="0"/>
              <a:t>int main()</a:t>
            </a:r>
          </a:p>
          <a:p>
            <a:r>
              <a:rPr lang="en-US" sz="2400" b="1" dirty="0"/>
              <a:t>{</a:t>
            </a:r>
          </a:p>
          <a:p>
            <a:r>
              <a:rPr lang="en-US" sz="2400" b="1" dirty="0"/>
              <a:t>    int </a:t>
            </a:r>
            <a:r>
              <a:rPr lang="en-US" sz="2400" b="1" dirty="0" err="1"/>
              <a:t>i</a:t>
            </a:r>
            <a:r>
              <a:rPr lang="en-US" sz="2400" b="1" dirty="0"/>
              <a:t> = 0;</a:t>
            </a:r>
          </a:p>
          <a:p>
            <a:r>
              <a:rPr lang="en-US" sz="2400" b="1" dirty="0"/>
              <a:t>    </a:t>
            </a:r>
            <a:r>
              <a:rPr lang="en-US" sz="2400" b="1" dirty="0" err="1"/>
              <a:t>i</a:t>
            </a:r>
            <a:r>
              <a:rPr lang="en-US" sz="2400" b="1" dirty="0"/>
              <a:t> = </a:t>
            </a:r>
            <a:r>
              <a:rPr lang="en-US" sz="2400" b="1" dirty="0" err="1"/>
              <a:t>incr</a:t>
            </a:r>
            <a:r>
              <a:rPr lang="en-US" sz="2400" b="1" dirty="0"/>
              <a:t>&lt;int&gt;(</a:t>
            </a:r>
            <a:r>
              <a:rPr lang="en-US" sz="2400" b="1" dirty="0" err="1"/>
              <a:t>i</a:t>
            </a:r>
            <a:r>
              <a:rPr lang="en-US" sz="2400" b="1" dirty="0"/>
              <a:t>);</a:t>
            </a:r>
          </a:p>
          <a:p>
            <a:r>
              <a:rPr lang="en-US" sz="2400" b="1" dirty="0"/>
              <a:t>}</a:t>
            </a:r>
          </a:p>
        </p:txBody>
      </p:sp>
    </p:spTree>
    <p:extLst>
      <p:ext uri="{BB962C8B-B14F-4D97-AF65-F5344CB8AC3E}">
        <p14:creationId xmlns:p14="http://schemas.microsoft.com/office/powerpoint/2010/main" val="12276616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D2C6BAC-BC75-4BFE-ADFB-DE482685750A}"/>
              </a:ext>
            </a:extLst>
          </p:cNvPr>
          <p:cNvSpPr>
            <a:spLocks noGrp="1"/>
          </p:cNvSpPr>
          <p:nvPr>
            <p:ph type="title"/>
          </p:nvPr>
        </p:nvSpPr>
        <p:spPr/>
        <p:txBody>
          <a:bodyPr/>
          <a:lstStyle/>
          <a:p>
            <a:r>
              <a:rPr lang="en-US" sz="3200" b="1" dirty="0"/>
              <a:t>C++ Compilation In A Nutshell – Templates in headers</a:t>
            </a:r>
            <a:endParaRPr lang="en-US" dirty="0">
              <a:solidFill>
                <a:srgbClr val="262626"/>
              </a:solidFill>
            </a:endParaRPr>
          </a:p>
        </p:txBody>
      </p:sp>
      <p:sp>
        <p:nvSpPr>
          <p:cNvPr id="6" name="Content Placeholder 3">
            <a:extLst>
              <a:ext uri="{FF2B5EF4-FFF2-40B4-BE49-F238E27FC236}">
                <a16:creationId xmlns:a16="http://schemas.microsoft.com/office/drawing/2014/main" id="{DCCDB04F-859D-49F5-83EC-D1BA68D58A19}"/>
              </a:ext>
            </a:extLst>
          </p:cNvPr>
          <p:cNvSpPr>
            <a:spLocks noGrp="1"/>
          </p:cNvSpPr>
          <p:nvPr>
            <p:ph idx="1"/>
          </p:nvPr>
        </p:nvSpPr>
        <p:spPr>
          <a:xfrm>
            <a:off x="446313" y="881449"/>
            <a:ext cx="11310257" cy="5033737"/>
          </a:xfrm>
        </p:spPr>
        <p:txBody>
          <a:bodyPr vert="horz" lIns="0" tIns="45720" rIns="91440" bIns="45720" rtlCol="0" anchor="t">
            <a:noAutofit/>
          </a:bodyPr>
          <a:lstStyle/>
          <a:p>
            <a:r>
              <a:rPr lang="en-US" sz="3200" dirty="0"/>
              <a:t>As we mentioned, the first step is to compile the </a:t>
            </a:r>
            <a:r>
              <a:rPr lang="en-US" sz="3200" dirty="0" err="1"/>
              <a:t>cpp</a:t>
            </a:r>
            <a:r>
              <a:rPr lang="en-US" sz="3200" dirty="0"/>
              <a:t> files </a:t>
            </a:r>
            <a:r>
              <a:rPr lang="en-US" sz="3200" b="1" u="sng" dirty="0"/>
              <a:t>separately</a:t>
            </a:r>
            <a:r>
              <a:rPr lang="en-US" sz="3200" dirty="0"/>
              <a:t>, let’s begin with TemplateFunction.cpp:</a:t>
            </a:r>
          </a:p>
          <a:p>
            <a:endParaRPr lang="en-US" sz="3200" dirty="0"/>
          </a:p>
          <a:p>
            <a:endParaRPr lang="en-US" sz="3200" dirty="0"/>
          </a:p>
          <a:p>
            <a:endParaRPr lang="en-US" sz="3200" dirty="0"/>
          </a:p>
          <a:p>
            <a:endParaRPr lang="en-US" sz="3200" dirty="0"/>
          </a:p>
          <a:p>
            <a:pPr marL="57150" indent="0">
              <a:buNone/>
            </a:pPr>
            <a:endParaRPr lang="en-US" sz="3200" dirty="0"/>
          </a:p>
        </p:txBody>
      </p:sp>
      <p:sp>
        <p:nvSpPr>
          <p:cNvPr id="9" name="Rectangle: Rounded Corners 8">
            <a:extLst>
              <a:ext uri="{FF2B5EF4-FFF2-40B4-BE49-F238E27FC236}">
                <a16:creationId xmlns:a16="http://schemas.microsoft.com/office/drawing/2014/main" id="{8CA0CC54-1DCC-49AC-B8AA-B5F72FB11B6B}"/>
              </a:ext>
            </a:extLst>
          </p:cNvPr>
          <p:cNvSpPr/>
          <p:nvPr/>
        </p:nvSpPr>
        <p:spPr>
          <a:xfrm>
            <a:off x="114307" y="3213148"/>
            <a:ext cx="3012062" cy="2159766"/>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1050" b="1" dirty="0"/>
              <a:t>//TemplateFunction.cpp</a:t>
            </a:r>
          </a:p>
          <a:p>
            <a:r>
              <a:rPr lang="en-US" sz="1400" b="1" dirty="0"/>
              <a:t>#include “</a:t>
            </a:r>
            <a:r>
              <a:rPr lang="en-US" sz="1400" b="1" dirty="0" err="1"/>
              <a:t>TemplateFunction.h</a:t>
            </a:r>
            <a:r>
              <a:rPr lang="en-US" sz="1400" b="1" dirty="0"/>
              <a:t>”</a:t>
            </a:r>
          </a:p>
          <a:p>
            <a:endParaRPr lang="en-US" sz="1400" b="1" dirty="0"/>
          </a:p>
          <a:p>
            <a:r>
              <a:rPr lang="en-US" sz="1400" b="1" dirty="0"/>
              <a:t>template &lt;</a:t>
            </a:r>
            <a:r>
              <a:rPr lang="en-US" sz="1400" b="1" dirty="0" err="1"/>
              <a:t>typename</a:t>
            </a:r>
            <a:r>
              <a:rPr lang="en-US" sz="1400" b="1" dirty="0"/>
              <a:t> T&gt;</a:t>
            </a:r>
          </a:p>
          <a:p>
            <a:r>
              <a:rPr lang="en-US" sz="1400" b="1" dirty="0"/>
              <a:t>T </a:t>
            </a:r>
            <a:r>
              <a:rPr lang="en-US" sz="1400" b="1" dirty="0" err="1"/>
              <a:t>incr</a:t>
            </a:r>
            <a:r>
              <a:rPr lang="en-US" sz="1400" b="1" dirty="0"/>
              <a:t>(T t);</a:t>
            </a:r>
          </a:p>
          <a:p>
            <a:r>
              <a:rPr lang="en-US" sz="1400" b="1" dirty="0"/>
              <a:t>{</a:t>
            </a:r>
          </a:p>
          <a:p>
            <a:r>
              <a:rPr lang="en-US" sz="1400" b="1" dirty="0"/>
              <a:t>    return ++t;</a:t>
            </a:r>
          </a:p>
          <a:p>
            <a:r>
              <a:rPr lang="en-US" sz="1400" b="1" dirty="0"/>
              <a:t>}</a:t>
            </a:r>
          </a:p>
        </p:txBody>
      </p:sp>
      <p:cxnSp>
        <p:nvCxnSpPr>
          <p:cNvPr id="11" name="Straight Arrow Connector 10">
            <a:extLst>
              <a:ext uri="{FF2B5EF4-FFF2-40B4-BE49-F238E27FC236}">
                <a16:creationId xmlns:a16="http://schemas.microsoft.com/office/drawing/2014/main" id="{774E8D29-AED7-4F09-A98F-C02A1C9C0A06}"/>
              </a:ext>
            </a:extLst>
          </p:cNvPr>
          <p:cNvCxnSpPr>
            <a:cxnSpLocks/>
            <a:stCxn id="9" idx="3"/>
            <a:endCxn id="12" idx="1"/>
          </p:cNvCxnSpPr>
          <p:nvPr/>
        </p:nvCxnSpPr>
        <p:spPr>
          <a:xfrm>
            <a:off x="3126369" y="4293031"/>
            <a:ext cx="14644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Rectangle: Rounded Corners 11">
            <a:extLst>
              <a:ext uri="{FF2B5EF4-FFF2-40B4-BE49-F238E27FC236}">
                <a16:creationId xmlns:a16="http://schemas.microsoft.com/office/drawing/2014/main" id="{0B81F6AB-881C-4174-9FA9-2269E4FDEDA8}"/>
              </a:ext>
            </a:extLst>
          </p:cNvPr>
          <p:cNvSpPr/>
          <p:nvPr/>
        </p:nvSpPr>
        <p:spPr>
          <a:xfrm>
            <a:off x="3272817" y="4010456"/>
            <a:ext cx="1330179" cy="56515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a:t>Preprocessor</a:t>
            </a:r>
          </a:p>
          <a:p>
            <a:pPr algn="ctr"/>
            <a:r>
              <a:rPr lang="en-US" sz="900" dirty="0"/>
              <a:t>(resolve includes)</a:t>
            </a:r>
          </a:p>
        </p:txBody>
      </p:sp>
      <p:cxnSp>
        <p:nvCxnSpPr>
          <p:cNvPr id="20" name="Straight Arrow Connector 19">
            <a:extLst>
              <a:ext uri="{FF2B5EF4-FFF2-40B4-BE49-F238E27FC236}">
                <a16:creationId xmlns:a16="http://schemas.microsoft.com/office/drawing/2014/main" id="{DCB127C9-F2C4-4E88-A85D-4238E51AE04E}"/>
              </a:ext>
            </a:extLst>
          </p:cNvPr>
          <p:cNvCxnSpPr>
            <a:cxnSpLocks/>
            <a:stCxn id="12" idx="3"/>
            <a:endCxn id="22" idx="1"/>
          </p:cNvCxnSpPr>
          <p:nvPr/>
        </p:nvCxnSpPr>
        <p:spPr>
          <a:xfrm>
            <a:off x="4602996" y="4293031"/>
            <a:ext cx="21459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Rectangle: Rounded Corners 21">
            <a:extLst>
              <a:ext uri="{FF2B5EF4-FFF2-40B4-BE49-F238E27FC236}">
                <a16:creationId xmlns:a16="http://schemas.microsoft.com/office/drawing/2014/main" id="{B4F97304-568E-4C54-975F-C97951D888A5}"/>
              </a:ext>
            </a:extLst>
          </p:cNvPr>
          <p:cNvSpPr/>
          <p:nvPr/>
        </p:nvSpPr>
        <p:spPr>
          <a:xfrm>
            <a:off x="4817592" y="2262754"/>
            <a:ext cx="3076818" cy="4060554"/>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1200" b="1" dirty="0"/>
              <a:t>//TemplateFunction.cpp</a:t>
            </a:r>
          </a:p>
          <a:p>
            <a:endParaRPr lang="en-US" b="1" dirty="0"/>
          </a:p>
          <a:p>
            <a:r>
              <a:rPr lang="en-US" b="1" dirty="0"/>
              <a:t>//</a:t>
            </a:r>
            <a:r>
              <a:rPr lang="en-US" b="1" dirty="0" err="1"/>
              <a:t>TemplateFunction.h</a:t>
            </a:r>
            <a:endParaRPr lang="en-US" b="1" dirty="0"/>
          </a:p>
          <a:p>
            <a:r>
              <a:rPr lang="en-US" b="1" dirty="0"/>
              <a:t>template &lt;</a:t>
            </a:r>
            <a:r>
              <a:rPr lang="en-US" b="1" dirty="0" err="1"/>
              <a:t>typename</a:t>
            </a:r>
            <a:r>
              <a:rPr lang="en-US" b="1" dirty="0"/>
              <a:t> T&gt;</a:t>
            </a:r>
          </a:p>
          <a:p>
            <a:r>
              <a:rPr lang="en-US" b="1" dirty="0"/>
              <a:t>T </a:t>
            </a:r>
            <a:r>
              <a:rPr lang="en-US" b="1" dirty="0" err="1"/>
              <a:t>incr</a:t>
            </a:r>
            <a:r>
              <a:rPr lang="en-US" b="1" dirty="0"/>
              <a:t>(T t);</a:t>
            </a:r>
          </a:p>
          <a:p>
            <a:endParaRPr lang="en-US" b="1" dirty="0"/>
          </a:p>
          <a:p>
            <a:endParaRPr lang="en-US" b="1" dirty="0"/>
          </a:p>
          <a:p>
            <a:r>
              <a:rPr lang="en-US" b="1" dirty="0"/>
              <a:t>template &lt;</a:t>
            </a:r>
            <a:r>
              <a:rPr lang="en-US" b="1" dirty="0" err="1"/>
              <a:t>typename</a:t>
            </a:r>
            <a:r>
              <a:rPr lang="en-US" b="1" dirty="0"/>
              <a:t> T&gt;</a:t>
            </a:r>
          </a:p>
          <a:p>
            <a:r>
              <a:rPr lang="en-US" b="1" dirty="0"/>
              <a:t>T </a:t>
            </a:r>
            <a:r>
              <a:rPr lang="en-US" b="1" dirty="0" err="1"/>
              <a:t>incr</a:t>
            </a:r>
            <a:r>
              <a:rPr lang="en-US" b="1" dirty="0"/>
              <a:t>(T t);</a:t>
            </a:r>
          </a:p>
          <a:p>
            <a:r>
              <a:rPr lang="en-US" b="1" dirty="0"/>
              <a:t>{</a:t>
            </a:r>
          </a:p>
          <a:p>
            <a:r>
              <a:rPr lang="en-US" b="1" dirty="0"/>
              <a:t>    return ++t;</a:t>
            </a:r>
          </a:p>
          <a:p>
            <a:r>
              <a:rPr lang="en-US" b="1" dirty="0"/>
              <a:t>}</a:t>
            </a:r>
          </a:p>
        </p:txBody>
      </p:sp>
      <p:cxnSp>
        <p:nvCxnSpPr>
          <p:cNvPr id="38" name="Straight Arrow Connector 37">
            <a:extLst>
              <a:ext uri="{FF2B5EF4-FFF2-40B4-BE49-F238E27FC236}">
                <a16:creationId xmlns:a16="http://schemas.microsoft.com/office/drawing/2014/main" id="{0C220707-D7DA-4D53-9E69-7EE5B8F70211}"/>
              </a:ext>
            </a:extLst>
          </p:cNvPr>
          <p:cNvCxnSpPr>
            <a:cxnSpLocks/>
            <a:stCxn id="22" idx="3"/>
            <a:endCxn id="39" idx="1"/>
          </p:cNvCxnSpPr>
          <p:nvPr/>
        </p:nvCxnSpPr>
        <p:spPr>
          <a:xfrm flipV="1">
            <a:off x="7894410" y="4292205"/>
            <a:ext cx="110465" cy="8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Rectangle: Rounded Corners 38">
            <a:extLst>
              <a:ext uri="{FF2B5EF4-FFF2-40B4-BE49-F238E27FC236}">
                <a16:creationId xmlns:a16="http://schemas.microsoft.com/office/drawing/2014/main" id="{172B5FF0-9346-45E6-9EDF-CDB9903C7A5B}"/>
              </a:ext>
            </a:extLst>
          </p:cNvPr>
          <p:cNvSpPr/>
          <p:nvPr/>
        </p:nvSpPr>
        <p:spPr>
          <a:xfrm>
            <a:off x="8004875" y="4009630"/>
            <a:ext cx="1005119" cy="56515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a:t>Compiler</a:t>
            </a:r>
            <a:endParaRPr lang="en-US" sz="1200" dirty="0"/>
          </a:p>
        </p:txBody>
      </p:sp>
      <p:cxnSp>
        <p:nvCxnSpPr>
          <p:cNvPr id="43" name="Straight Arrow Connector 42">
            <a:extLst>
              <a:ext uri="{FF2B5EF4-FFF2-40B4-BE49-F238E27FC236}">
                <a16:creationId xmlns:a16="http://schemas.microsoft.com/office/drawing/2014/main" id="{D55B7ADA-F0CB-45DC-AFAC-0A88B7044B2B}"/>
              </a:ext>
            </a:extLst>
          </p:cNvPr>
          <p:cNvCxnSpPr>
            <a:cxnSpLocks/>
            <a:stCxn id="39" idx="3"/>
            <a:endCxn id="45" idx="1"/>
          </p:cNvCxnSpPr>
          <p:nvPr/>
        </p:nvCxnSpPr>
        <p:spPr>
          <a:xfrm>
            <a:off x="9009994" y="4292205"/>
            <a:ext cx="21459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1" name="Rectangle 60">
            <a:extLst>
              <a:ext uri="{FF2B5EF4-FFF2-40B4-BE49-F238E27FC236}">
                <a16:creationId xmlns:a16="http://schemas.microsoft.com/office/drawing/2014/main" id="{7DBB4411-F578-4B6B-9B61-6F2AFE8CACC9}"/>
              </a:ext>
            </a:extLst>
          </p:cNvPr>
          <p:cNvSpPr/>
          <p:nvPr/>
        </p:nvSpPr>
        <p:spPr>
          <a:xfrm>
            <a:off x="9753112" y="3830529"/>
            <a:ext cx="954107"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t>
            </a:r>
          </a:p>
        </p:txBody>
      </p:sp>
      <p:sp>
        <p:nvSpPr>
          <p:cNvPr id="45" name="Rectangle: Rounded Corners 44">
            <a:extLst>
              <a:ext uri="{FF2B5EF4-FFF2-40B4-BE49-F238E27FC236}">
                <a16:creationId xmlns:a16="http://schemas.microsoft.com/office/drawing/2014/main" id="{8FE5D282-B5CD-4DEA-8C8B-BCF926B5B690}"/>
              </a:ext>
            </a:extLst>
          </p:cNvPr>
          <p:cNvSpPr/>
          <p:nvPr/>
        </p:nvSpPr>
        <p:spPr>
          <a:xfrm>
            <a:off x="9224589" y="3507584"/>
            <a:ext cx="2590788" cy="1569242"/>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t>A big pile of nothing</a:t>
            </a:r>
          </a:p>
        </p:txBody>
      </p:sp>
    </p:spTree>
    <p:extLst>
      <p:ext uri="{BB962C8B-B14F-4D97-AF65-F5344CB8AC3E}">
        <p14:creationId xmlns:p14="http://schemas.microsoft.com/office/powerpoint/2010/main" val="1492014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22" grpId="0" animBg="1"/>
      <p:bldP spid="39" grpId="0" animBg="1"/>
      <p:bldP spid="61" grpId="0"/>
      <p:bldP spid="4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D2C6BAC-BC75-4BFE-ADFB-DE482685750A}"/>
              </a:ext>
            </a:extLst>
          </p:cNvPr>
          <p:cNvSpPr>
            <a:spLocks noGrp="1"/>
          </p:cNvSpPr>
          <p:nvPr>
            <p:ph type="title"/>
          </p:nvPr>
        </p:nvSpPr>
        <p:spPr/>
        <p:txBody>
          <a:bodyPr/>
          <a:lstStyle/>
          <a:p>
            <a:r>
              <a:rPr lang="en-US" sz="3200" b="1" dirty="0"/>
              <a:t>C++ Compilation In A Nutshell – Templates in headers</a:t>
            </a:r>
            <a:endParaRPr lang="en-US" dirty="0">
              <a:solidFill>
                <a:srgbClr val="262626"/>
              </a:solidFill>
            </a:endParaRPr>
          </a:p>
        </p:txBody>
      </p:sp>
      <p:sp>
        <p:nvSpPr>
          <p:cNvPr id="6" name="Content Placeholder 3">
            <a:extLst>
              <a:ext uri="{FF2B5EF4-FFF2-40B4-BE49-F238E27FC236}">
                <a16:creationId xmlns:a16="http://schemas.microsoft.com/office/drawing/2014/main" id="{DCCDB04F-859D-49F5-83EC-D1BA68D58A19}"/>
              </a:ext>
            </a:extLst>
          </p:cNvPr>
          <p:cNvSpPr>
            <a:spLocks noGrp="1"/>
          </p:cNvSpPr>
          <p:nvPr>
            <p:ph idx="1"/>
          </p:nvPr>
        </p:nvSpPr>
        <p:spPr>
          <a:xfrm>
            <a:off x="446313" y="881449"/>
            <a:ext cx="11310257" cy="5033737"/>
          </a:xfrm>
        </p:spPr>
        <p:txBody>
          <a:bodyPr vert="horz" lIns="0" tIns="45720" rIns="91440" bIns="45720" rtlCol="0" anchor="t">
            <a:noAutofit/>
          </a:bodyPr>
          <a:lstStyle/>
          <a:p>
            <a:r>
              <a:rPr lang="en-US" sz="3200" dirty="0"/>
              <a:t>The compiler will not generate any code.</a:t>
            </a:r>
          </a:p>
          <a:p>
            <a:r>
              <a:rPr lang="en-US" sz="3200" dirty="0"/>
              <a:t>Remember, </a:t>
            </a:r>
            <a:r>
              <a:rPr lang="en-US" sz="3200" u="sng" dirty="0"/>
              <a:t>a template function is not a concrete function, it’s a recipe that will guide the compiler to create code only when it’s needed.</a:t>
            </a:r>
          </a:p>
          <a:p>
            <a:r>
              <a:rPr lang="en-US" sz="3200" dirty="0"/>
              <a:t>The compiler can’t generate any code at this point, because there’s no context and we don’t know what T is.</a:t>
            </a:r>
          </a:p>
        </p:txBody>
      </p:sp>
    </p:spTree>
    <p:extLst>
      <p:ext uri="{BB962C8B-B14F-4D97-AF65-F5344CB8AC3E}">
        <p14:creationId xmlns:p14="http://schemas.microsoft.com/office/powerpoint/2010/main" val="3209331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D2C6BAC-BC75-4BFE-ADFB-DE482685750A}"/>
              </a:ext>
            </a:extLst>
          </p:cNvPr>
          <p:cNvSpPr>
            <a:spLocks noGrp="1"/>
          </p:cNvSpPr>
          <p:nvPr>
            <p:ph type="title"/>
          </p:nvPr>
        </p:nvSpPr>
        <p:spPr/>
        <p:txBody>
          <a:bodyPr/>
          <a:lstStyle/>
          <a:p>
            <a:r>
              <a:rPr lang="en-US" sz="3200" b="1" dirty="0"/>
              <a:t>C++ Compilation In A Nutshell – Templates in headers</a:t>
            </a:r>
            <a:endParaRPr lang="en-US" sz="3200" dirty="0">
              <a:solidFill>
                <a:srgbClr val="262626"/>
              </a:solidFill>
            </a:endParaRPr>
          </a:p>
        </p:txBody>
      </p:sp>
      <p:sp>
        <p:nvSpPr>
          <p:cNvPr id="6" name="Content Placeholder 3">
            <a:extLst>
              <a:ext uri="{FF2B5EF4-FFF2-40B4-BE49-F238E27FC236}">
                <a16:creationId xmlns:a16="http://schemas.microsoft.com/office/drawing/2014/main" id="{DCCDB04F-859D-49F5-83EC-D1BA68D58A19}"/>
              </a:ext>
            </a:extLst>
          </p:cNvPr>
          <p:cNvSpPr>
            <a:spLocks noGrp="1"/>
          </p:cNvSpPr>
          <p:nvPr>
            <p:ph idx="1"/>
          </p:nvPr>
        </p:nvSpPr>
        <p:spPr>
          <a:xfrm>
            <a:off x="446313" y="1226823"/>
            <a:ext cx="11310257" cy="4688363"/>
          </a:xfrm>
        </p:spPr>
        <p:txBody>
          <a:bodyPr vert="horz" lIns="0" tIns="45720" rIns="91440" bIns="45720" rtlCol="0" anchor="t">
            <a:noAutofit/>
          </a:bodyPr>
          <a:lstStyle/>
          <a:p>
            <a:r>
              <a:rPr lang="en-US" sz="3200" dirty="0"/>
              <a:t>Now the compiler will try to compile the main.cpp file:</a:t>
            </a:r>
          </a:p>
          <a:p>
            <a:endParaRPr lang="en-US" sz="3200" dirty="0"/>
          </a:p>
          <a:p>
            <a:endParaRPr lang="en-US" sz="3200" dirty="0"/>
          </a:p>
          <a:p>
            <a:endParaRPr lang="en-US" sz="3200" dirty="0"/>
          </a:p>
          <a:p>
            <a:endParaRPr lang="en-US" sz="3200" dirty="0"/>
          </a:p>
          <a:p>
            <a:endParaRPr lang="en-US" sz="3200" dirty="0"/>
          </a:p>
          <a:p>
            <a:endParaRPr lang="en-US" sz="3200" dirty="0"/>
          </a:p>
        </p:txBody>
      </p:sp>
      <p:cxnSp>
        <p:nvCxnSpPr>
          <p:cNvPr id="11" name="Straight Arrow Connector 10">
            <a:extLst>
              <a:ext uri="{FF2B5EF4-FFF2-40B4-BE49-F238E27FC236}">
                <a16:creationId xmlns:a16="http://schemas.microsoft.com/office/drawing/2014/main" id="{774E8D29-AED7-4F09-A98F-C02A1C9C0A06}"/>
              </a:ext>
            </a:extLst>
          </p:cNvPr>
          <p:cNvCxnSpPr>
            <a:cxnSpLocks/>
            <a:stCxn id="16" idx="3"/>
            <a:endCxn id="12" idx="1"/>
          </p:cNvCxnSpPr>
          <p:nvPr/>
        </p:nvCxnSpPr>
        <p:spPr>
          <a:xfrm flipV="1">
            <a:off x="3976503" y="3687368"/>
            <a:ext cx="196841" cy="38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Rectangle: Rounded Corners 11">
            <a:extLst>
              <a:ext uri="{FF2B5EF4-FFF2-40B4-BE49-F238E27FC236}">
                <a16:creationId xmlns:a16="http://schemas.microsoft.com/office/drawing/2014/main" id="{0B81F6AB-881C-4174-9FA9-2269E4FDEDA8}"/>
              </a:ext>
            </a:extLst>
          </p:cNvPr>
          <p:cNvSpPr/>
          <p:nvPr/>
        </p:nvSpPr>
        <p:spPr>
          <a:xfrm>
            <a:off x="4173344" y="3404793"/>
            <a:ext cx="1328003" cy="56515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a:t>Preprocessor</a:t>
            </a:r>
          </a:p>
          <a:p>
            <a:pPr algn="ctr"/>
            <a:r>
              <a:rPr lang="en-US" sz="900" dirty="0"/>
              <a:t>(resolve includes)</a:t>
            </a:r>
          </a:p>
        </p:txBody>
      </p:sp>
      <p:cxnSp>
        <p:nvCxnSpPr>
          <p:cNvPr id="20" name="Straight Arrow Connector 19">
            <a:extLst>
              <a:ext uri="{FF2B5EF4-FFF2-40B4-BE49-F238E27FC236}">
                <a16:creationId xmlns:a16="http://schemas.microsoft.com/office/drawing/2014/main" id="{DCB127C9-F2C4-4E88-A85D-4238E51AE04E}"/>
              </a:ext>
            </a:extLst>
          </p:cNvPr>
          <p:cNvCxnSpPr>
            <a:cxnSpLocks/>
            <a:stCxn id="12" idx="3"/>
            <a:endCxn id="19" idx="1"/>
          </p:cNvCxnSpPr>
          <p:nvPr/>
        </p:nvCxnSpPr>
        <p:spPr>
          <a:xfrm>
            <a:off x="5501347" y="3687368"/>
            <a:ext cx="19684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0C220707-D7DA-4D53-9E69-7EE5B8F70211}"/>
              </a:ext>
            </a:extLst>
          </p:cNvPr>
          <p:cNvCxnSpPr>
            <a:cxnSpLocks/>
            <a:stCxn id="19" idx="3"/>
            <a:endCxn id="39" idx="1"/>
          </p:cNvCxnSpPr>
          <p:nvPr/>
        </p:nvCxnSpPr>
        <p:spPr>
          <a:xfrm>
            <a:off x="9055562" y="3687368"/>
            <a:ext cx="19684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Rectangle: Rounded Corners 38">
            <a:extLst>
              <a:ext uri="{FF2B5EF4-FFF2-40B4-BE49-F238E27FC236}">
                <a16:creationId xmlns:a16="http://schemas.microsoft.com/office/drawing/2014/main" id="{172B5FF0-9346-45E6-9EDF-CDB9903C7A5B}"/>
              </a:ext>
            </a:extLst>
          </p:cNvPr>
          <p:cNvSpPr/>
          <p:nvPr/>
        </p:nvSpPr>
        <p:spPr>
          <a:xfrm>
            <a:off x="9252403" y="3404793"/>
            <a:ext cx="1220172" cy="56515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Compiler</a:t>
            </a:r>
          </a:p>
        </p:txBody>
      </p:sp>
      <p:cxnSp>
        <p:nvCxnSpPr>
          <p:cNvPr id="43" name="Straight Arrow Connector 42">
            <a:extLst>
              <a:ext uri="{FF2B5EF4-FFF2-40B4-BE49-F238E27FC236}">
                <a16:creationId xmlns:a16="http://schemas.microsoft.com/office/drawing/2014/main" id="{D55B7ADA-F0CB-45DC-AFAC-0A88B7044B2B}"/>
              </a:ext>
            </a:extLst>
          </p:cNvPr>
          <p:cNvCxnSpPr>
            <a:cxnSpLocks/>
            <a:stCxn id="39" idx="3"/>
            <a:endCxn id="41" idx="1"/>
          </p:cNvCxnSpPr>
          <p:nvPr/>
        </p:nvCxnSpPr>
        <p:spPr>
          <a:xfrm>
            <a:off x="10472575" y="3687368"/>
            <a:ext cx="196841" cy="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1" name="Rectangle 60">
            <a:extLst>
              <a:ext uri="{FF2B5EF4-FFF2-40B4-BE49-F238E27FC236}">
                <a16:creationId xmlns:a16="http://schemas.microsoft.com/office/drawing/2014/main" id="{7DBB4411-F578-4B6B-9B61-6F2AFE8CACC9}"/>
              </a:ext>
            </a:extLst>
          </p:cNvPr>
          <p:cNvSpPr/>
          <p:nvPr/>
        </p:nvSpPr>
        <p:spPr>
          <a:xfrm>
            <a:off x="10767898" y="3225708"/>
            <a:ext cx="954107"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t>
            </a:r>
          </a:p>
        </p:txBody>
      </p:sp>
      <p:sp>
        <p:nvSpPr>
          <p:cNvPr id="16" name="Rectangle: Rounded Corners 15">
            <a:extLst>
              <a:ext uri="{FF2B5EF4-FFF2-40B4-BE49-F238E27FC236}">
                <a16:creationId xmlns:a16="http://schemas.microsoft.com/office/drawing/2014/main" id="{7C3544D0-3488-46DB-BE55-C107781C440D}"/>
              </a:ext>
            </a:extLst>
          </p:cNvPr>
          <p:cNvSpPr/>
          <p:nvPr/>
        </p:nvSpPr>
        <p:spPr>
          <a:xfrm>
            <a:off x="52630" y="2341501"/>
            <a:ext cx="3923873" cy="2699342"/>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b="1" dirty="0"/>
              <a:t>//main.cpp</a:t>
            </a:r>
          </a:p>
          <a:p>
            <a:endParaRPr lang="en-US" b="1" dirty="0"/>
          </a:p>
          <a:p>
            <a:r>
              <a:rPr lang="en-US" b="1" dirty="0"/>
              <a:t>#include “</a:t>
            </a:r>
            <a:r>
              <a:rPr lang="en-US" b="1" dirty="0" err="1"/>
              <a:t>TemplateFunction.h</a:t>
            </a:r>
            <a:r>
              <a:rPr lang="en-US" b="1" dirty="0"/>
              <a:t>”</a:t>
            </a:r>
          </a:p>
          <a:p>
            <a:endParaRPr lang="en-US" b="1" dirty="0"/>
          </a:p>
          <a:p>
            <a:r>
              <a:rPr lang="en-US" b="1" dirty="0"/>
              <a:t>int main()</a:t>
            </a:r>
          </a:p>
          <a:p>
            <a:r>
              <a:rPr lang="en-US" b="1" dirty="0"/>
              <a:t>{</a:t>
            </a:r>
          </a:p>
          <a:p>
            <a:r>
              <a:rPr lang="en-US" b="1" dirty="0"/>
              <a:t>    int </a:t>
            </a:r>
            <a:r>
              <a:rPr lang="en-US" b="1" dirty="0" err="1"/>
              <a:t>i</a:t>
            </a:r>
            <a:r>
              <a:rPr lang="en-US" b="1" dirty="0"/>
              <a:t> = 0;</a:t>
            </a:r>
          </a:p>
          <a:p>
            <a:r>
              <a:rPr lang="en-US" b="1" dirty="0"/>
              <a:t>    </a:t>
            </a:r>
            <a:r>
              <a:rPr lang="en-US" b="1" dirty="0" err="1"/>
              <a:t>i</a:t>
            </a:r>
            <a:r>
              <a:rPr lang="en-US" b="1" dirty="0"/>
              <a:t> = </a:t>
            </a:r>
            <a:r>
              <a:rPr lang="en-US" b="1" dirty="0" err="1"/>
              <a:t>incr</a:t>
            </a:r>
            <a:r>
              <a:rPr lang="en-US" b="1" dirty="0"/>
              <a:t>&lt;int&gt;(</a:t>
            </a:r>
            <a:r>
              <a:rPr lang="en-US" b="1" dirty="0" err="1"/>
              <a:t>i</a:t>
            </a:r>
            <a:r>
              <a:rPr lang="en-US" b="1" dirty="0"/>
              <a:t>);</a:t>
            </a:r>
          </a:p>
          <a:p>
            <a:r>
              <a:rPr lang="en-US" b="1" dirty="0"/>
              <a:t>}</a:t>
            </a:r>
          </a:p>
        </p:txBody>
      </p:sp>
      <p:sp>
        <p:nvSpPr>
          <p:cNvPr id="19" name="Rectangle: Rounded Corners 18">
            <a:extLst>
              <a:ext uri="{FF2B5EF4-FFF2-40B4-BE49-F238E27FC236}">
                <a16:creationId xmlns:a16="http://schemas.microsoft.com/office/drawing/2014/main" id="{395326CE-AF46-4438-A202-3343A5B25067}"/>
              </a:ext>
            </a:extLst>
          </p:cNvPr>
          <p:cNvSpPr/>
          <p:nvPr/>
        </p:nvSpPr>
        <p:spPr>
          <a:xfrm>
            <a:off x="5698188" y="1743559"/>
            <a:ext cx="3357374" cy="3887618"/>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b="1" dirty="0"/>
              <a:t>//main.cpp</a:t>
            </a:r>
          </a:p>
          <a:p>
            <a:endParaRPr lang="en-US" b="1" dirty="0"/>
          </a:p>
          <a:p>
            <a:r>
              <a:rPr lang="en-US" b="1" dirty="0"/>
              <a:t>//</a:t>
            </a:r>
            <a:r>
              <a:rPr lang="en-US" b="1" dirty="0" err="1"/>
              <a:t>TemplateFunction.h</a:t>
            </a:r>
            <a:endParaRPr lang="en-US" b="1" dirty="0"/>
          </a:p>
          <a:p>
            <a:r>
              <a:rPr lang="en-US" b="1" dirty="0"/>
              <a:t>template &lt;</a:t>
            </a:r>
            <a:r>
              <a:rPr lang="en-US" b="1" dirty="0" err="1"/>
              <a:t>typename</a:t>
            </a:r>
            <a:r>
              <a:rPr lang="en-US" b="1" dirty="0"/>
              <a:t> T&gt;</a:t>
            </a:r>
          </a:p>
          <a:p>
            <a:r>
              <a:rPr lang="en-US" b="1" dirty="0"/>
              <a:t>T </a:t>
            </a:r>
            <a:r>
              <a:rPr lang="en-US" b="1" dirty="0" err="1"/>
              <a:t>incr</a:t>
            </a:r>
            <a:r>
              <a:rPr lang="en-US" b="1" dirty="0"/>
              <a:t>(T t);</a:t>
            </a:r>
          </a:p>
          <a:p>
            <a:endParaRPr lang="en-US" b="1" dirty="0"/>
          </a:p>
          <a:p>
            <a:r>
              <a:rPr lang="en-US" b="1" dirty="0"/>
              <a:t>int main()</a:t>
            </a:r>
          </a:p>
          <a:p>
            <a:r>
              <a:rPr lang="en-US" b="1" dirty="0"/>
              <a:t>{</a:t>
            </a:r>
          </a:p>
          <a:p>
            <a:r>
              <a:rPr lang="en-US" b="1" dirty="0"/>
              <a:t>    int </a:t>
            </a:r>
            <a:r>
              <a:rPr lang="en-US" b="1" dirty="0" err="1"/>
              <a:t>i</a:t>
            </a:r>
            <a:r>
              <a:rPr lang="en-US" b="1" dirty="0"/>
              <a:t> = 0;</a:t>
            </a:r>
          </a:p>
          <a:p>
            <a:r>
              <a:rPr lang="en-US" b="1" dirty="0"/>
              <a:t>    </a:t>
            </a:r>
            <a:r>
              <a:rPr lang="en-US" b="1" dirty="0" err="1"/>
              <a:t>i</a:t>
            </a:r>
            <a:r>
              <a:rPr lang="en-US" b="1" dirty="0"/>
              <a:t> = </a:t>
            </a:r>
            <a:r>
              <a:rPr lang="en-US" b="1" dirty="0" err="1"/>
              <a:t>incr</a:t>
            </a:r>
            <a:r>
              <a:rPr lang="en-US" b="1" dirty="0"/>
              <a:t>&lt;int&gt;(</a:t>
            </a:r>
            <a:r>
              <a:rPr lang="en-US" b="1" dirty="0" err="1"/>
              <a:t>i</a:t>
            </a:r>
            <a:r>
              <a:rPr lang="en-US" b="1" dirty="0"/>
              <a:t>);</a:t>
            </a:r>
          </a:p>
          <a:p>
            <a:r>
              <a:rPr lang="en-US" b="1" dirty="0"/>
              <a:t>}</a:t>
            </a:r>
          </a:p>
        </p:txBody>
      </p:sp>
      <p:sp>
        <p:nvSpPr>
          <p:cNvPr id="41" name="Rectangle: Rounded Corners 40">
            <a:extLst>
              <a:ext uri="{FF2B5EF4-FFF2-40B4-BE49-F238E27FC236}">
                <a16:creationId xmlns:a16="http://schemas.microsoft.com/office/drawing/2014/main" id="{C212F13A-2C64-4785-918D-3EF463C8C88F}"/>
              </a:ext>
            </a:extLst>
          </p:cNvPr>
          <p:cNvSpPr/>
          <p:nvPr/>
        </p:nvSpPr>
        <p:spPr>
          <a:xfrm>
            <a:off x="10669416" y="3225708"/>
            <a:ext cx="1151072" cy="923325"/>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2400" b="1" dirty="0"/>
              <a:t>.o file</a:t>
            </a:r>
          </a:p>
        </p:txBody>
      </p:sp>
    </p:spTree>
    <p:extLst>
      <p:ext uri="{BB962C8B-B14F-4D97-AF65-F5344CB8AC3E}">
        <p14:creationId xmlns:p14="http://schemas.microsoft.com/office/powerpoint/2010/main" val="4239457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9" grpId="0" animBg="1"/>
      <p:bldP spid="61" grpId="0"/>
      <p:bldP spid="16" grpId="0" animBg="1"/>
      <p:bldP spid="19" grpId="0" animBg="1"/>
      <p:bldP spid="4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D2C6BAC-BC75-4BFE-ADFB-DE482685750A}"/>
              </a:ext>
            </a:extLst>
          </p:cNvPr>
          <p:cNvSpPr>
            <a:spLocks noGrp="1"/>
          </p:cNvSpPr>
          <p:nvPr>
            <p:ph type="title"/>
          </p:nvPr>
        </p:nvSpPr>
        <p:spPr/>
        <p:txBody>
          <a:bodyPr/>
          <a:lstStyle/>
          <a:p>
            <a:r>
              <a:rPr lang="en-US" sz="3200" b="1" dirty="0"/>
              <a:t>C++ Compilation In A Nutshell – Templates in headers</a:t>
            </a:r>
            <a:endParaRPr lang="en-US" sz="3200" dirty="0">
              <a:solidFill>
                <a:srgbClr val="262626"/>
              </a:solidFill>
            </a:endParaRPr>
          </a:p>
        </p:txBody>
      </p:sp>
      <p:sp>
        <p:nvSpPr>
          <p:cNvPr id="6" name="Content Placeholder 3">
            <a:extLst>
              <a:ext uri="{FF2B5EF4-FFF2-40B4-BE49-F238E27FC236}">
                <a16:creationId xmlns:a16="http://schemas.microsoft.com/office/drawing/2014/main" id="{DCCDB04F-859D-49F5-83EC-D1BA68D58A19}"/>
              </a:ext>
            </a:extLst>
          </p:cNvPr>
          <p:cNvSpPr>
            <a:spLocks noGrp="1"/>
          </p:cNvSpPr>
          <p:nvPr>
            <p:ph idx="1"/>
          </p:nvPr>
        </p:nvSpPr>
        <p:spPr>
          <a:xfrm>
            <a:off x="446313" y="1226823"/>
            <a:ext cx="11310257" cy="4688363"/>
          </a:xfrm>
        </p:spPr>
        <p:txBody>
          <a:bodyPr vert="horz" lIns="0" tIns="45720" rIns="91440" bIns="45720" rtlCol="0" anchor="t">
            <a:noAutofit/>
          </a:bodyPr>
          <a:lstStyle/>
          <a:p>
            <a:r>
              <a:rPr lang="en-US" sz="3200" dirty="0"/>
              <a:t>The compiler needs to compile </a:t>
            </a:r>
            <a:r>
              <a:rPr lang="en-US" sz="3200" dirty="0" err="1"/>
              <a:t>incr</a:t>
            </a:r>
            <a:r>
              <a:rPr lang="en-US" sz="3200" dirty="0"/>
              <a:t>&lt;int&gt;, but at this stage there is no such function, and it doesn’t know the definition of </a:t>
            </a:r>
            <a:r>
              <a:rPr lang="en-US" sz="3200" dirty="0" err="1"/>
              <a:t>incr</a:t>
            </a:r>
            <a:r>
              <a:rPr lang="en-US" sz="3200" dirty="0"/>
              <a:t>&lt;T&gt;, so it can’t create a new instance of the template function. There’s nothing the compiler can do at this point, except create a </a:t>
            </a:r>
            <a:r>
              <a:rPr lang="en-US" sz="3200" b="1" dirty="0"/>
              <a:t>.o </a:t>
            </a:r>
            <a:r>
              <a:rPr lang="en-US" sz="3200" dirty="0"/>
              <a:t>file hoping it can link it to </a:t>
            </a:r>
            <a:r>
              <a:rPr lang="en-US" sz="3200" dirty="0" err="1"/>
              <a:t>incr</a:t>
            </a:r>
            <a:r>
              <a:rPr lang="en-US" sz="3200" dirty="0"/>
              <a:t>&lt;int&gt; in the linking stage.</a:t>
            </a:r>
          </a:p>
          <a:p>
            <a:r>
              <a:rPr lang="en-US" sz="3200" dirty="0"/>
              <a:t>But compiling </a:t>
            </a:r>
            <a:r>
              <a:rPr lang="en-US" sz="3200" b="1" dirty="0"/>
              <a:t>TemplateFunction.cpp </a:t>
            </a:r>
            <a:r>
              <a:rPr lang="en-US" sz="3200" dirty="0"/>
              <a:t>produced nothing, so we don’t have the necessary code for </a:t>
            </a:r>
            <a:r>
              <a:rPr lang="en-US" sz="3200" dirty="0" err="1"/>
              <a:t>incr</a:t>
            </a:r>
            <a:r>
              <a:rPr lang="en-US" sz="3200" dirty="0"/>
              <a:t>&lt;int&gt; at the linking stage. Which means the compilation will fail at the linking stage.</a:t>
            </a:r>
          </a:p>
        </p:txBody>
      </p:sp>
    </p:spTree>
    <p:extLst>
      <p:ext uri="{BB962C8B-B14F-4D97-AF65-F5344CB8AC3E}">
        <p14:creationId xmlns:p14="http://schemas.microsoft.com/office/powerpoint/2010/main" val="1087908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D2C6BAC-BC75-4BFE-ADFB-DE482685750A}"/>
              </a:ext>
            </a:extLst>
          </p:cNvPr>
          <p:cNvSpPr>
            <a:spLocks noGrp="1"/>
          </p:cNvSpPr>
          <p:nvPr>
            <p:ph type="title"/>
          </p:nvPr>
        </p:nvSpPr>
        <p:spPr/>
        <p:txBody>
          <a:bodyPr/>
          <a:lstStyle/>
          <a:p>
            <a:r>
              <a:rPr lang="en-US" sz="3200" b="1" dirty="0"/>
              <a:t>C++ Compilation In A Nutshell – Templates in headers</a:t>
            </a:r>
            <a:endParaRPr lang="en-US" dirty="0">
              <a:solidFill>
                <a:srgbClr val="262626"/>
              </a:solidFill>
            </a:endParaRPr>
          </a:p>
        </p:txBody>
      </p:sp>
      <p:sp>
        <p:nvSpPr>
          <p:cNvPr id="6" name="Content Placeholder 3">
            <a:extLst>
              <a:ext uri="{FF2B5EF4-FFF2-40B4-BE49-F238E27FC236}">
                <a16:creationId xmlns:a16="http://schemas.microsoft.com/office/drawing/2014/main" id="{DCCDB04F-859D-49F5-83EC-D1BA68D58A19}"/>
              </a:ext>
            </a:extLst>
          </p:cNvPr>
          <p:cNvSpPr>
            <a:spLocks noGrp="1"/>
          </p:cNvSpPr>
          <p:nvPr>
            <p:ph idx="1"/>
          </p:nvPr>
        </p:nvSpPr>
        <p:spPr>
          <a:xfrm>
            <a:off x="446313" y="1007390"/>
            <a:ext cx="11310257" cy="5196031"/>
          </a:xfrm>
        </p:spPr>
        <p:txBody>
          <a:bodyPr vert="horz" lIns="0" tIns="45720" rIns="91440" bIns="45720" rtlCol="0" anchor="t">
            <a:noAutofit/>
          </a:bodyPr>
          <a:lstStyle/>
          <a:p>
            <a:r>
              <a:rPr lang="en-US" sz="3200" dirty="0"/>
              <a:t>Technically, templates </a:t>
            </a:r>
            <a:r>
              <a:rPr lang="en-US" sz="3200" b="1" dirty="0"/>
              <a:t>don’t </a:t>
            </a:r>
            <a:r>
              <a:rPr lang="en-US" sz="3200" dirty="0"/>
              <a:t>need</a:t>
            </a:r>
            <a:r>
              <a:rPr lang="en-US" sz="3200" b="1" dirty="0"/>
              <a:t> </a:t>
            </a:r>
            <a:r>
              <a:rPr lang="en-US" sz="3200" dirty="0"/>
              <a:t>to be defined in headers. There’s a workaround for that, but it’s:</a:t>
            </a:r>
          </a:p>
          <a:p>
            <a:pPr marL="737870" lvl="1" indent="-280670"/>
            <a:r>
              <a:rPr lang="en-US" sz="2800" dirty="0">
                <a:cs typeface="Arial" panose="020B0604020202020204" pitchFamily="34" charset="0"/>
              </a:rPr>
              <a:t>A little messier.</a:t>
            </a:r>
          </a:p>
          <a:p>
            <a:pPr marL="737870" lvl="1" indent="-280670"/>
            <a:r>
              <a:rPr lang="en-US" sz="2800" dirty="0">
                <a:cs typeface="Arial" panose="020B0604020202020204" pitchFamily="34" charset="0"/>
              </a:rPr>
              <a:t>Very limiting.</a:t>
            </a:r>
          </a:p>
          <a:p>
            <a:pPr marL="1199832" lvl="2" indent="-280670"/>
            <a:r>
              <a:rPr lang="en-US" sz="2000" dirty="0"/>
              <a:t>Using this workaround will not allow creating new instantiations of the template other than what’s already defined in the </a:t>
            </a:r>
            <a:r>
              <a:rPr lang="en-US" sz="2000" dirty="0" err="1"/>
              <a:t>cpp</a:t>
            </a:r>
            <a:r>
              <a:rPr lang="en-US" sz="2000" dirty="0"/>
              <a:t> file.</a:t>
            </a:r>
          </a:p>
          <a:p>
            <a:pPr marL="345757" indent="-280670"/>
            <a:r>
              <a:rPr lang="en-US" sz="3200" dirty="0"/>
              <a:t>It will not be discussed here.</a:t>
            </a:r>
          </a:p>
          <a:p>
            <a:pPr marL="345757" indent="-280670"/>
            <a:r>
              <a:rPr lang="en-US" sz="3200" dirty="0"/>
              <a:t>For more info, visit: </a:t>
            </a:r>
            <a:r>
              <a:rPr lang="en-US" sz="3200" dirty="0">
                <a:hlinkClick r:id="rId2"/>
              </a:rPr>
              <a:t>https://stackoverflow.com/questions/495021/why-can-templates-only-be-implemented-in-the-header-file</a:t>
            </a:r>
            <a:endParaRPr lang="en-US" sz="3200" dirty="0"/>
          </a:p>
          <a:p>
            <a:endParaRPr lang="en-US" sz="3200" dirty="0"/>
          </a:p>
        </p:txBody>
      </p:sp>
    </p:spTree>
    <p:extLst>
      <p:ext uri="{BB962C8B-B14F-4D97-AF65-F5344CB8AC3E}">
        <p14:creationId xmlns:p14="http://schemas.microsoft.com/office/powerpoint/2010/main" val="2001240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D2C6BAC-BC75-4BFE-ADFB-DE482685750A}"/>
              </a:ext>
            </a:extLst>
          </p:cNvPr>
          <p:cNvSpPr>
            <a:spLocks noGrp="1"/>
          </p:cNvSpPr>
          <p:nvPr>
            <p:ph type="title"/>
          </p:nvPr>
        </p:nvSpPr>
        <p:spPr/>
        <p:txBody>
          <a:bodyPr/>
          <a:lstStyle/>
          <a:p>
            <a:r>
              <a:rPr lang="en-US" sz="3200" b="1" dirty="0"/>
              <a:t>C++ Compilation In A Nutshell – Inline function</a:t>
            </a:r>
            <a:endParaRPr lang="en-US" sz="3200" dirty="0">
              <a:solidFill>
                <a:srgbClr val="262626"/>
              </a:solidFill>
            </a:endParaRPr>
          </a:p>
        </p:txBody>
      </p:sp>
      <p:sp>
        <p:nvSpPr>
          <p:cNvPr id="6" name="Content Placeholder 3">
            <a:extLst>
              <a:ext uri="{FF2B5EF4-FFF2-40B4-BE49-F238E27FC236}">
                <a16:creationId xmlns:a16="http://schemas.microsoft.com/office/drawing/2014/main" id="{DCCDB04F-859D-49F5-83EC-D1BA68D58A19}"/>
              </a:ext>
            </a:extLst>
          </p:cNvPr>
          <p:cNvSpPr>
            <a:spLocks noGrp="1"/>
          </p:cNvSpPr>
          <p:nvPr>
            <p:ph idx="1"/>
          </p:nvPr>
        </p:nvSpPr>
        <p:spPr>
          <a:xfrm>
            <a:off x="446313" y="1216618"/>
            <a:ext cx="11310257" cy="5062802"/>
          </a:xfrm>
        </p:spPr>
        <p:txBody>
          <a:bodyPr vert="horz" lIns="0" tIns="45720" rIns="91440" bIns="45720" rtlCol="0" anchor="t">
            <a:noAutofit/>
          </a:bodyPr>
          <a:lstStyle/>
          <a:p>
            <a:r>
              <a:rPr lang="en-US" sz="3200" dirty="0"/>
              <a:t>The same logic can be applied to inline functions, the compiler needs to know the definition of the functions since it will essentially copy the body of the function instead of generating a function call.</a:t>
            </a:r>
          </a:p>
          <a:p>
            <a:r>
              <a:rPr lang="en-US" sz="3200" dirty="0"/>
              <a:t>Note that </a:t>
            </a:r>
            <a:r>
              <a:rPr lang="en-US" sz="3200" dirty="0" err="1"/>
              <a:t>c++</a:t>
            </a:r>
            <a:r>
              <a:rPr lang="en-US" sz="3200" dirty="0"/>
              <a:t> allows marking a virtual function as an inline function, but it doesn’t inline it because of how virtual functions work. Which means that doing so is useless at best and might hurt the compilation performance at worst.</a:t>
            </a:r>
          </a:p>
        </p:txBody>
      </p:sp>
    </p:spTree>
    <p:extLst>
      <p:ext uri="{BB962C8B-B14F-4D97-AF65-F5344CB8AC3E}">
        <p14:creationId xmlns:p14="http://schemas.microsoft.com/office/powerpoint/2010/main" val="25669595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A5BD4490-DE71-4065-BA82-9CCDDDA3AFC8}"/>
              </a:ext>
            </a:extLst>
          </p:cNvPr>
          <p:cNvSpPr>
            <a:spLocks noGrp="1"/>
          </p:cNvSpPr>
          <p:nvPr>
            <p:ph type="title"/>
          </p:nvPr>
        </p:nvSpPr>
        <p:spPr/>
        <p:txBody>
          <a:bodyPr/>
          <a:lstStyle/>
          <a:p>
            <a:r>
              <a:rPr lang="en-US" dirty="0"/>
              <a:t>Physical Design 101</a:t>
            </a:r>
          </a:p>
        </p:txBody>
      </p:sp>
    </p:spTree>
    <p:extLst>
      <p:ext uri="{BB962C8B-B14F-4D97-AF65-F5344CB8AC3E}">
        <p14:creationId xmlns:p14="http://schemas.microsoft.com/office/powerpoint/2010/main" val="32714599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p:txBody>
          <a:bodyPr>
            <a:noAutofit/>
          </a:bodyPr>
          <a:lstStyle/>
          <a:p>
            <a:pPr>
              <a:buClr>
                <a:schemeClr val="tx2"/>
              </a:buClr>
            </a:pPr>
            <a:r>
              <a:rPr lang="en-US" sz="3200" dirty="0"/>
              <a:t>Logical design deals with relationships between classes and functions.</a:t>
            </a:r>
          </a:p>
          <a:p>
            <a:pPr>
              <a:buClr>
                <a:schemeClr val="tx2"/>
              </a:buClr>
            </a:pPr>
            <a:r>
              <a:rPr lang="en-US" sz="3200" dirty="0"/>
              <a:t>Physical design deals with relationships between files and libraries.</a:t>
            </a:r>
          </a:p>
          <a:p>
            <a:pPr>
              <a:buClr>
                <a:schemeClr val="tx2"/>
              </a:buClr>
            </a:pPr>
            <a:r>
              <a:rPr lang="en-US" sz="3200" dirty="0"/>
              <a:t>In the upcoming graphs, each node will consist of a rectangle will represent the physical part of a component, and an oval will represent the logical part of a component:</a:t>
            </a:r>
          </a:p>
          <a:p>
            <a:pPr>
              <a:buClr>
                <a:schemeClr val="tx2"/>
              </a:buClr>
            </a:pPr>
            <a:endParaRPr lang="en-US" sz="3200" dirty="0"/>
          </a:p>
        </p:txBody>
      </p:sp>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p:txBody>
          <a:bodyPr>
            <a:noAutofit/>
          </a:bodyPr>
          <a:lstStyle/>
          <a:p>
            <a:r>
              <a:rPr lang="en-US" sz="3200" b="1" dirty="0"/>
              <a:t>Physical Design vs. Logical design</a:t>
            </a:r>
          </a:p>
        </p:txBody>
      </p:sp>
      <p:grpSp>
        <p:nvGrpSpPr>
          <p:cNvPr id="5" name="Group 4">
            <a:extLst>
              <a:ext uri="{FF2B5EF4-FFF2-40B4-BE49-F238E27FC236}">
                <a16:creationId xmlns:a16="http://schemas.microsoft.com/office/drawing/2014/main" id="{D4467F29-5A9B-4491-8CC1-9A1C5362E33B}"/>
              </a:ext>
            </a:extLst>
          </p:cNvPr>
          <p:cNvGrpSpPr/>
          <p:nvPr/>
        </p:nvGrpSpPr>
        <p:grpSpPr>
          <a:xfrm>
            <a:off x="4100512" y="4730749"/>
            <a:ext cx="3990976" cy="1762126"/>
            <a:chOff x="3752849" y="3526918"/>
            <a:chExt cx="3990976" cy="1762126"/>
          </a:xfrm>
        </p:grpSpPr>
        <p:sp>
          <p:nvSpPr>
            <p:cNvPr id="2" name="Rectangle: Rounded Corners 1">
              <a:extLst>
                <a:ext uri="{FF2B5EF4-FFF2-40B4-BE49-F238E27FC236}">
                  <a16:creationId xmlns:a16="http://schemas.microsoft.com/office/drawing/2014/main" id="{09AE0E38-939E-408F-95B6-28C564316B74}"/>
                </a:ext>
              </a:extLst>
            </p:cNvPr>
            <p:cNvSpPr/>
            <p:nvPr/>
          </p:nvSpPr>
          <p:spPr>
            <a:xfrm>
              <a:off x="3752851" y="3526918"/>
              <a:ext cx="3990974" cy="176212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B86E1C49-AE59-446A-8958-F58F5BD4F877}"/>
                </a:ext>
              </a:extLst>
            </p:cNvPr>
            <p:cNvSpPr/>
            <p:nvPr/>
          </p:nvSpPr>
          <p:spPr>
            <a:xfrm>
              <a:off x="4314824" y="3871150"/>
              <a:ext cx="2867026" cy="1073660"/>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a:t>Logical</a:t>
              </a:r>
            </a:p>
          </p:txBody>
        </p:sp>
        <p:sp>
          <p:nvSpPr>
            <p:cNvPr id="4" name="TextBox 3">
              <a:extLst>
                <a:ext uri="{FF2B5EF4-FFF2-40B4-BE49-F238E27FC236}">
                  <a16:creationId xmlns:a16="http://schemas.microsoft.com/office/drawing/2014/main" id="{2608A1C8-E539-449F-866F-84EDDAAED4FB}"/>
                </a:ext>
              </a:extLst>
            </p:cNvPr>
            <p:cNvSpPr txBox="1"/>
            <p:nvPr/>
          </p:nvSpPr>
          <p:spPr>
            <a:xfrm>
              <a:off x="3752849" y="4907163"/>
              <a:ext cx="1266825" cy="369332"/>
            </a:xfrm>
            <a:prstGeom prst="rect">
              <a:avLst/>
            </a:prstGeom>
            <a:noFill/>
          </p:spPr>
          <p:txBody>
            <a:bodyPr wrap="square" rtlCol="0">
              <a:spAutoFit/>
            </a:bodyPr>
            <a:lstStyle/>
            <a:p>
              <a:r>
                <a:rPr lang="en-US" dirty="0"/>
                <a:t>Physical</a:t>
              </a:r>
            </a:p>
          </p:txBody>
        </p:sp>
      </p:grpSp>
    </p:spTree>
    <p:extLst>
      <p:ext uri="{BB962C8B-B14F-4D97-AF65-F5344CB8AC3E}">
        <p14:creationId xmlns:p14="http://schemas.microsoft.com/office/powerpoint/2010/main" val="24582801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34C6184-70F4-4326-AF4F-3402FE71F6CD}"/>
              </a:ext>
            </a:extLst>
          </p:cNvPr>
          <p:cNvSpPr>
            <a:spLocks noGrp="1"/>
          </p:cNvSpPr>
          <p:nvPr>
            <p:ph idx="1"/>
          </p:nvPr>
        </p:nvSpPr>
        <p:spPr>
          <a:xfrm>
            <a:off x="342391" y="903076"/>
            <a:ext cx="6711294" cy="5395594"/>
          </a:xfrm>
        </p:spPr>
        <p:txBody>
          <a:bodyPr/>
          <a:lstStyle/>
          <a:p>
            <a:r>
              <a:rPr lang="en-US" sz="2100" dirty="0"/>
              <a:t>Here’s an example to illustrate the difference:</a:t>
            </a:r>
          </a:p>
          <a:p>
            <a:r>
              <a:rPr lang="en-US" sz="2100" dirty="0"/>
              <a:t>We have a class called Square, which is declared in </a:t>
            </a:r>
            <a:r>
              <a:rPr lang="en-US" sz="2100" dirty="0" err="1"/>
              <a:t>Square.h</a:t>
            </a:r>
            <a:r>
              <a:rPr lang="en-US" sz="2100" dirty="0"/>
              <a:t> and defined in Square.cpp.</a:t>
            </a:r>
          </a:p>
          <a:p>
            <a:r>
              <a:rPr lang="en-US" sz="2100" dirty="0"/>
              <a:t>Square is derived from class Shape, which has matching header and </a:t>
            </a:r>
            <a:r>
              <a:rPr lang="en-US" sz="2100" dirty="0" err="1"/>
              <a:t>cpp</a:t>
            </a:r>
            <a:r>
              <a:rPr lang="en-US" sz="2100" dirty="0"/>
              <a:t> files.</a:t>
            </a:r>
          </a:p>
          <a:p>
            <a:r>
              <a:rPr lang="en-US" sz="2100" dirty="0"/>
              <a:t>Square uses class Point in its interface (in the header file), let’s assume that it has a data member which is a concrete Point (Not a pointer or a reference)</a:t>
            </a:r>
          </a:p>
          <a:p>
            <a:r>
              <a:rPr lang="en-US" sz="2100" dirty="0" err="1"/>
              <a:t>PointList</a:t>
            </a:r>
            <a:r>
              <a:rPr lang="en-US" sz="2100" dirty="0"/>
              <a:t> also uses Point in its interface.</a:t>
            </a:r>
          </a:p>
          <a:p>
            <a:r>
              <a:rPr lang="en-US" sz="2100" dirty="0"/>
              <a:t>Square uses </a:t>
            </a:r>
            <a:r>
              <a:rPr lang="en-US" sz="2100" dirty="0" err="1"/>
              <a:t>PointList</a:t>
            </a:r>
            <a:r>
              <a:rPr lang="en-US" sz="2100" dirty="0"/>
              <a:t> in its implementation (Only in the </a:t>
            </a:r>
            <a:r>
              <a:rPr lang="en-US" sz="2100" dirty="0" err="1"/>
              <a:t>cpp</a:t>
            </a:r>
            <a:r>
              <a:rPr lang="en-US" sz="2100" dirty="0"/>
              <a:t> file)</a:t>
            </a:r>
          </a:p>
          <a:p>
            <a:r>
              <a:rPr lang="en-US" sz="2100" dirty="0"/>
              <a:t>Shape uses Point in its interface in name only (using a forward declaration)</a:t>
            </a:r>
          </a:p>
        </p:txBody>
      </p:sp>
      <p:sp>
        <p:nvSpPr>
          <p:cNvPr id="5" name="Title 4">
            <a:extLst>
              <a:ext uri="{FF2B5EF4-FFF2-40B4-BE49-F238E27FC236}">
                <a16:creationId xmlns:a16="http://schemas.microsoft.com/office/drawing/2014/main" id="{72AE8C8A-5B9C-4C2D-B424-1199F9A2EE36}"/>
              </a:ext>
            </a:extLst>
          </p:cNvPr>
          <p:cNvSpPr>
            <a:spLocks noGrp="1"/>
          </p:cNvSpPr>
          <p:nvPr>
            <p:ph type="title"/>
          </p:nvPr>
        </p:nvSpPr>
        <p:spPr>
          <a:xfrm>
            <a:off x="446313" y="365125"/>
            <a:ext cx="11310257" cy="666871"/>
          </a:xfrm>
        </p:spPr>
        <p:txBody>
          <a:bodyPr/>
          <a:lstStyle/>
          <a:p>
            <a:r>
              <a:rPr lang="en-US" sz="3200" b="1" dirty="0"/>
              <a:t>Physical Design vs. Logical design</a:t>
            </a:r>
            <a:endParaRPr lang="en-US" sz="3200" dirty="0"/>
          </a:p>
        </p:txBody>
      </p:sp>
      <p:cxnSp>
        <p:nvCxnSpPr>
          <p:cNvPr id="16" name="Straight Arrow Connector 15">
            <a:extLst>
              <a:ext uri="{FF2B5EF4-FFF2-40B4-BE49-F238E27FC236}">
                <a16:creationId xmlns:a16="http://schemas.microsoft.com/office/drawing/2014/main" id="{128DAAA2-DCCB-42F0-9FD9-828E098D7369}"/>
              </a:ext>
            </a:extLst>
          </p:cNvPr>
          <p:cNvCxnSpPr>
            <a:cxnSpLocks/>
          </p:cNvCxnSpPr>
          <p:nvPr/>
        </p:nvCxnSpPr>
        <p:spPr>
          <a:xfrm>
            <a:off x="8139630" y="302544"/>
            <a:ext cx="794576" cy="0"/>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29" name="TextBox 28">
            <a:extLst>
              <a:ext uri="{FF2B5EF4-FFF2-40B4-BE49-F238E27FC236}">
                <a16:creationId xmlns:a16="http://schemas.microsoft.com/office/drawing/2014/main" id="{99A4B220-7163-421D-85FB-31B1044EDD3F}"/>
              </a:ext>
            </a:extLst>
          </p:cNvPr>
          <p:cNvSpPr txBox="1"/>
          <p:nvPr/>
        </p:nvSpPr>
        <p:spPr>
          <a:xfrm>
            <a:off x="8934206" y="117418"/>
            <a:ext cx="589171" cy="364611"/>
          </a:xfrm>
          <a:prstGeom prst="rect">
            <a:avLst/>
          </a:prstGeom>
          <a:noFill/>
        </p:spPr>
        <p:txBody>
          <a:bodyPr wrap="none" rtlCol="0">
            <a:spAutoFit/>
          </a:bodyPr>
          <a:lstStyle/>
          <a:p>
            <a:r>
              <a:rPr lang="en-US" sz="1000" dirty="0"/>
              <a:t>Is-a</a:t>
            </a:r>
          </a:p>
        </p:txBody>
      </p:sp>
      <p:sp>
        <p:nvSpPr>
          <p:cNvPr id="33" name="TextBox 32">
            <a:extLst>
              <a:ext uri="{FF2B5EF4-FFF2-40B4-BE49-F238E27FC236}">
                <a16:creationId xmlns:a16="http://schemas.microsoft.com/office/drawing/2014/main" id="{625BDBD6-43BD-409F-A5E5-A8E316F755DA}"/>
              </a:ext>
            </a:extLst>
          </p:cNvPr>
          <p:cNvSpPr txBox="1"/>
          <p:nvPr/>
        </p:nvSpPr>
        <p:spPr>
          <a:xfrm>
            <a:off x="8934206" y="343628"/>
            <a:ext cx="2018183" cy="364611"/>
          </a:xfrm>
          <a:prstGeom prst="rect">
            <a:avLst/>
          </a:prstGeom>
          <a:noFill/>
        </p:spPr>
        <p:txBody>
          <a:bodyPr wrap="none" rtlCol="0">
            <a:spAutoFit/>
          </a:bodyPr>
          <a:lstStyle/>
          <a:p>
            <a:r>
              <a:rPr lang="en-US" sz="1000" dirty="0"/>
              <a:t>Uses-in-the-interface</a:t>
            </a:r>
          </a:p>
        </p:txBody>
      </p:sp>
      <p:cxnSp>
        <p:nvCxnSpPr>
          <p:cNvPr id="35" name="Straight Connector 34">
            <a:extLst>
              <a:ext uri="{FF2B5EF4-FFF2-40B4-BE49-F238E27FC236}">
                <a16:creationId xmlns:a16="http://schemas.microsoft.com/office/drawing/2014/main" id="{839B048F-3AF9-4218-B6DC-ECB3BD3204B6}"/>
              </a:ext>
            </a:extLst>
          </p:cNvPr>
          <p:cNvCxnSpPr>
            <a:cxnSpLocks/>
            <a:endCxn id="36" idx="2"/>
          </p:cNvCxnSpPr>
          <p:nvPr/>
        </p:nvCxnSpPr>
        <p:spPr>
          <a:xfrm>
            <a:off x="8139630" y="542327"/>
            <a:ext cx="646639" cy="4931"/>
          </a:xfrm>
          <a:prstGeom prst="line">
            <a:avLst/>
          </a:prstGeom>
        </p:spPr>
        <p:style>
          <a:lnRef idx="2">
            <a:schemeClr val="dk1"/>
          </a:lnRef>
          <a:fillRef idx="0">
            <a:schemeClr val="dk1"/>
          </a:fillRef>
          <a:effectRef idx="1">
            <a:schemeClr val="dk1"/>
          </a:effectRef>
          <a:fontRef idx="minor">
            <a:schemeClr val="tx1"/>
          </a:fontRef>
        </p:style>
      </p:cxnSp>
      <p:sp>
        <p:nvSpPr>
          <p:cNvPr id="36" name="Oval 35">
            <a:extLst>
              <a:ext uri="{FF2B5EF4-FFF2-40B4-BE49-F238E27FC236}">
                <a16:creationId xmlns:a16="http://schemas.microsoft.com/office/drawing/2014/main" id="{53C32746-8536-4A68-99A2-C388460C3229}"/>
              </a:ext>
            </a:extLst>
          </p:cNvPr>
          <p:cNvSpPr/>
          <p:nvPr/>
        </p:nvSpPr>
        <p:spPr>
          <a:xfrm>
            <a:off x="8786269" y="482029"/>
            <a:ext cx="138369" cy="13045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6F1EAF3B-5B06-4F3A-A39B-DCDF384A5592}"/>
              </a:ext>
            </a:extLst>
          </p:cNvPr>
          <p:cNvCxnSpPr>
            <a:cxnSpLocks/>
            <a:endCxn id="55" idx="2"/>
          </p:cNvCxnSpPr>
          <p:nvPr/>
        </p:nvCxnSpPr>
        <p:spPr>
          <a:xfrm>
            <a:off x="8139630" y="777179"/>
            <a:ext cx="646639" cy="4931"/>
          </a:xfrm>
          <a:prstGeom prst="line">
            <a:avLst/>
          </a:prstGeom>
        </p:spPr>
        <p:style>
          <a:lnRef idx="2">
            <a:schemeClr val="dk1"/>
          </a:lnRef>
          <a:fillRef idx="0">
            <a:schemeClr val="dk1"/>
          </a:fillRef>
          <a:effectRef idx="1">
            <a:schemeClr val="dk1"/>
          </a:effectRef>
          <a:fontRef idx="minor">
            <a:schemeClr val="tx1"/>
          </a:fontRef>
        </p:style>
      </p:cxnSp>
      <p:sp>
        <p:nvSpPr>
          <p:cNvPr id="55" name="Oval 54">
            <a:extLst>
              <a:ext uri="{FF2B5EF4-FFF2-40B4-BE49-F238E27FC236}">
                <a16:creationId xmlns:a16="http://schemas.microsoft.com/office/drawing/2014/main" id="{C70AA6C1-58F6-4BB0-80B3-9B402610A0AB}"/>
              </a:ext>
            </a:extLst>
          </p:cNvPr>
          <p:cNvSpPr/>
          <p:nvPr/>
        </p:nvSpPr>
        <p:spPr>
          <a:xfrm>
            <a:off x="8786269" y="716881"/>
            <a:ext cx="138369" cy="13045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38CD1DC4-2300-4021-AB0E-02F5EB721C66}"/>
              </a:ext>
            </a:extLst>
          </p:cNvPr>
          <p:cNvSpPr txBox="1"/>
          <p:nvPr/>
        </p:nvSpPr>
        <p:spPr>
          <a:xfrm>
            <a:off x="8924638" y="594873"/>
            <a:ext cx="2587887" cy="364611"/>
          </a:xfrm>
          <a:prstGeom prst="rect">
            <a:avLst/>
          </a:prstGeom>
          <a:noFill/>
        </p:spPr>
        <p:txBody>
          <a:bodyPr wrap="none" rtlCol="0">
            <a:spAutoFit/>
          </a:bodyPr>
          <a:lstStyle/>
          <a:p>
            <a:r>
              <a:rPr lang="en-US" sz="1000" dirty="0"/>
              <a:t>Uses-in-the-implementation</a:t>
            </a:r>
          </a:p>
        </p:txBody>
      </p:sp>
      <p:cxnSp>
        <p:nvCxnSpPr>
          <p:cNvPr id="61" name="Straight Connector 60">
            <a:extLst>
              <a:ext uri="{FF2B5EF4-FFF2-40B4-BE49-F238E27FC236}">
                <a16:creationId xmlns:a16="http://schemas.microsoft.com/office/drawing/2014/main" id="{9421EB8C-601C-4225-8DF7-30ACA2B48755}"/>
              </a:ext>
            </a:extLst>
          </p:cNvPr>
          <p:cNvCxnSpPr>
            <a:cxnSpLocks/>
            <a:endCxn id="62" idx="2"/>
          </p:cNvCxnSpPr>
          <p:nvPr/>
        </p:nvCxnSpPr>
        <p:spPr>
          <a:xfrm>
            <a:off x="8139630" y="1030005"/>
            <a:ext cx="646639" cy="493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2" name="Oval 61">
            <a:extLst>
              <a:ext uri="{FF2B5EF4-FFF2-40B4-BE49-F238E27FC236}">
                <a16:creationId xmlns:a16="http://schemas.microsoft.com/office/drawing/2014/main" id="{3973F8BB-5CFA-47CF-A5C5-8A22B75588FE}"/>
              </a:ext>
            </a:extLst>
          </p:cNvPr>
          <p:cNvSpPr/>
          <p:nvPr/>
        </p:nvSpPr>
        <p:spPr>
          <a:xfrm>
            <a:off x="8786269" y="969707"/>
            <a:ext cx="138369" cy="13045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5" name="TextBox 64">
            <a:extLst>
              <a:ext uri="{FF2B5EF4-FFF2-40B4-BE49-F238E27FC236}">
                <a16:creationId xmlns:a16="http://schemas.microsoft.com/office/drawing/2014/main" id="{AF3ABF6F-4A52-4082-9584-109EA596DD79}"/>
              </a:ext>
            </a:extLst>
          </p:cNvPr>
          <p:cNvSpPr txBox="1"/>
          <p:nvPr/>
        </p:nvSpPr>
        <p:spPr>
          <a:xfrm>
            <a:off x="8927955" y="847699"/>
            <a:ext cx="1852017" cy="364611"/>
          </a:xfrm>
          <a:prstGeom prst="rect">
            <a:avLst/>
          </a:prstGeom>
          <a:noFill/>
        </p:spPr>
        <p:txBody>
          <a:bodyPr wrap="none" rtlCol="0">
            <a:spAutoFit/>
          </a:bodyPr>
          <a:lstStyle/>
          <a:p>
            <a:r>
              <a:rPr lang="en-US" sz="1000" dirty="0"/>
              <a:t>Uses-in-name-only</a:t>
            </a:r>
          </a:p>
        </p:txBody>
      </p:sp>
      <p:sp>
        <p:nvSpPr>
          <p:cNvPr id="7" name="Rectangle: Rounded Corners 6">
            <a:extLst>
              <a:ext uri="{FF2B5EF4-FFF2-40B4-BE49-F238E27FC236}">
                <a16:creationId xmlns:a16="http://schemas.microsoft.com/office/drawing/2014/main" id="{64A42AF1-0C7A-4207-9E69-7EA9312F8FEE}"/>
              </a:ext>
            </a:extLst>
          </p:cNvPr>
          <p:cNvSpPr/>
          <p:nvPr/>
        </p:nvSpPr>
        <p:spPr>
          <a:xfrm>
            <a:off x="9979497" y="1205707"/>
            <a:ext cx="1903816" cy="144571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BF34CC9F-18E1-4858-95E4-5BEA57945B33}"/>
              </a:ext>
            </a:extLst>
          </p:cNvPr>
          <p:cNvSpPr/>
          <p:nvPr/>
        </p:nvSpPr>
        <p:spPr>
          <a:xfrm>
            <a:off x="10247575" y="1488127"/>
            <a:ext cx="1367658" cy="880872"/>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a:t>Square</a:t>
            </a:r>
            <a:endParaRPr lang="en-US" sz="1200" dirty="0"/>
          </a:p>
        </p:txBody>
      </p:sp>
      <p:sp>
        <p:nvSpPr>
          <p:cNvPr id="9" name="Rectangle: Rounded Corners 8">
            <a:extLst>
              <a:ext uri="{FF2B5EF4-FFF2-40B4-BE49-F238E27FC236}">
                <a16:creationId xmlns:a16="http://schemas.microsoft.com/office/drawing/2014/main" id="{6EF82905-EC2F-49B4-8C62-3C281BEEB2A8}"/>
              </a:ext>
            </a:extLst>
          </p:cNvPr>
          <p:cNvSpPr/>
          <p:nvPr/>
        </p:nvSpPr>
        <p:spPr>
          <a:xfrm>
            <a:off x="9979497" y="4273159"/>
            <a:ext cx="1903816" cy="144571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0C269809-8BC7-4AA3-8F5B-9E20EB56EBDB}"/>
              </a:ext>
            </a:extLst>
          </p:cNvPr>
          <p:cNvSpPr/>
          <p:nvPr/>
        </p:nvSpPr>
        <p:spPr>
          <a:xfrm>
            <a:off x="10247575" y="4555578"/>
            <a:ext cx="1367658" cy="880872"/>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2000" dirty="0"/>
              <a:t>Shape</a:t>
            </a:r>
            <a:endParaRPr lang="en-US" sz="1200" dirty="0"/>
          </a:p>
        </p:txBody>
      </p:sp>
      <p:sp>
        <p:nvSpPr>
          <p:cNvPr id="11" name="Rectangle: Rounded Corners 10">
            <a:extLst>
              <a:ext uri="{FF2B5EF4-FFF2-40B4-BE49-F238E27FC236}">
                <a16:creationId xmlns:a16="http://schemas.microsoft.com/office/drawing/2014/main" id="{48639ACE-0011-4D3D-982F-D41339B357B2}"/>
              </a:ext>
            </a:extLst>
          </p:cNvPr>
          <p:cNvSpPr/>
          <p:nvPr/>
        </p:nvSpPr>
        <p:spPr>
          <a:xfrm>
            <a:off x="6989736" y="4273159"/>
            <a:ext cx="1903816" cy="144571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2DC03287-225E-414A-AE63-E9B123D1D6BC}"/>
              </a:ext>
            </a:extLst>
          </p:cNvPr>
          <p:cNvSpPr/>
          <p:nvPr/>
        </p:nvSpPr>
        <p:spPr>
          <a:xfrm>
            <a:off x="7257813" y="4555578"/>
            <a:ext cx="1367658" cy="880872"/>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2400" dirty="0"/>
              <a:t>Point</a:t>
            </a:r>
            <a:endParaRPr lang="en-US" sz="1200" dirty="0"/>
          </a:p>
        </p:txBody>
      </p:sp>
      <p:sp>
        <p:nvSpPr>
          <p:cNvPr id="14" name="Rectangle: Rounded Corners 13">
            <a:extLst>
              <a:ext uri="{FF2B5EF4-FFF2-40B4-BE49-F238E27FC236}">
                <a16:creationId xmlns:a16="http://schemas.microsoft.com/office/drawing/2014/main" id="{DF73783D-34E5-4322-9B41-DE9673402EB3}"/>
              </a:ext>
            </a:extLst>
          </p:cNvPr>
          <p:cNvSpPr/>
          <p:nvPr/>
        </p:nvSpPr>
        <p:spPr>
          <a:xfrm>
            <a:off x="6989736" y="1205707"/>
            <a:ext cx="1903816" cy="144571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A22CA5E0-ECF1-4B8C-9324-20B4EBFFDD28}"/>
              </a:ext>
            </a:extLst>
          </p:cNvPr>
          <p:cNvSpPr/>
          <p:nvPr/>
        </p:nvSpPr>
        <p:spPr>
          <a:xfrm>
            <a:off x="7257813" y="1488127"/>
            <a:ext cx="1367658" cy="880872"/>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err="1"/>
              <a:t>PointList</a:t>
            </a:r>
            <a:endParaRPr lang="en-US" sz="1100" dirty="0"/>
          </a:p>
        </p:txBody>
      </p:sp>
      <p:cxnSp>
        <p:nvCxnSpPr>
          <p:cNvPr id="26" name="Straight Arrow Connector 25">
            <a:extLst>
              <a:ext uri="{FF2B5EF4-FFF2-40B4-BE49-F238E27FC236}">
                <a16:creationId xmlns:a16="http://schemas.microsoft.com/office/drawing/2014/main" id="{D850742E-AA8E-4D93-88A9-FB7FE42E09D4}"/>
              </a:ext>
            </a:extLst>
          </p:cNvPr>
          <p:cNvCxnSpPr>
            <a:cxnSpLocks/>
            <a:stCxn id="8" idx="4"/>
            <a:endCxn id="10" idx="0"/>
          </p:cNvCxnSpPr>
          <p:nvPr/>
        </p:nvCxnSpPr>
        <p:spPr>
          <a:xfrm>
            <a:off x="10931404" y="2368998"/>
            <a:ext cx="0" cy="2186580"/>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5F55DBE9-C9A8-4A71-8FF6-3AE4EB36B254}"/>
              </a:ext>
            </a:extLst>
          </p:cNvPr>
          <p:cNvCxnSpPr>
            <a:cxnSpLocks/>
            <a:stCxn id="12" idx="0"/>
            <a:endCxn id="42" idx="3"/>
          </p:cNvCxnSpPr>
          <p:nvPr/>
        </p:nvCxnSpPr>
        <p:spPr>
          <a:xfrm flipV="1">
            <a:off x="7941642" y="2286601"/>
            <a:ext cx="2293026" cy="2268978"/>
          </a:xfrm>
          <a:prstGeom prst="line">
            <a:avLst/>
          </a:prstGeom>
        </p:spPr>
        <p:style>
          <a:lnRef idx="2">
            <a:schemeClr val="dk1"/>
          </a:lnRef>
          <a:fillRef idx="0">
            <a:schemeClr val="dk1"/>
          </a:fillRef>
          <a:effectRef idx="1">
            <a:schemeClr val="dk1"/>
          </a:effectRef>
          <a:fontRef idx="minor">
            <a:schemeClr val="tx1"/>
          </a:fontRef>
        </p:style>
      </p:cxnSp>
      <p:sp>
        <p:nvSpPr>
          <p:cNvPr id="42" name="Oval 41">
            <a:extLst>
              <a:ext uri="{FF2B5EF4-FFF2-40B4-BE49-F238E27FC236}">
                <a16:creationId xmlns:a16="http://schemas.microsoft.com/office/drawing/2014/main" id="{2C8DDA33-761F-4E4F-98FA-BCC6AD092B88}"/>
              </a:ext>
            </a:extLst>
          </p:cNvPr>
          <p:cNvSpPr/>
          <p:nvPr/>
        </p:nvSpPr>
        <p:spPr>
          <a:xfrm>
            <a:off x="10216624" y="2116064"/>
            <a:ext cx="123213" cy="1997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2836944C-99B3-425C-9F4C-18C4765AE619}"/>
              </a:ext>
            </a:extLst>
          </p:cNvPr>
          <p:cNvCxnSpPr>
            <a:cxnSpLocks/>
            <a:stCxn id="12" idx="0"/>
            <a:endCxn id="48" idx="4"/>
          </p:cNvCxnSpPr>
          <p:nvPr/>
        </p:nvCxnSpPr>
        <p:spPr>
          <a:xfrm flipV="1">
            <a:off x="7941642" y="2569862"/>
            <a:ext cx="0" cy="1985717"/>
          </a:xfrm>
          <a:prstGeom prst="line">
            <a:avLst/>
          </a:prstGeom>
        </p:spPr>
        <p:style>
          <a:lnRef idx="2">
            <a:schemeClr val="dk1"/>
          </a:lnRef>
          <a:fillRef idx="0">
            <a:schemeClr val="dk1"/>
          </a:fillRef>
          <a:effectRef idx="1">
            <a:schemeClr val="dk1"/>
          </a:effectRef>
          <a:fontRef idx="minor">
            <a:schemeClr val="tx1"/>
          </a:fontRef>
        </p:style>
      </p:cxnSp>
      <p:sp>
        <p:nvSpPr>
          <p:cNvPr id="48" name="Oval 47">
            <a:extLst>
              <a:ext uri="{FF2B5EF4-FFF2-40B4-BE49-F238E27FC236}">
                <a16:creationId xmlns:a16="http://schemas.microsoft.com/office/drawing/2014/main" id="{C951FCCE-C814-41E1-9E22-70D17DDD74FF}"/>
              </a:ext>
            </a:extLst>
          </p:cNvPr>
          <p:cNvSpPr/>
          <p:nvPr/>
        </p:nvSpPr>
        <p:spPr>
          <a:xfrm>
            <a:off x="7880036" y="2370064"/>
            <a:ext cx="123213" cy="1997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322326BC-53FF-4098-99B5-83CAD464D14C}"/>
              </a:ext>
            </a:extLst>
          </p:cNvPr>
          <p:cNvCxnSpPr>
            <a:cxnSpLocks/>
            <a:stCxn id="15" idx="6"/>
            <a:endCxn id="58" idx="2"/>
          </p:cNvCxnSpPr>
          <p:nvPr/>
        </p:nvCxnSpPr>
        <p:spPr>
          <a:xfrm>
            <a:off x="8625471" y="1928562"/>
            <a:ext cx="1492437" cy="19722"/>
          </a:xfrm>
          <a:prstGeom prst="line">
            <a:avLst/>
          </a:prstGeom>
        </p:spPr>
        <p:style>
          <a:lnRef idx="2">
            <a:schemeClr val="dk1"/>
          </a:lnRef>
          <a:fillRef idx="0">
            <a:schemeClr val="dk1"/>
          </a:fillRef>
          <a:effectRef idx="1">
            <a:schemeClr val="dk1"/>
          </a:effectRef>
          <a:fontRef idx="minor">
            <a:schemeClr val="tx1"/>
          </a:fontRef>
        </p:style>
      </p:cxnSp>
      <p:sp>
        <p:nvSpPr>
          <p:cNvPr id="58" name="Oval 57">
            <a:extLst>
              <a:ext uri="{FF2B5EF4-FFF2-40B4-BE49-F238E27FC236}">
                <a16:creationId xmlns:a16="http://schemas.microsoft.com/office/drawing/2014/main" id="{1331DAAB-A532-480E-BD21-0F74FC23A00C}"/>
              </a:ext>
            </a:extLst>
          </p:cNvPr>
          <p:cNvSpPr/>
          <p:nvPr/>
        </p:nvSpPr>
        <p:spPr>
          <a:xfrm>
            <a:off x="10117908" y="1848385"/>
            <a:ext cx="123213" cy="19979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6" name="Straight Connector 65">
            <a:extLst>
              <a:ext uri="{FF2B5EF4-FFF2-40B4-BE49-F238E27FC236}">
                <a16:creationId xmlns:a16="http://schemas.microsoft.com/office/drawing/2014/main" id="{3DD1BE09-5183-4CE7-904C-B76C371F3435}"/>
              </a:ext>
            </a:extLst>
          </p:cNvPr>
          <p:cNvCxnSpPr>
            <a:cxnSpLocks/>
            <a:stCxn id="12" idx="6"/>
            <a:endCxn id="67" idx="2"/>
          </p:cNvCxnSpPr>
          <p:nvPr/>
        </p:nvCxnSpPr>
        <p:spPr>
          <a:xfrm>
            <a:off x="8625471" y="4996014"/>
            <a:ext cx="1492437" cy="18794"/>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7" name="Oval 66">
            <a:extLst>
              <a:ext uri="{FF2B5EF4-FFF2-40B4-BE49-F238E27FC236}">
                <a16:creationId xmlns:a16="http://schemas.microsoft.com/office/drawing/2014/main" id="{E1A29CF7-7067-4D80-B608-77B30CC5DE5F}"/>
              </a:ext>
            </a:extLst>
          </p:cNvPr>
          <p:cNvSpPr/>
          <p:nvPr/>
        </p:nvSpPr>
        <p:spPr>
          <a:xfrm>
            <a:off x="10117908" y="4914909"/>
            <a:ext cx="123213" cy="1997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38987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4" end="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
                                            <p:txEl>
                                              <p:pRg st="5" end="5"/>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
                                            <p:txEl>
                                              <p:pRg st="6" end="6"/>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3" grpId="0"/>
      <p:bldP spid="36" grpId="0" animBg="1"/>
      <p:bldP spid="55" grpId="0" animBg="1"/>
      <p:bldP spid="56" grpId="0"/>
      <p:bldP spid="62" grpId="0" animBg="1"/>
      <p:bldP spid="65" grpId="0"/>
      <p:bldP spid="9" grpId="0" animBg="1"/>
      <p:bldP spid="10" grpId="0" animBg="1"/>
      <p:bldP spid="11" grpId="0" animBg="1"/>
      <p:bldP spid="12" grpId="0" animBg="1"/>
      <p:bldP spid="14" grpId="0" animBg="1"/>
      <p:bldP spid="15" grpId="0" animBg="1"/>
      <p:bldP spid="42" grpId="0" animBg="1"/>
      <p:bldP spid="48" grpId="0" animBg="1"/>
      <p:bldP spid="58" grpId="0" animBg="1"/>
      <p:bldP spid="6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p:txBody>
          <a:bodyPr/>
          <a:lstStyle/>
          <a:p>
            <a:r>
              <a:rPr lang="en-US" sz="3200" b="1" dirty="0"/>
              <a:t>The problem</a:t>
            </a:r>
          </a:p>
        </p:txBody>
      </p:sp>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446314" y="1027906"/>
            <a:ext cx="5310250" cy="4376546"/>
          </a:xfrm>
        </p:spPr>
        <p:txBody>
          <a:bodyPr/>
          <a:lstStyle/>
          <a:p>
            <a:r>
              <a:rPr lang="en-US" sz="2800" dirty="0"/>
              <a:t>The compilation process can take a lot of time.</a:t>
            </a:r>
          </a:p>
          <a:p>
            <a:r>
              <a:rPr lang="en-US" sz="2800" dirty="0"/>
              <a:t>In this session, we will try to tackle this problem by understanding some aspects of the compilation process, going over some techniques that can help make the compilation process faster, and present some tools that can help.</a:t>
            </a:r>
          </a:p>
        </p:txBody>
      </p:sp>
      <p:pic>
        <p:nvPicPr>
          <p:cNvPr id="3" name="Picture 2">
            <a:extLst>
              <a:ext uri="{FF2B5EF4-FFF2-40B4-BE49-F238E27FC236}">
                <a16:creationId xmlns:a16="http://schemas.microsoft.com/office/drawing/2014/main" id="{01365768-B183-465A-B93A-794DFF559F63}"/>
              </a:ext>
            </a:extLst>
          </p:cNvPr>
          <p:cNvPicPr>
            <a:picLocks noChangeAspect="1"/>
          </p:cNvPicPr>
          <p:nvPr/>
        </p:nvPicPr>
        <p:blipFill>
          <a:blip r:embed="rId3"/>
          <a:stretch>
            <a:fillRect/>
          </a:stretch>
        </p:blipFill>
        <p:spPr>
          <a:xfrm>
            <a:off x="5756564" y="1027906"/>
            <a:ext cx="6209386" cy="5412540"/>
          </a:xfrm>
          <a:prstGeom prst="rect">
            <a:avLst/>
          </a:prstGeom>
        </p:spPr>
      </p:pic>
      <p:sp>
        <p:nvSpPr>
          <p:cNvPr id="4" name="Rectangle 3">
            <a:extLst>
              <a:ext uri="{FF2B5EF4-FFF2-40B4-BE49-F238E27FC236}">
                <a16:creationId xmlns:a16="http://schemas.microsoft.com/office/drawing/2014/main" id="{880444E4-5358-4B9E-99AF-3C9264756665}"/>
              </a:ext>
            </a:extLst>
          </p:cNvPr>
          <p:cNvSpPr/>
          <p:nvPr/>
        </p:nvSpPr>
        <p:spPr>
          <a:xfrm>
            <a:off x="6858000" y="6642556"/>
            <a:ext cx="1259850" cy="215444"/>
          </a:xfrm>
          <a:prstGeom prst="rect">
            <a:avLst/>
          </a:prstGeom>
        </p:spPr>
        <p:txBody>
          <a:bodyPr wrap="square">
            <a:spAutoFit/>
          </a:bodyPr>
          <a:lstStyle/>
          <a:p>
            <a:r>
              <a:rPr lang="en-US" sz="800" dirty="0"/>
              <a:t>https://xkcd.com/303/</a:t>
            </a:r>
          </a:p>
        </p:txBody>
      </p:sp>
    </p:spTree>
    <p:extLst>
      <p:ext uri="{BB962C8B-B14F-4D97-AF65-F5344CB8AC3E}">
        <p14:creationId xmlns:p14="http://schemas.microsoft.com/office/powerpoint/2010/main" val="22069233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Arrow: Right 69">
            <a:extLst>
              <a:ext uri="{FF2B5EF4-FFF2-40B4-BE49-F238E27FC236}">
                <a16:creationId xmlns:a16="http://schemas.microsoft.com/office/drawing/2014/main" id="{DC65044A-92FA-43FA-8197-2CB0215FA4D5}"/>
              </a:ext>
            </a:extLst>
          </p:cNvPr>
          <p:cNvSpPr/>
          <p:nvPr/>
        </p:nvSpPr>
        <p:spPr>
          <a:xfrm flipH="1">
            <a:off x="8897574" y="3768620"/>
            <a:ext cx="908944" cy="252281"/>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8" name="Arrow: Right 67">
            <a:extLst>
              <a:ext uri="{FF2B5EF4-FFF2-40B4-BE49-F238E27FC236}">
                <a16:creationId xmlns:a16="http://schemas.microsoft.com/office/drawing/2014/main" id="{5A416678-097C-468D-8198-DF032AAC6908}"/>
              </a:ext>
            </a:extLst>
          </p:cNvPr>
          <p:cNvSpPr/>
          <p:nvPr/>
        </p:nvSpPr>
        <p:spPr>
          <a:xfrm rot="8208278">
            <a:off x="8649898" y="4244034"/>
            <a:ext cx="1721780" cy="284080"/>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B34C6184-70F4-4326-AF4F-3402FE71F6CD}"/>
              </a:ext>
            </a:extLst>
          </p:cNvPr>
          <p:cNvSpPr>
            <a:spLocks noGrp="1"/>
          </p:cNvSpPr>
          <p:nvPr>
            <p:ph idx="1"/>
          </p:nvPr>
        </p:nvSpPr>
        <p:spPr>
          <a:xfrm>
            <a:off x="342390" y="903076"/>
            <a:ext cx="6901333" cy="5395594"/>
          </a:xfrm>
        </p:spPr>
        <p:txBody>
          <a:bodyPr/>
          <a:lstStyle/>
          <a:p>
            <a:r>
              <a:rPr lang="en-US" sz="2400" dirty="0"/>
              <a:t>We only defined the logical relations, that’s why all the arrows begin and end in the oval shape.</a:t>
            </a:r>
          </a:p>
          <a:p>
            <a:r>
              <a:rPr lang="en-US" sz="2400" dirty="0"/>
              <a:t>Now we will define the physical dependencies that are needed by the logical dependencies.</a:t>
            </a:r>
          </a:p>
          <a:p>
            <a:r>
              <a:rPr lang="en-US" sz="2400" dirty="0"/>
              <a:t>Is-a dependency implies a physical dependency.</a:t>
            </a:r>
          </a:p>
          <a:p>
            <a:r>
              <a:rPr lang="en-US" sz="2400" dirty="0"/>
              <a:t>Uses-in-the-interface also implies a physical dependency.</a:t>
            </a:r>
          </a:p>
          <a:p>
            <a:r>
              <a:rPr lang="en-US" sz="2400" dirty="0"/>
              <a:t>Uses-in-the-implementation also implies a physical dependency.</a:t>
            </a:r>
          </a:p>
          <a:p>
            <a:r>
              <a:rPr lang="en-US" sz="2400" dirty="0"/>
              <a:t>Note that a cycle in the graph means a circular dependency, which is a design problem.</a:t>
            </a:r>
          </a:p>
        </p:txBody>
      </p:sp>
      <p:sp>
        <p:nvSpPr>
          <p:cNvPr id="5" name="Title 4">
            <a:extLst>
              <a:ext uri="{FF2B5EF4-FFF2-40B4-BE49-F238E27FC236}">
                <a16:creationId xmlns:a16="http://schemas.microsoft.com/office/drawing/2014/main" id="{72AE8C8A-5B9C-4C2D-B424-1199F9A2EE36}"/>
              </a:ext>
            </a:extLst>
          </p:cNvPr>
          <p:cNvSpPr>
            <a:spLocks noGrp="1"/>
          </p:cNvSpPr>
          <p:nvPr>
            <p:ph type="title"/>
          </p:nvPr>
        </p:nvSpPr>
        <p:spPr>
          <a:xfrm>
            <a:off x="446313" y="365125"/>
            <a:ext cx="11310257" cy="666871"/>
          </a:xfrm>
        </p:spPr>
        <p:txBody>
          <a:bodyPr/>
          <a:lstStyle/>
          <a:p>
            <a:r>
              <a:rPr lang="en-US" sz="3200" b="1" dirty="0"/>
              <a:t>Physical Design vs. Logical design</a:t>
            </a:r>
            <a:endParaRPr lang="en-US" sz="3200" dirty="0"/>
          </a:p>
        </p:txBody>
      </p:sp>
      <p:sp>
        <p:nvSpPr>
          <p:cNvPr id="7" name="Rectangle: Rounded Corners 6">
            <a:extLst>
              <a:ext uri="{FF2B5EF4-FFF2-40B4-BE49-F238E27FC236}">
                <a16:creationId xmlns:a16="http://schemas.microsoft.com/office/drawing/2014/main" id="{64A42AF1-0C7A-4207-9E69-7EA9312F8FEE}"/>
              </a:ext>
            </a:extLst>
          </p:cNvPr>
          <p:cNvSpPr/>
          <p:nvPr/>
        </p:nvSpPr>
        <p:spPr>
          <a:xfrm>
            <a:off x="9646075" y="778547"/>
            <a:ext cx="1443776"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BF34CC9F-18E1-4858-95E4-5BEA57945B33}"/>
              </a:ext>
            </a:extLst>
          </p:cNvPr>
          <p:cNvSpPr/>
          <p:nvPr/>
        </p:nvSpPr>
        <p:spPr>
          <a:xfrm>
            <a:off x="9849374" y="903076"/>
            <a:ext cx="1037176"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t>Square</a:t>
            </a:r>
          </a:p>
        </p:txBody>
      </p:sp>
      <p:sp>
        <p:nvSpPr>
          <p:cNvPr id="9" name="Rectangle: Rounded Corners 8">
            <a:extLst>
              <a:ext uri="{FF2B5EF4-FFF2-40B4-BE49-F238E27FC236}">
                <a16:creationId xmlns:a16="http://schemas.microsoft.com/office/drawing/2014/main" id="{6EF82905-EC2F-49B4-8C62-3C281BEEB2A8}"/>
              </a:ext>
            </a:extLst>
          </p:cNvPr>
          <p:cNvSpPr/>
          <p:nvPr/>
        </p:nvSpPr>
        <p:spPr>
          <a:xfrm>
            <a:off x="9646075" y="2131097"/>
            <a:ext cx="1443776"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0C269809-8BC7-4AA3-8F5B-9E20EB56EBDB}"/>
              </a:ext>
            </a:extLst>
          </p:cNvPr>
          <p:cNvSpPr/>
          <p:nvPr/>
        </p:nvSpPr>
        <p:spPr>
          <a:xfrm>
            <a:off x="9849374" y="2255626"/>
            <a:ext cx="1037176"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t>Shape</a:t>
            </a:r>
          </a:p>
        </p:txBody>
      </p:sp>
      <p:sp>
        <p:nvSpPr>
          <p:cNvPr id="11" name="Rectangle: Rounded Corners 10">
            <a:extLst>
              <a:ext uri="{FF2B5EF4-FFF2-40B4-BE49-F238E27FC236}">
                <a16:creationId xmlns:a16="http://schemas.microsoft.com/office/drawing/2014/main" id="{48639ACE-0011-4D3D-982F-D41339B357B2}"/>
              </a:ext>
            </a:extLst>
          </p:cNvPr>
          <p:cNvSpPr/>
          <p:nvPr/>
        </p:nvSpPr>
        <p:spPr>
          <a:xfrm>
            <a:off x="7378762" y="2131097"/>
            <a:ext cx="1443776"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2DC03287-225E-414A-AE63-E9B123D1D6BC}"/>
              </a:ext>
            </a:extLst>
          </p:cNvPr>
          <p:cNvSpPr/>
          <p:nvPr/>
        </p:nvSpPr>
        <p:spPr>
          <a:xfrm>
            <a:off x="7582061" y="2255626"/>
            <a:ext cx="1037176"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t>Point</a:t>
            </a:r>
          </a:p>
        </p:txBody>
      </p:sp>
      <p:sp>
        <p:nvSpPr>
          <p:cNvPr id="14" name="Rectangle: Rounded Corners 13">
            <a:extLst>
              <a:ext uri="{FF2B5EF4-FFF2-40B4-BE49-F238E27FC236}">
                <a16:creationId xmlns:a16="http://schemas.microsoft.com/office/drawing/2014/main" id="{DF73783D-34E5-4322-9B41-DE9673402EB3}"/>
              </a:ext>
            </a:extLst>
          </p:cNvPr>
          <p:cNvSpPr/>
          <p:nvPr/>
        </p:nvSpPr>
        <p:spPr>
          <a:xfrm>
            <a:off x="7378762" y="778547"/>
            <a:ext cx="1443776"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A22CA5E0-ECF1-4B8C-9324-20B4EBFFDD28}"/>
              </a:ext>
            </a:extLst>
          </p:cNvPr>
          <p:cNvSpPr/>
          <p:nvPr/>
        </p:nvSpPr>
        <p:spPr>
          <a:xfrm>
            <a:off x="7582061" y="903076"/>
            <a:ext cx="1037176"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100" dirty="0" err="1"/>
              <a:t>PointList</a:t>
            </a:r>
            <a:endParaRPr lang="en-US" sz="1100" dirty="0"/>
          </a:p>
        </p:txBody>
      </p:sp>
      <p:cxnSp>
        <p:nvCxnSpPr>
          <p:cNvPr id="16" name="Straight Arrow Connector 15">
            <a:extLst>
              <a:ext uri="{FF2B5EF4-FFF2-40B4-BE49-F238E27FC236}">
                <a16:creationId xmlns:a16="http://schemas.microsoft.com/office/drawing/2014/main" id="{128DAAA2-DCCB-42F0-9FD9-828E098D7369}"/>
              </a:ext>
            </a:extLst>
          </p:cNvPr>
          <p:cNvCxnSpPr>
            <a:cxnSpLocks/>
          </p:cNvCxnSpPr>
          <p:nvPr/>
        </p:nvCxnSpPr>
        <p:spPr>
          <a:xfrm>
            <a:off x="8182563" y="182690"/>
            <a:ext cx="536575" cy="0"/>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D850742E-AA8E-4D93-88A9-FB7FE42E09D4}"/>
              </a:ext>
            </a:extLst>
          </p:cNvPr>
          <p:cNvCxnSpPr>
            <a:cxnSpLocks/>
            <a:stCxn id="8" idx="4"/>
            <a:endCxn id="10" idx="0"/>
          </p:cNvCxnSpPr>
          <p:nvPr/>
        </p:nvCxnSpPr>
        <p:spPr>
          <a:xfrm>
            <a:off x="10367962" y="1291484"/>
            <a:ext cx="0" cy="964142"/>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29" name="TextBox 28">
            <a:extLst>
              <a:ext uri="{FF2B5EF4-FFF2-40B4-BE49-F238E27FC236}">
                <a16:creationId xmlns:a16="http://schemas.microsoft.com/office/drawing/2014/main" id="{99A4B220-7163-421D-85FB-31B1044EDD3F}"/>
              </a:ext>
            </a:extLst>
          </p:cNvPr>
          <p:cNvSpPr txBox="1"/>
          <p:nvPr/>
        </p:nvSpPr>
        <p:spPr>
          <a:xfrm>
            <a:off x="8719138" y="57675"/>
            <a:ext cx="397866" cy="246221"/>
          </a:xfrm>
          <a:prstGeom prst="rect">
            <a:avLst/>
          </a:prstGeom>
          <a:noFill/>
        </p:spPr>
        <p:txBody>
          <a:bodyPr wrap="none" rtlCol="0">
            <a:spAutoFit/>
          </a:bodyPr>
          <a:lstStyle/>
          <a:p>
            <a:r>
              <a:rPr lang="en-US" sz="1000" dirty="0"/>
              <a:t>Is-a</a:t>
            </a:r>
          </a:p>
        </p:txBody>
      </p:sp>
      <p:sp>
        <p:nvSpPr>
          <p:cNvPr id="33" name="TextBox 32">
            <a:extLst>
              <a:ext uri="{FF2B5EF4-FFF2-40B4-BE49-F238E27FC236}">
                <a16:creationId xmlns:a16="http://schemas.microsoft.com/office/drawing/2014/main" id="{625BDBD6-43BD-409F-A5E5-A8E316F755DA}"/>
              </a:ext>
            </a:extLst>
          </p:cNvPr>
          <p:cNvSpPr txBox="1"/>
          <p:nvPr/>
        </p:nvSpPr>
        <p:spPr>
          <a:xfrm>
            <a:off x="8719138" y="210434"/>
            <a:ext cx="1362874" cy="246221"/>
          </a:xfrm>
          <a:prstGeom prst="rect">
            <a:avLst/>
          </a:prstGeom>
          <a:noFill/>
        </p:spPr>
        <p:txBody>
          <a:bodyPr wrap="none" rtlCol="0">
            <a:spAutoFit/>
          </a:bodyPr>
          <a:lstStyle/>
          <a:p>
            <a:r>
              <a:rPr lang="en-US" sz="1000" dirty="0"/>
              <a:t>Uses-in-the-interface</a:t>
            </a:r>
          </a:p>
        </p:txBody>
      </p:sp>
      <p:cxnSp>
        <p:nvCxnSpPr>
          <p:cNvPr id="35" name="Straight Connector 34">
            <a:extLst>
              <a:ext uri="{FF2B5EF4-FFF2-40B4-BE49-F238E27FC236}">
                <a16:creationId xmlns:a16="http://schemas.microsoft.com/office/drawing/2014/main" id="{839B048F-3AF9-4218-B6DC-ECB3BD3204B6}"/>
              </a:ext>
            </a:extLst>
          </p:cNvPr>
          <p:cNvCxnSpPr>
            <a:cxnSpLocks/>
            <a:endCxn id="36" idx="2"/>
          </p:cNvCxnSpPr>
          <p:nvPr/>
        </p:nvCxnSpPr>
        <p:spPr>
          <a:xfrm>
            <a:off x="8182563" y="344615"/>
            <a:ext cx="436674" cy="3330"/>
          </a:xfrm>
          <a:prstGeom prst="line">
            <a:avLst/>
          </a:prstGeom>
        </p:spPr>
        <p:style>
          <a:lnRef idx="2">
            <a:schemeClr val="dk1"/>
          </a:lnRef>
          <a:fillRef idx="0">
            <a:schemeClr val="dk1"/>
          </a:fillRef>
          <a:effectRef idx="1">
            <a:schemeClr val="dk1"/>
          </a:effectRef>
          <a:fontRef idx="minor">
            <a:schemeClr val="tx1"/>
          </a:fontRef>
        </p:style>
      </p:cxnSp>
      <p:sp>
        <p:nvSpPr>
          <p:cNvPr id="36" name="Oval 35">
            <a:extLst>
              <a:ext uri="{FF2B5EF4-FFF2-40B4-BE49-F238E27FC236}">
                <a16:creationId xmlns:a16="http://schemas.microsoft.com/office/drawing/2014/main" id="{53C32746-8536-4A68-99A2-C388460C3229}"/>
              </a:ext>
            </a:extLst>
          </p:cNvPr>
          <p:cNvSpPr/>
          <p:nvPr/>
        </p:nvSpPr>
        <p:spPr>
          <a:xfrm>
            <a:off x="8619237" y="303896"/>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5F55DBE9-C9A8-4A71-8FF6-3AE4EB36B254}"/>
              </a:ext>
            </a:extLst>
          </p:cNvPr>
          <p:cNvCxnSpPr>
            <a:cxnSpLocks/>
            <a:stCxn id="12" idx="0"/>
            <a:endCxn id="42" idx="3"/>
          </p:cNvCxnSpPr>
          <p:nvPr/>
        </p:nvCxnSpPr>
        <p:spPr>
          <a:xfrm flipV="1">
            <a:off x="8100649" y="1255152"/>
            <a:ext cx="1738937" cy="1000474"/>
          </a:xfrm>
          <a:prstGeom prst="line">
            <a:avLst/>
          </a:prstGeom>
        </p:spPr>
        <p:style>
          <a:lnRef idx="2">
            <a:schemeClr val="dk1"/>
          </a:lnRef>
          <a:fillRef idx="0">
            <a:schemeClr val="dk1"/>
          </a:fillRef>
          <a:effectRef idx="1">
            <a:schemeClr val="dk1"/>
          </a:effectRef>
          <a:fontRef idx="minor">
            <a:schemeClr val="tx1"/>
          </a:fontRef>
        </p:style>
      </p:cxnSp>
      <p:sp>
        <p:nvSpPr>
          <p:cNvPr id="42" name="Oval 41">
            <a:extLst>
              <a:ext uri="{FF2B5EF4-FFF2-40B4-BE49-F238E27FC236}">
                <a16:creationId xmlns:a16="http://schemas.microsoft.com/office/drawing/2014/main" id="{2C8DDA33-761F-4E4F-98FA-BCC6AD092B88}"/>
              </a:ext>
            </a:extLst>
          </p:cNvPr>
          <p:cNvSpPr/>
          <p:nvPr/>
        </p:nvSpPr>
        <p:spPr>
          <a:xfrm>
            <a:off x="9825902" y="1179956"/>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2836944C-99B3-425C-9F4C-18C4765AE619}"/>
              </a:ext>
            </a:extLst>
          </p:cNvPr>
          <p:cNvCxnSpPr>
            <a:cxnSpLocks/>
            <a:stCxn id="12" idx="0"/>
            <a:endCxn id="48" idx="4"/>
          </p:cNvCxnSpPr>
          <p:nvPr/>
        </p:nvCxnSpPr>
        <p:spPr>
          <a:xfrm flipV="1">
            <a:off x="8100649" y="1380052"/>
            <a:ext cx="0" cy="875574"/>
          </a:xfrm>
          <a:prstGeom prst="line">
            <a:avLst/>
          </a:prstGeom>
        </p:spPr>
        <p:style>
          <a:lnRef idx="2">
            <a:schemeClr val="dk1"/>
          </a:lnRef>
          <a:fillRef idx="0">
            <a:schemeClr val="dk1"/>
          </a:fillRef>
          <a:effectRef idx="1">
            <a:schemeClr val="dk1"/>
          </a:effectRef>
          <a:fontRef idx="minor">
            <a:schemeClr val="tx1"/>
          </a:fontRef>
        </p:style>
      </p:cxnSp>
      <p:sp>
        <p:nvSpPr>
          <p:cNvPr id="48" name="Oval 47">
            <a:extLst>
              <a:ext uri="{FF2B5EF4-FFF2-40B4-BE49-F238E27FC236}">
                <a16:creationId xmlns:a16="http://schemas.microsoft.com/office/drawing/2014/main" id="{C951FCCE-C814-41E1-9E22-70D17DDD74FF}"/>
              </a:ext>
            </a:extLst>
          </p:cNvPr>
          <p:cNvSpPr/>
          <p:nvPr/>
        </p:nvSpPr>
        <p:spPr>
          <a:xfrm>
            <a:off x="8053929" y="1291954"/>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6F1EAF3B-5B06-4F3A-A39B-DCDF384A5592}"/>
              </a:ext>
            </a:extLst>
          </p:cNvPr>
          <p:cNvCxnSpPr>
            <a:cxnSpLocks/>
            <a:endCxn id="55" idx="2"/>
          </p:cNvCxnSpPr>
          <p:nvPr/>
        </p:nvCxnSpPr>
        <p:spPr>
          <a:xfrm>
            <a:off x="8182563" y="503210"/>
            <a:ext cx="436674" cy="3330"/>
          </a:xfrm>
          <a:prstGeom prst="line">
            <a:avLst/>
          </a:prstGeom>
        </p:spPr>
        <p:style>
          <a:lnRef idx="2">
            <a:schemeClr val="dk1"/>
          </a:lnRef>
          <a:fillRef idx="0">
            <a:schemeClr val="dk1"/>
          </a:fillRef>
          <a:effectRef idx="1">
            <a:schemeClr val="dk1"/>
          </a:effectRef>
          <a:fontRef idx="minor">
            <a:schemeClr val="tx1"/>
          </a:fontRef>
        </p:style>
      </p:cxnSp>
      <p:sp>
        <p:nvSpPr>
          <p:cNvPr id="55" name="Oval 54">
            <a:extLst>
              <a:ext uri="{FF2B5EF4-FFF2-40B4-BE49-F238E27FC236}">
                <a16:creationId xmlns:a16="http://schemas.microsoft.com/office/drawing/2014/main" id="{C70AA6C1-58F6-4BB0-80B3-9B402610A0AB}"/>
              </a:ext>
            </a:extLst>
          </p:cNvPr>
          <p:cNvSpPr/>
          <p:nvPr/>
        </p:nvSpPr>
        <p:spPr>
          <a:xfrm>
            <a:off x="8619237" y="462491"/>
            <a:ext cx="93440" cy="8809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38CD1DC4-2300-4021-AB0E-02F5EB721C66}"/>
              </a:ext>
            </a:extLst>
          </p:cNvPr>
          <p:cNvSpPr txBox="1"/>
          <p:nvPr/>
        </p:nvSpPr>
        <p:spPr>
          <a:xfrm>
            <a:off x="8712677" y="380099"/>
            <a:ext cx="1747594" cy="246221"/>
          </a:xfrm>
          <a:prstGeom prst="rect">
            <a:avLst/>
          </a:prstGeom>
          <a:noFill/>
        </p:spPr>
        <p:txBody>
          <a:bodyPr wrap="none" rtlCol="0">
            <a:spAutoFit/>
          </a:bodyPr>
          <a:lstStyle/>
          <a:p>
            <a:r>
              <a:rPr lang="en-US" sz="1000" dirty="0"/>
              <a:t>Uses-in-the-implementation</a:t>
            </a:r>
          </a:p>
        </p:txBody>
      </p:sp>
      <p:cxnSp>
        <p:nvCxnSpPr>
          <p:cNvPr id="57" name="Straight Connector 56">
            <a:extLst>
              <a:ext uri="{FF2B5EF4-FFF2-40B4-BE49-F238E27FC236}">
                <a16:creationId xmlns:a16="http://schemas.microsoft.com/office/drawing/2014/main" id="{322326BC-53FF-4098-99B5-83CAD464D14C}"/>
              </a:ext>
            </a:extLst>
          </p:cNvPr>
          <p:cNvCxnSpPr>
            <a:cxnSpLocks/>
            <a:stCxn id="15" idx="6"/>
            <a:endCxn id="58" idx="2"/>
          </p:cNvCxnSpPr>
          <p:nvPr/>
        </p:nvCxnSpPr>
        <p:spPr>
          <a:xfrm>
            <a:off x="8619237" y="1097280"/>
            <a:ext cx="1131803" cy="8696"/>
          </a:xfrm>
          <a:prstGeom prst="line">
            <a:avLst/>
          </a:prstGeom>
        </p:spPr>
        <p:style>
          <a:lnRef idx="2">
            <a:schemeClr val="dk1"/>
          </a:lnRef>
          <a:fillRef idx="0">
            <a:schemeClr val="dk1"/>
          </a:fillRef>
          <a:effectRef idx="1">
            <a:schemeClr val="dk1"/>
          </a:effectRef>
          <a:fontRef idx="minor">
            <a:schemeClr val="tx1"/>
          </a:fontRef>
        </p:style>
      </p:cxnSp>
      <p:sp>
        <p:nvSpPr>
          <p:cNvPr id="58" name="Oval 57">
            <a:extLst>
              <a:ext uri="{FF2B5EF4-FFF2-40B4-BE49-F238E27FC236}">
                <a16:creationId xmlns:a16="http://schemas.microsoft.com/office/drawing/2014/main" id="{1331DAAB-A532-480E-BD21-0F74FC23A00C}"/>
              </a:ext>
            </a:extLst>
          </p:cNvPr>
          <p:cNvSpPr/>
          <p:nvPr/>
        </p:nvSpPr>
        <p:spPr>
          <a:xfrm>
            <a:off x="9751040" y="1061927"/>
            <a:ext cx="93440" cy="8809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9421EB8C-601C-4225-8DF7-30ACA2B48755}"/>
              </a:ext>
            </a:extLst>
          </p:cNvPr>
          <p:cNvCxnSpPr>
            <a:cxnSpLocks/>
            <a:endCxn id="62" idx="2"/>
          </p:cNvCxnSpPr>
          <p:nvPr/>
        </p:nvCxnSpPr>
        <p:spPr>
          <a:xfrm>
            <a:off x="8182563" y="673943"/>
            <a:ext cx="436674" cy="333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2" name="Oval 61">
            <a:extLst>
              <a:ext uri="{FF2B5EF4-FFF2-40B4-BE49-F238E27FC236}">
                <a16:creationId xmlns:a16="http://schemas.microsoft.com/office/drawing/2014/main" id="{3973F8BB-5CFA-47CF-A5C5-8A22B75588FE}"/>
              </a:ext>
            </a:extLst>
          </p:cNvPr>
          <p:cNvSpPr/>
          <p:nvPr/>
        </p:nvSpPr>
        <p:spPr>
          <a:xfrm>
            <a:off x="8619237" y="633224"/>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5" name="TextBox 64">
            <a:extLst>
              <a:ext uri="{FF2B5EF4-FFF2-40B4-BE49-F238E27FC236}">
                <a16:creationId xmlns:a16="http://schemas.microsoft.com/office/drawing/2014/main" id="{AF3ABF6F-4A52-4082-9584-109EA596DD79}"/>
              </a:ext>
            </a:extLst>
          </p:cNvPr>
          <p:cNvSpPr txBox="1"/>
          <p:nvPr/>
        </p:nvSpPr>
        <p:spPr>
          <a:xfrm>
            <a:off x="8714917" y="550832"/>
            <a:ext cx="1250663" cy="246221"/>
          </a:xfrm>
          <a:prstGeom prst="rect">
            <a:avLst/>
          </a:prstGeom>
          <a:noFill/>
        </p:spPr>
        <p:txBody>
          <a:bodyPr wrap="none" rtlCol="0">
            <a:spAutoFit/>
          </a:bodyPr>
          <a:lstStyle/>
          <a:p>
            <a:r>
              <a:rPr lang="en-US" sz="1000" dirty="0"/>
              <a:t>Uses-in-name-only</a:t>
            </a:r>
          </a:p>
        </p:txBody>
      </p:sp>
      <p:cxnSp>
        <p:nvCxnSpPr>
          <p:cNvPr id="66" name="Straight Connector 65">
            <a:extLst>
              <a:ext uri="{FF2B5EF4-FFF2-40B4-BE49-F238E27FC236}">
                <a16:creationId xmlns:a16="http://schemas.microsoft.com/office/drawing/2014/main" id="{3DD1BE09-5183-4CE7-904C-B76C371F3435}"/>
              </a:ext>
            </a:extLst>
          </p:cNvPr>
          <p:cNvCxnSpPr>
            <a:cxnSpLocks/>
            <a:stCxn id="12" idx="6"/>
            <a:endCxn id="67" idx="2"/>
          </p:cNvCxnSpPr>
          <p:nvPr/>
        </p:nvCxnSpPr>
        <p:spPr>
          <a:xfrm>
            <a:off x="8619237" y="2449830"/>
            <a:ext cx="1131803" cy="828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7" name="Oval 66">
            <a:extLst>
              <a:ext uri="{FF2B5EF4-FFF2-40B4-BE49-F238E27FC236}">
                <a16:creationId xmlns:a16="http://schemas.microsoft.com/office/drawing/2014/main" id="{E1A29CF7-7067-4D80-B608-77B30CC5DE5F}"/>
              </a:ext>
            </a:extLst>
          </p:cNvPr>
          <p:cNvSpPr/>
          <p:nvPr/>
        </p:nvSpPr>
        <p:spPr>
          <a:xfrm>
            <a:off x="9751040" y="2414068"/>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BA496CF9-674D-4085-A9D1-6DFB55C9FE01}"/>
              </a:ext>
            </a:extLst>
          </p:cNvPr>
          <p:cNvSpPr/>
          <p:nvPr/>
        </p:nvSpPr>
        <p:spPr>
          <a:xfrm>
            <a:off x="9714338" y="3576028"/>
            <a:ext cx="1443776"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2FA3B204-7F39-4DC2-88A1-0704C7384C47}"/>
              </a:ext>
            </a:extLst>
          </p:cNvPr>
          <p:cNvSpPr/>
          <p:nvPr/>
        </p:nvSpPr>
        <p:spPr>
          <a:xfrm>
            <a:off x="9917637" y="3700557"/>
            <a:ext cx="1037176"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t>Square</a:t>
            </a:r>
          </a:p>
        </p:txBody>
      </p:sp>
      <p:sp>
        <p:nvSpPr>
          <p:cNvPr id="37" name="Rectangle: Rounded Corners 36">
            <a:extLst>
              <a:ext uri="{FF2B5EF4-FFF2-40B4-BE49-F238E27FC236}">
                <a16:creationId xmlns:a16="http://schemas.microsoft.com/office/drawing/2014/main" id="{81B45D3C-C5C8-41C3-8323-36A2E90FF09D}"/>
              </a:ext>
            </a:extLst>
          </p:cNvPr>
          <p:cNvSpPr/>
          <p:nvPr/>
        </p:nvSpPr>
        <p:spPr>
          <a:xfrm>
            <a:off x="9714338" y="4928578"/>
            <a:ext cx="1443776"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93334B20-D314-440F-AB4B-88FCA3A971B1}"/>
              </a:ext>
            </a:extLst>
          </p:cNvPr>
          <p:cNvSpPr/>
          <p:nvPr/>
        </p:nvSpPr>
        <p:spPr>
          <a:xfrm>
            <a:off x="9917637" y="5053107"/>
            <a:ext cx="1037176"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t>Shape</a:t>
            </a:r>
          </a:p>
        </p:txBody>
      </p:sp>
      <p:sp>
        <p:nvSpPr>
          <p:cNvPr id="39" name="Rectangle: Rounded Corners 38">
            <a:extLst>
              <a:ext uri="{FF2B5EF4-FFF2-40B4-BE49-F238E27FC236}">
                <a16:creationId xmlns:a16="http://schemas.microsoft.com/office/drawing/2014/main" id="{A96E5845-684E-46F4-81BF-4D28B668ED6D}"/>
              </a:ext>
            </a:extLst>
          </p:cNvPr>
          <p:cNvSpPr/>
          <p:nvPr/>
        </p:nvSpPr>
        <p:spPr>
          <a:xfrm>
            <a:off x="7447025" y="4928578"/>
            <a:ext cx="1443776"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E7E2AF9C-6A14-4F77-A7BF-4792A5AA35BC}"/>
              </a:ext>
            </a:extLst>
          </p:cNvPr>
          <p:cNvSpPr/>
          <p:nvPr/>
        </p:nvSpPr>
        <p:spPr>
          <a:xfrm>
            <a:off x="7650324" y="5053107"/>
            <a:ext cx="1037176"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t>Point</a:t>
            </a:r>
          </a:p>
        </p:txBody>
      </p:sp>
      <p:sp>
        <p:nvSpPr>
          <p:cNvPr id="43" name="Rectangle: Rounded Corners 42">
            <a:extLst>
              <a:ext uri="{FF2B5EF4-FFF2-40B4-BE49-F238E27FC236}">
                <a16:creationId xmlns:a16="http://schemas.microsoft.com/office/drawing/2014/main" id="{8A063DBF-B0C5-4320-80CA-3B4DE707D052}"/>
              </a:ext>
            </a:extLst>
          </p:cNvPr>
          <p:cNvSpPr/>
          <p:nvPr/>
        </p:nvSpPr>
        <p:spPr>
          <a:xfrm>
            <a:off x="7447025" y="3576028"/>
            <a:ext cx="1443776"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99C9D641-CF04-4783-9ABA-402E5C06C3B8}"/>
              </a:ext>
            </a:extLst>
          </p:cNvPr>
          <p:cNvSpPr/>
          <p:nvPr/>
        </p:nvSpPr>
        <p:spPr>
          <a:xfrm>
            <a:off x="7650324" y="3700557"/>
            <a:ext cx="1037176"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100" dirty="0" err="1"/>
              <a:t>PointList</a:t>
            </a:r>
            <a:endParaRPr lang="en-US" sz="1100" dirty="0"/>
          </a:p>
        </p:txBody>
      </p:sp>
      <p:sp>
        <p:nvSpPr>
          <p:cNvPr id="2" name="Arrow: Right 1">
            <a:extLst>
              <a:ext uri="{FF2B5EF4-FFF2-40B4-BE49-F238E27FC236}">
                <a16:creationId xmlns:a16="http://schemas.microsoft.com/office/drawing/2014/main" id="{11F6DA80-CE18-4F41-BCC4-A0BE97D0854F}"/>
              </a:ext>
            </a:extLst>
          </p:cNvPr>
          <p:cNvSpPr/>
          <p:nvPr/>
        </p:nvSpPr>
        <p:spPr>
          <a:xfrm>
            <a:off x="7650324" y="5962650"/>
            <a:ext cx="1443776" cy="318478"/>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3" name="TextBox 62">
            <a:extLst>
              <a:ext uri="{FF2B5EF4-FFF2-40B4-BE49-F238E27FC236}">
                <a16:creationId xmlns:a16="http://schemas.microsoft.com/office/drawing/2014/main" id="{15BD3FA5-F1F0-4E89-B39D-6A1DC4902EB5}"/>
              </a:ext>
            </a:extLst>
          </p:cNvPr>
          <p:cNvSpPr txBox="1"/>
          <p:nvPr/>
        </p:nvSpPr>
        <p:spPr>
          <a:xfrm>
            <a:off x="9094100" y="5998778"/>
            <a:ext cx="1452642" cy="246221"/>
          </a:xfrm>
          <a:prstGeom prst="rect">
            <a:avLst/>
          </a:prstGeom>
          <a:noFill/>
        </p:spPr>
        <p:txBody>
          <a:bodyPr wrap="none" rtlCol="0">
            <a:spAutoFit/>
          </a:bodyPr>
          <a:lstStyle/>
          <a:p>
            <a:r>
              <a:rPr lang="en-US" sz="1000" dirty="0"/>
              <a:t>Physically depends on</a:t>
            </a:r>
          </a:p>
        </p:txBody>
      </p:sp>
      <p:sp>
        <p:nvSpPr>
          <p:cNvPr id="64" name="Arrow: Right 63">
            <a:extLst>
              <a:ext uri="{FF2B5EF4-FFF2-40B4-BE49-F238E27FC236}">
                <a16:creationId xmlns:a16="http://schemas.microsoft.com/office/drawing/2014/main" id="{D7D3C740-1E36-4746-812F-73062E6A9E5F}"/>
              </a:ext>
            </a:extLst>
          </p:cNvPr>
          <p:cNvSpPr/>
          <p:nvPr/>
        </p:nvSpPr>
        <p:spPr>
          <a:xfrm rot="5400000">
            <a:off x="10088702" y="4470540"/>
            <a:ext cx="715083" cy="200994"/>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9" name="Arrow: Right 68">
            <a:extLst>
              <a:ext uri="{FF2B5EF4-FFF2-40B4-BE49-F238E27FC236}">
                <a16:creationId xmlns:a16="http://schemas.microsoft.com/office/drawing/2014/main" id="{847A750C-4AAE-44CD-8F36-80D215BA64C9}"/>
              </a:ext>
            </a:extLst>
          </p:cNvPr>
          <p:cNvSpPr/>
          <p:nvPr/>
        </p:nvSpPr>
        <p:spPr>
          <a:xfrm rot="5400000">
            <a:off x="7825021" y="4470538"/>
            <a:ext cx="715083" cy="200994"/>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81161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4" end="4"/>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68" grpId="0" animBg="1"/>
      <p:bldP spid="32" grpId="0" animBg="1"/>
      <p:bldP spid="34" grpId="0" animBg="1"/>
      <p:bldP spid="37" grpId="0" animBg="1"/>
      <p:bldP spid="38" grpId="0" animBg="1"/>
      <p:bldP spid="39" grpId="0" animBg="1"/>
      <p:bldP spid="40" grpId="0" animBg="1"/>
      <p:bldP spid="43" grpId="0" animBg="1"/>
      <p:bldP spid="44" grpId="0" animBg="1"/>
      <p:bldP spid="2" grpId="0" animBg="1"/>
      <p:bldP spid="63" grpId="0"/>
      <p:bldP spid="64" grpId="0" animBg="1"/>
      <p:bldP spid="6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Arrow: Right 69">
            <a:extLst>
              <a:ext uri="{FF2B5EF4-FFF2-40B4-BE49-F238E27FC236}">
                <a16:creationId xmlns:a16="http://schemas.microsoft.com/office/drawing/2014/main" id="{DC65044A-92FA-43FA-8197-2CB0215FA4D5}"/>
              </a:ext>
            </a:extLst>
          </p:cNvPr>
          <p:cNvSpPr/>
          <p:nvPr/>
        </p:nvSpPr>
        <p:spPr>
          <a:xfrm flipH="1">
            <a:off x="8897574" y="3768620"/>
            <a:ext cx="908944" cy="252281"/>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8" name="Arrow: Right 67">
            <a:extLst>
              <a:ext uri="{FF2B5EF4-FFF2-40B4-BE49-F238E27FC236}">
                <a16:creationId xmlns:a16="http://schemas.microsoft.com/office/drawing/2014/main" id="{5A416678-097C-468D-8198-DF032AAC6908}"/>
              </a:ext>
            </a:extLst>
          </p:cNvPr>
          <p:cNvSpPr/>
          <p:nvPr/>
        </p:nvSpPr>
        <p:spPr>
          <a:xfrm rot="8208278">
            <a:off x="8649898" y="4244034"/>
            <a:ext cx="1721780" cy="284080"/>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B34C6184-70F4-4326-AF4F-3402FE71F6CD}"/>
              </a:ext>
            </a:extLst>
          </p:cNvPr>
          <p:cNvSpPr>
            <a:spLocks noGrp="1"/>
          </p:cNvSpPr>
          <p:nvPr>
            <p:ph idx="1"/>
          </p:nvPr>
        </p:nvSpPr>
        <p:spPr>
          <a:xfrm>
            <a:off x="342391" y="650789"/>
            <a:ext cx="7081970" cy="5647881"/>
          </a:xfrm>
        </p:spPr>
        <p:txBody>
          <a:bodyPr/>
          <a:lstStyle/>
          <a:p>
            <a:r>
              <a:rPr lang="en-US" sz="2400" dirty="0"/>
              <a:t>We can divide the dependency graph into levels where each component can only depend on component with lower level that his own.</a:t>
            </a:r>
          </a:p>
          <a:p>
            <a:r>
              <a:rPr lang="en-US" sz="2400" dirty="0"/>
              <a:t>For example, level 1 components don’t depend on any other component. Level 2 components depend only on level 1 component and so on…</a:t>
            </a:r>
          </a:p>
          <a:p>
            <a:r>
              <a:rPr lang="en-US" sz="2400" dirty="0"/>
              <a:t>In our example, we can see that Point and Shape both don’t depend on any other component, so they are in level 1.</a:t>
            </a:r>
          </a:p>
          <a:p>
            <a:r>
              <a:rPr lang="en-US" sz="2400" dirty="0" err="1"/>
              <a:t>PointList</a:t>
            </a:r>
            <a:r>
              <a:rPr lang="en-US" sz="2400" dirty="0"/>
              <a:t> only depend on Point, so it is in level 2.</a:t>
            </a:r>
          </a:p>
          <a:p>
            <a:r>
              <a:rPr lang="en-US" sz="2400" dirty="0"/>
              <a:t>Finally, Square depend on all the other components, so it will be on level 3.</a:t>
            </a:r>
          </a:p>
          <a:p>
            <a:r>
              <a:rPr lang="en-US" sz="2400" dirty="0"/>
              <a:t>Note that a cyclic graph can’t be divided to levels.</a:t>
            </a:r>
          </a:p>
        </p:txBody>
      </p:sp>
      <p:sp>
        <p:nvSpPr>
          <p:cNvPr id="5" name="Title 4">
            <a:extLst>
              <a:ext uri="{FF2B5EF4-FFF2-40B4-BE49-F238E27FC236}">
                <a16:creationId xmlns:a16="http://schemas.microsoft.com/office/drawing/2014/main" id="{72AE8C8A-5B9C-4C2D-B424-1199F9A2EE36}"/>
              </a:ext>
            </a:extLst>
          </p:cNvPr>
          <p:cNvSpPr>
            <a:spLocks noGrp="1"/>
          </p:cNvSpPr>
          <p:nvPr>
            <p:ph type="title"/>
          </p:nvPr>
        </p:nvSpPr>
        <p:spPr>
          <a:xfrm>
            <a:off x="440871" y="185608"/>
            <a:ext cx="11310257" cy="666871"/>
          </a:xfrm>
        </p:spPr>
        <p:txBody>
          <a:bodyPr/>
          <a:lstStyle/>
          <a:p>
            <a:r>
              <a:rPr lang="en-US" sz="3200" b="1" dirty="0"/>
              <a:t>Physical Design – Level numbers</a:t>
            </a:r>
          </a:p>
        </p:txBody>
      </p:sp>
      <p:sp>
        <p:nvSpPr>
          <p:cNvPr id="32" name="Rectangle: Rounded Corners 31">
            <a:extLst>
              <a:ext uri="{FF2B5EF4-FFF2-40B4-BE49-F238E27FC236}">
                <a16:creationId xmlns:a16="http://schemas.microsoft.com/office/drawing/2014/main" id="{BA496CF9-674D-4085-A9D1-6DFB55C9FE01}"/>
              </a:ext>
            </a:extLst>
          </p:cNvPr>
          <p:cNvSpPr/>
          <p:nvPr/>
        </p:nvSpPr>
        <p:spPr>
          <a:xfrm>
            <a:off x="9714338" y="3576028"/>
            <a:ext cx="1443776"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2FA3B204-7F39-4DC2-88A1-0704C7384C47}"/>
              </a:ext>
            </a:extLst>
          </p:cNvPr>
          <p:cNvSpPr/>
          <p:nvPr/>
        </p:nvSpPr>
        <p:spPr>
          <a:xfrm>
            <a:off x="9917637" y="3700557"/>
            <a:ext cx="1037176"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t>Square</a:t>
            </a:r>
          </a:p>
        </p:txBody>
      </p:sp>
      <p:sp>
        <p:nvSpPr>
          <p:cNvPr id="37" name="Rectangle: Rounded Corners 36">
            <a:extLst>
              <a:ext uri="{FF2B5EF4-FFF2-40B4-BE49-F238E27FC236}">
                <a16:creationId xmlns:a16="http://schemas.microsoft.com/office/drawing/2014/main" id="{81B45D3C-C5C8-41C3-8323-36A2E90FF09D}"/>
              </a:ext>
            </a:extLst>
          </p:cNvPr>
          <p:cNvSpPr/>
          <p:nvPr/>
        </p:nvSpPr>
        <p:spPr>
          <a:xfrm>
            <a:off x="9714338" y="4928578"/>
            <a:ext cx="1443776"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93334B20-D314-440F-AB4B-88FCA3A971B1}"/>
              </a:ext>
            </a:extLst>
          </p:cNvPr>
          <p:cNvSpPr/>
          <p:nvPr/>
        </p:nvSpPr>
        <p:spPr>
          <a:xfrm>
            <a:off x="9917637" y="5053107"/>
            <a:ext cx="1037176"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t>Shape</a:t>
            </a:r>
          </a:p>
        </p:txBody>
      </p:sp>
      <p:sp>
        <p:nvSpPr>
          <p:cNvPr id="39" name="Rectangle: Rounded Corners 38">
            <a:extLst>
              <a:ext uri="{FF2B5EF4-FFF2-40B4-BE49-F238E27FC236}">
                <a16:creationId xmlns:a16="http://schemas.microsoft.com/office/drawing/2014/main" id="{A96E5845-684E-46F4-81BF-4D28B668ED6D}"/>
              </a:ext>
            </a:extLst>
          </p:cNvPr>
          <p:cNvSpPr/>
          <p:nvPr/>
        </p:nvSpPr>
        <p:spPr>
          <a:xfrm>
            <a:off x="7447025" y="4928578"/>
            <a:ext cx="1443776"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E7E2AF9C-6A14-4F77-A7BF-4792A5AA35BC}"/>
              </a:ext>
            </a:extLst>
          </p:cNvPr>
          <p:cNvSpPr/>
          <p:nvPr/>
        </p:nvSpPr>
        <p:spPr>
          <a:xfrm>
            <a:off x="7650324" y="5053107"/>
            <a:ext cx="1037176"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t>Point</a:t>
            </a:r>
          </a:p>
        </p:txBody>
      </p:sp>
      <p:sp>
        <p:nvSpPr>
          <p:cNvPr id="43" name="Rectangle: Rounded Corners 42">
            <a:extLst>
              <a:ext uri="{FF2B5EF4-FFF2-40B4-BE49-F238E27FC236}">
                <a16:creationId xmlns:a16="http://schemas.microsoft.com/office/drawing/2014/main" id="{8A063DBF-B0C5-4320-80CA-3B4DE707D052}"/>
              </a:ext>
            </a:extLst>
          </p:cNvPr>
          <p:cNvSpPr/>
          <p:nvPr/>
        </p:nvSpPr>
        <p:spPr>
          <a:xfrm>
            <a:off x="7447025" y="3576028"/>
            <a:ext cx="1443776"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99C9D641-CF04-4783-9ABA-402E5C06C3B8}"/>
              </a:ext>
            </a:extLst>
          </p:cNvPr>
          <p:cNvSpPr/>
          <p:nvPr/>
        </p:nvSpPr>
        <p:spPr>
          <a:xfrm>
            <a:off x="7650324" y="3700557"/>
            <a:ext cx="1037176"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100" dirty="0" err="1"/>
              <a:t>PointList</a:t>
            </a:r>
            <a:endParaRPr lang="en-US" sz="1100" dirty="0"/>
          </a:p>
        </p:txBody>
      </p:sp>
      <p:sp>
        <p:nvSpPr>
          <p:cNvPr id="2" name="Arrow: Right 1">
            <a:extLst>
              <a:ext uri="{FF2B5EF4-FFF2-40B4-BE49-F238E27FC236}">
                <a16:creationId xmlns:a16="http://schemas.microsoft.com/office/drawing/2014/main" id="{11F6DA80-CE18-4F41-BCC4-A0BE97D0854F}"/>
              </a:ext>
            </a:extLst>
          </p:cNvPr>
          <p:cNvSpPr/>
          <p:nvPr/>
        </p:nvSpPr>
        <p:spPr>
          <a:xfrm>
            <a:off x="7650324" y="5962650"/>
            <a:ext cx="1443776" cy="318478"/>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3" name="TextBox 62">
            <a:extLst>
              <a:ext uri="{FF2B5EF4-FFF2-40B4-BE49-F238E27FC236}">
                <a16:creationId xmlns:a16="http://schemas.microsoft.com/office/drawing/2014/main" id="{15BD3FA5-F1F0-4E89-B39D-6A1DC4902EB5}"/>
              </a:ext>
            </a:extLst>
          </p:cNvPr>
          <p:cNvSpPr txBox="1"/>
          <p:nvPr/>
        </p:nvSpPr>
        <p:spPr>
          <a:xfrm>
            <a:off x="9094100" y="5998778"/>
            <a:ext cx="1452642" cy="246221"/>
          </a:xfrm>
          <a:prstGeom prst="rect">
            <a:avLst/>
          </a:prstGeom>
          <a:noFill/>
        </p:spPr>
        <p:txBody>
          <a:bodyPr wrap="none" rtlCol="0">
            <a:spAutoFit/>
          </a:bodyPr>
          <a:lstStyle/>
          <a:p>
            <a:r>
              <a:rPr lang="en-US" sz="1000" dirty="0"/>
              <a:t>Physically depends on</a:t>
            </a:r>
          </a:p>
        </p:txBody>
      </p:sp>
      <p:sp>
        <p:nvSpPr>
          <p:cNvPr id="64" name="Arrow: Right 63">
            <a:extLst>
              <a:ext uri="{FF2B5EF4-FFF2-40B4-BE49-F238E27FC236}">
                <a16:creationId xmlns:a16="http://schemas.microsoft.com/office/drawing/2014/main" id="{D7D3C740-1E36-4746-812F-73062E6A9E5F}"/>
              </a:ext>
            </a:extLst>
          </p:cNvPr>
          <p:cNvSpPr/>
          <p:nvPr/>
        </p:nvSpPr>
        <p:spPr>
          <a:xfrm rot="5400000">
            <a:off x="10088702" y="4470540"/>
            <a:ext cx="715083" cy="200994"/>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9" name="Arrow: Right 68">
            <a:extLst>
              <a:ext uri="{FF2B5EF4-FFF2-40B4-BE49-F238E27FC236}">
                <a16:creationId xmlns:a16="http://schemas.microsoft.com/office/drawing/2014/main" id="{847A750C-4AAE-44CD-8F36-80D215BA64C9}"/>
              </a:ext>
            </a:extLst>
          </p:cNvPr>
          <p:cNvSpPr/>
          <p:nvPr/>
        </p:nvSpPr>
        <p:spPr>
          <a:xfrm rot="5400000">
            <a:off x="7825021" y="4470538"/>
            <a:ext cx="715083" cy="200994"/>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BD26D96C-B933-4D3E-A1EB-731A04E92D1E}"/>
              </a:ext>
            </a:extLst>
          </p:cNvPr>
          <p:cNvSpPr txBox="1"/>
          <p:nvPr/>
        </p:nvSpPr>
        <p:spPr>
          <a:xfrm>
            <a:off x="7447023" y="5247311"/>
            <a:ext cx="312906" cy="369332"/>
          </a:xfrm>
          <a:prstGeom prst="rect">
            <a:avLst/>
          </a:prstGeom>
          <a:noFill/>
        </p:spPr>
        <p:txBody>
          <a:bodyPr wrap="none" rtlCol="0">
            <a:spAutoFit/>
          </a:bodyPr>
          <a:lstStyle/>
          <a:p>
            <a:r>
              <a:rPr lang="en-US" dirty="0"/>
              <a:t>1</a:t>
            </a:r>
          </a:p>
        </p:txBody>
      </p:sp>
      <p:sp>
        <p:nvSpPr>
          <p:cNvPr id="49" name="TextBox 48">
            <a:extLst>
              <a:ext uri="{FF2B5EF4-FFF2-40B4-BE49-F238E27FC236}">
                <a16:creationId xmlns:a16="http://schemas.microsoft.com/office/drawing/2014/main" id="{4863CD75-9557-4DB2-B5CA-4A22C8EDCC14}"/>
              </a:ext>
            </a:extLst>
          </p:cNvPr>
          <p:cNvSpPr txBox="1"/>
          <p:nvPr/>
        </p:nvSpPr>
        <p:spPr>
          <a:xfrm>
            <a:off x="9714336" y="5247311"/>
            <a:ext cx="312906" cy="369332"/>
          </a:xfrm>
          <a:prstGeom prst="rect">
            <a:avLst/>
          </a:prstGeom>
          <a:noFill/>
        </p:spPr>
        <p:txBody>
          <a:bodyPr wrap="none" rtlCol="0">
            <a:spAutoFit/>
          </a:bodyPr>
          <a:lstStyle/>
          <a:p>
            <a:r>
              <a:rPr lang="en-US" dirty="0"/>
              <a:t>1</a:t>
            </a:r>
          </a:p>
        </p:txBody>
      </p:sp>
      <p:sp>
        <p:nvSpPr>
          <p:cNvPr id="50" name="TextBox 49">
            <a:extLst>
              <a:ext uri="{FF2B5EF4-FFF2-40B4-BE49-F238E27FC236}">
                <a16:creationId xmlns:a16="http://schemas.microsoft.com/office/drawing/2014/main" id="{0F448697-9A10-4E86-971C-F58CA131CA2A}"/>
              </a:ext>
            </a:extLst>
          </p:cNvPr>
          <p:cNvSpPr txBox="1"/>
          <p:nvPr/>
        </p:nvSpPr>
        <p:spPr>
          <a:xfrm>
            <a:off x="7426204" y="3904299"/>
            <a:ext cx="312906" cy="369332"/>
          </a:xfrm>
          <a:prstGeom prst="rect">
            <a:avLst/>
          </a:prstGeom>
          <a:noFill/>
        </p:spPr>
        <p:txBody>
          <a:bodyPr wrap="none" rtlCol="0">
            <a:spAutoFit/>
          </a:bodyPr>
          <a:lstStyle/>
          <a:p>
            <a:r>
              <a:rPr lang="en-US" dirty="0"/>
              <a:t>2</a:t>
            </a:r>
          </a:p>
        </p:txBody>
      </p:sp>
      <p:sp>
        <p:nvSpPr>
          <p:cNvPr id="51" name="TextBox 50">
            <a:extLst>
              <a:ext uri="{FF2B5EF4-FFF2-40B4-BE49-F238E27FC236}">
                <a16:creationId xmlns:a16="http://schemas.microsoft.com/office/drawing/2014/main" id="{EE66EF4A-BF14-4189-866E-B948D89B5199}"/>
              </a:ext>
            </a:extLst>
          </p:cNvPr>
          <p:cNvSpPr txBox="1"/>
          <p:nvPr/>
        </p:nvSpPr>
        <p:spPr>
          <a:xfrm>
            <a:off x="9696754" y="3867935"/>
            <a:ext cx="312906" cy="369332"/>
          </a:xfrm>
          <a:prstGeom prst="rect">
            <a:avLst/>
          </a:prstGeom>
          <a:noFill/>
        </p:spPr>
        <p:txBody>
          <a:bodyPr wrap="none" rtlCol="0">
            <a:spAutoFit/>
          </a:bodyPr>
          <a:lstStyle/>
          <a:p>
            <a:r>
              <a:rPr lang="en-US" dirty="0"/>
              <a:t>3</a:t>
            </a:r>
          </a:p>
        </p:txBody>
      </p:sp>
    </p:spTree>
    <p:extLst>
      <p:ext uri="{BB962C8B-B14F-4D97-AF65-F5344CB8AC3E}">
        <p14:creationId xmlns:p14="http://schemas.microsoft.com/office/powerpoint/2010/main" val="182466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9" grpId="0"/>
      <p:bldP spid="50" grpId="0"/>
      <p:bldP spid="5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p:txBody>
          <a:bodyPr>
            <a:noAutofit/>
          </a:bodyPr>
          <a:lstStyle/>
          <a:p>
            <a:pPr>
              <a:buClr>
                <a:schemeClr val="tx2"/>
              </a:buClr>
            </a:pPr>
            <a:r>
              <a:rPr lang="en-US" sz="3200" dirty="0"/>
              <a:t>Circular dependency is a big no-no in physical design.</a:t>
            </a:r>
          </a:p>
          <a:p>
            <a:pPr>
              <a:buClr>
                <a:schemeClr val="tx2"/>
              </a:buClr>
            </a:pPr>
            <a:r>
              <a:rPr lang="en-US" sz="3200" dirty="0"/>
              <a:t>It can cause weird and unreadable compilation errors at best, and at worst they will compile but limit understanding, testing and reusing the code, and make the code more error-prone.</a:t>
            </a:r>
          </a:p>
          <a:p>
            <a:pPr>
              <a:buClr>
                <a:schemeClr val="tx2"/>
              </a:buClr>
            </a:pPr>
            <a:r>
              <a:rPr lang="en-US" sz="3200" dirty="0"/>
              <a:t>It can also increase compilation time because it requires including more headers.</a:t>
            </a:r>
          </a:p>
        </p:txBody>
      </p:sp>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p:txBody>
          <a:bodyPr>
            <a:noAutofit/>
          </a:bodyPr>
          <a:lstStyle/>
          <a:p>
            <a:r>
              <a:rPr lang="en-US" sz="3200" b="1" dirty="0"/>
              <a:t>Circular physical dependency</a:t>
            </a:r>
          </a:p>
        </p:txBody>
      </p:sp>
    </p:spTree>
    <p:extLst>
      <p:ext uri="{BB962C8B-B14F-4D97-AF65-F5344CB8AC3E}">
        <p14:creationId xmlns:p14="http://schemas.microsoft.com/office/powerpoint/2010/main" val="41317458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A5BD4490-DE71-4065-BA82-9CCDDDA3AFC8}"/>
              </a:ext>
            </a:extLst>
          </p:cNvPr>
          <p:cNvSpPr>
            <a:spLocks noGrp="1"/>
          </p:cNvSpPr>
          <p:nvPr>
            <p:ph type="title"/>
          </p:nvPr>
        </p:nvSpPr>
        <p:spPr/>
        <p:txBody>
          <a:bodyPr/>
          <a:lstStyle/>
          <a:p>
            <a:r>
              <a:rPr lang="en-US" dirty="0"/>
              <a:t>Levelization</a:t>
            </a:r>
          </a:p>
        </p:txBody>
      </p:sp>
    </p:spTree>
    <p:extLst>
      <p:ext uri="{BB962C8B-B14F-4D97-AF65-F5344CB8AC3E}">
        <p14:creationId xmlns:p14="http://schemas.microsoft.com/office/powerpoint/2010/main" val="19963423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p:txBody>
          <a:bodyPr>
            <a:noAutofit/>
          </a:bodyPr>
          <a:lstStyle/>
          <a:p>
            <a:pPr>
              <a:buClr>
                <a:schemeClr val="tx2"/>
              </a:buClr>
            </a:pPr>
            <a:r>
              <a:rPr lang="en-US" sz="3200" dirty="0"/>
              <a:t>Levelization is a made-up word which was coined by John </a:t>
            </a:r>
            <a:r>
              <a:rPr lang="en-US" sz="3200" dirty="0" err="1"/>
              <a:t>Lakos</a:t>
            </a:r>
            <a:r>
              <a:rPr lang="en-US" sz="3200" dirty="0"/>
              <a:t> (but then again, all words are made up, but that’s a discussion for a different day).</a:t>
            </a:r>
          </a:p>
          <a:p>
            <a:pPr>
              <a:buClr>
                <a:schemeClr val="tx2"/>
              </a:buClr>
            </a:pPr>
            <a:r>
              <a:rPr lang="en-US" sz="3200" dirty="0"/>
              <a:t>Levelizing a design means making its physical dependency graph acyclic.</a:t>
            </a:r>
          </a:p>
          <a:p>
            <a:pPr>
              <a:buClr>
                <a:schemeClr val="tx2"/>
              </a:buClr>
            </a:pPr>
            <a:endParaRPr lang="en-US" sz="3200" dirty="0"/>
          </a:p>
        </p:txBody>
      </p:sp>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p:txBody>
          <a:bodyPr>
            <a:noAutofit/>
          </a:bodyPr>
          <a:lstStyle/>
          <a:p>
            <a:r>
              <a:rPr lang="en-US" sz="3200" b="1" dirty="0"/>
              <a:t>Levelization</a:t>
            </a:r>
          </a:p>
        </p:txBody>
      </p:sp>
    </p:spTree>
    <p:extLst>
      <p:ext uri="{BB962C8B-B14F-4D97-AF65-F5344CB8AC3E}">
        <p14:creationId xmlns:p14="http://schemas.microsoft.com/office/powerpoint/2010/main" val="13820390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446313" y="1097281"/>
            <a:ext cx="11310257" cy="4840224"/>
          </a:xfrm>
        </p:spPr>
        <p:txBody>
          <a:bodyPr>
            <a:noAutofit/>
          </a:bodyPr>
          <a:lstStyle/>
          <a:p>
            <a:pPr>
              <a:buClr>
                <a:schemeClr val="tx2"/>
              </a:buClr>
            </a:pPr>
            <a:r>
              <a:rPr lang="en-US" sz="2800" dirty="0"/>
              <a:t>Moving mutually dependent functionality higher in the physical hierarchy.</a:t>
            </a:r>
          </a:p>
          <a:p>
            <a:pPr>
              <a:buClr>
                <a:schemeClr val="tx2"/>
              </a:buClr>
            </a:pPr>
            <a:r>
              <a:rPr lang="en-US" sz="2800" dirty="0"/>
              <a:t>For example:</a:t>
            </a:r>
          </a:p>
          <a:p>
            <a:pPr>
              <a:buClr>
                <a:schemeClr val="tx2"/>
              </a:buClr>
            </a:pPr>
            <a:endParaRPr lang="en-US" sz="2800" dirty="0"/>
          </a:p>
          <a:p>
            <a:pPr>
              <a:buClr>
                <a:schemeClr val="tx2"/>
              </a:buClr>
            </a:pPr>
            <a:endParaRPr lang="en-US" sz="2800" dirty="0"/>
          </a:p>
          <a:p>
            <a:pPr>
              <a:buClr>
                <a:schemeClr val="tx2"/>
              </a:buClr>
            </a:pPr>
            <a:endParaRPr lang="en-US" sz="2800" dirty="0"/>
          </a:p>
          <a:p>
            <a:pPr marL="57150" indent="0">
              <a:buClr>
                <a:schemeClr val="tx2"/>
              </a:buClr>
              <a:buNone/>
            </a:pPr>
            <a:endParaRPr lang="en-US" sz="2800" dirty="0"/>
          </a:p>
          <a:p>
            <a:pPr>
              <a:buClr>
                <a:schemeClr val="tx2"/>
              </a:buClr>
            </a:pPr>
            <a:r>
              <a:rPr lang="en-US" sz="2800" dirty="0"/>
              <a:t>We can use Square by name only in </a:t>
            </a:r>
            <a:r>
              <a:rPr lang="en-US" sz="2800" dirty="0" err="1"/>
              <a:t>SquareBox.h</a:t>
            </a:r>
            <a:r>
              <a:rPr lang="en-US" sz="2800" dirty="0"/>
              <a:t>, but the physical dependency will remain the same, because Square will need to be included in SquareBox.cpp.</a:t>
            </a:r>
          </a:p>
        </p:txBody>
      </p:sp>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p:txBody>
          <a:bodyPr>
            <a:noAutofit/>
          </a:bodyPr>
          <a:lstStyle/>
          <a:p>
            <a:r>
              <a:rPr lang="en-US" sz="3200" b="1" dirty="0"/>
              <a:t>Levelization technique #1 - Escalation</a:t>
            </a:r>
          </a:p>
        </p:txBody>
      </p:sp>
      <p:sp>
        <p:nvSpPr>
          <p:cNvPr id="23" name="TextBox 22">
            <a:extLst>
              <a:ext uri="{FF2B5EF4-FFF2-40B4-BE49-F238E27FC236}">
                <a16:creationId xmlns:a16="http://schemas.microsoft.com/office/drawing/2014/main" id="{AAAC846B-1E56-4167-9D25-B183BB94844E}"/>
              </a:ext>
            </a:extLst>
          </p:cNvPr>
          <p:cNvSpPr txBox="1"/>
          <p:nvPr/>
        </p:nvSpPr>
        <p:spPr>
          <a:xfrm>
            <a:off x="982888" y="4565133"/>
            <a:ext cx="1362874" cy="246221"/>
          </a:xfrm>
          <a:prstGeom prst="rect">
            <a:avLst/>
          </a:prstGeom>
          <a:noFill/>
        </p:spPr>
        <p:txBody>
          <a:bodyPr wrap="square" rtlCol="0">
            <a:spAutoFit/>
          </a:bodyPr>
          <a:lstStyle/>
          <a:p>
            <a:r>
              <a:rPr lang="en-US" sz="1000" dirty="0"/>
              <a:t>Uses-in-the-interface</a:t>
            </a:r>
          </a:p>
        </p:txBody>
      </p:sp>
      <p:cxnSp>
        <p:nvCxnSpPr>
          <p:cNvPr id="24" name="Straight Connector 23">
            <a:extLst>
              <a:ext uri="{FF2B5EF4-FFF2-40B4-BE49-F238E27FC236}">
                <a16:creationId xmlns:a16="http://schemas.microsoft.com/office/drawing/2014/main" id="{23BB0DD0-3958-4B0F-A518-9FBDAB4A31FF}"/>
              </a:ext>
            </a:extLst>
          </p:cNvPr>
          <p:cNvCxnSpPr>
            <a:cxnSpLocks/>
            <a:endCxn id="25" idx="2"/>
          </p:cNvCxnSpPr>
          <p:nvPr/>
        </p:nvCxnSpPr>
        <p:spPr>
          <a:xfrm>
            <a:off x="435430" y="4702644"/>
            <a:ext cx="447557" cy="0"/>
          </a:xfrm>
          <a:prstGeom prst="line">
            <a:avLst/>
          </a:prstGeom>
        </p:spPr>
        <p:style>
          <a:lnRef idx="2">
            <a:schemeClr val="dk1"/>
          </a:lnRef>
          <a:fillRef idx="0">
            <a:schemeClr val="dk1"/>
          </a:fillRef>
          <a:effectRef idx="1">
            <a:schemeClr val="dk1"/>
          </a:effectRef>
          <a:fontRef idx="minor">
            <a:schemeClr val="tx1"/>
          </a:fontRef>
        </p:style>
      </p:cxnSp>
      <p:sp>
        <p:nvSpPr>
          <p:cNvPr id="25" name="Oval 24">
            <a:extLst>
              <a:ext uri="{FF2B5EF4-FFF2-40B4-BE49-F238E27FC236}">
                <a16:creationId xmlns:a16="http://schemas.microsoft.com/office/drawing/2014/main" id="{215F1185-467B-45EF-863B-BC7CC1EB0C62}"/>
              </a:ext>
            </a:extLst>
          </p:cNvPr>
          <p:cNvSpPr/>
          <p:nvPr/>
        </p:nvSpPr>
        <p:spPr>
          <a:xfrm>
            <a:off x="882987" y="4658595"/>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84D586DD-680D-4071-9B2F-A998A95570C0}"/>
              </a:ext>
            </a:extLst>
          </p:cNvPr>
          <p:cNvSpPr/>
          <p:nvPr/>
        </p:nvSpPr>
        <p:spPr>
          <a:xfrm>
            <a:off x="1623875" y="3847042"/>
            <a:ext cx="1443776"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A069A5F6-0E4D-4AB2-AAB0-0A0115763657}"/>
              </a:ext>
            </a:extLst>
          </p:cNvPr>
          <p:cNvSpPr/>
          <p:nvPr/>
        </p:nvSpPr>
        <p:spPr>
          <a:xfrm>
            <a:off x="1827174" y="3971571"/>
            <a:ext cx="1037176"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t>Point</a:t>
            </a:r>
          </a:p>
        </p:txBody>
      </p:sp>
      <p:sp>
        <p:nvSpPr>
          <p:cNvPr id="33" name="Rectangle: Rounded Corners 32">
            <a:extLst>
              <a:ext uri="{FF2B5EF4-FFF2-40B4-BE49-F238E27FC236}">
                <a16:creationId xmlns:a16="http://schemas.microsoft.com/office/drawing/2014/main" id="{2D52790F-F80F-42CA-8185-29C242FC05CB}"/>
              </a:ext>
            </a:extLst>
          </p:cNvPr>
          <p:cNvSpPr/>
          <p:nvPr/>
        </p:nvSpPr>
        <p:spPr>
          <a:xfrm>
            <a:off x="3066763" y="2624149"/>
            <a:ext cx="1443776"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Rounded Corners 34">
            <a:extLst>
              <a:ext uri="{FF2B5EF4-FFF2-40B4-BE49-F238E27FC236}">
                <a16:creationId xmlns:a16="http://schemas.microsoft.com/office/drawing/2014/main" id="{F17B6372-5B45-45C7-BFBA-D7D002C9A5BF}"/>
              </a:ext>
            </a:extLst>
          </p:cNvPr>
          <p:cNvSpPr/>
          <p:nvPr/>
        </p:nvSpPr>
        <p:spPr>
          <a:xfrm>
            <a:off x="221367" y="2625761"/>
            <a:ext cx="1443776"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Connector 36">
            <a:extLst>
              <a:ext uri="{FF2B5EF4-FFF2-40B4-BE49-F238E27FC236}">
                <a16:creationId xmlns:a16="http://schemas.microsoft.com/office/drawing/2014/main" id="{CE5B6439-B395-4562-B824-74D8C4005C93}"/>
              </a:ext>
            </a:extLst>
          </p:cNvPr>
          <p:cNvCxnSpPr>
            <a:cxnSpLocks/>
            <a:stCxn id="32" idx="1"/>
            <a:endCxn id="38" idx="5"/>
          </p:cNvCxnSpPr>
          <p:nvPr/>
        </p:nvCxnSpPr>
        <p:spPr>
          <a:xfrm flipH="1" flipV="1">
            <a:off x="976290" y="3216191"/>
            <a:ext cx="1002775" cy="812261"/>
          </a:xfrm>
          <a:prstGeom prst="line">
            <a:avLst/>
          </a:prstGeom>
        </p:spPr>
        <p:style>
          <a:lnRef idx="2">
            <a:schemeClr val="dk1"/>
          </a:lnRef>
          <a:fillRef idx="0">
            <a:schemeClr val="dk1"/>
          </a:fillRef>
          <a:effectRef idx="1">
            <a:schemeClr val="dk1"/>
          </a:effectRef>
          <a:fontRef idx="minor">
            <a:schemeClr val="tx1"/>
          </a:fontRef>
        </p:style>
      </p:cxnSp>
      <p:sp>
        <p:nvSpPr>
          <p:cNvPr id="38" name="Oval 37">
            <a:extLst>
              <a:ext uri="{FF2B5EF4-FFF2-40B4-BE49-F238E27FC236}">
                <a16:creationId xmlns:a16="http://schemas.microsoft.com/office/drawing/2014/main" id="{4D697680-4AD4-477C-9D38-7990E6871477}"/>
              </a:ext>
            </a:extLst>
          </p:cNvPr>
          <p:cNvSpPr/>
          <p:nvPr/>
        </p:nvSpPr>
        <p:spPr>
          <a:xfrm>
            <a:off x="896534" y="3140995"/>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2324E425-5765-4B4E-8372-6A0B698DB34A}"/>
              </a:ext>
            </a:extLst>
          </p:cNvPr>
          <p:cNvCxnSpPr>
            <a:cxnSpLocks/>
            <a:stCxn id="32" idx="7"/>
            <a:endCxn id="40" idx="3"/>
          </p:cNvCxnSpPr>
          <p:nvPr/>
        </p:nvCxnSpPr>
        <p:spPr>
          <a:xfrm flipV="1">
            <a:off x="2712459" y="3216191"/>
            <a:ext cx="1043155" cy="812261"/>
          </a:xfrm>
          <a:prstGeom prst="line">
            <a:avLst/>
          </a:prstGeom>
        </p:spPr>
        <p:style>
          <a:lnRef idx="2">
            <a:schemeClr val="dk1"/>
          </a:lnRef>
          <a:fillRef idx="0">
            <a:schemeClr val="dk1"/>
          </a:fillRef>
          <a:effectRef idx="1">
            <a:schemeClr val="dk1"/>
          </a:effectRef>
          <a:fontRef idx="minor">
            <a:schemeClr val="tx1"/>
          </a:fontRef>
        </p:style>
      </p:cxnSp>
      <p:sp>
        <p:nvSpPr>
          <p:cNvPr id="42" name="Oval 41">
            <a:extLst>
              <a:ext uri="{FF2B5EF4-FFF2-40B4-BE49-F238E27FC236}">
                <a16:creationId xmlns:a16="http://schemas.microsoft.com/office/drawing/2014/main" id="{F1A2CD6D-E107-413F-A34F-460D0BD54E9B}"/>
              </a:ext>
            </a:extLst>
          </p:cNvPr>
          <p:cNvSpPr/>
          <p:nvPr/>
        </p:nvSpPr>
        <p:spPr>
          <a:xfrm>
            <a:off x="3263289" y="2761557"/>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40" name="Oval 39">
            <a:extLst>
              <a:ext uri="{FF2B5EF4-FFF2-40B4-BE49-F238E27FC236}">
                <a16:creationId xmlns:a16="http://schemas.microsoft.com/office/drawing/2014/main" id="{EB072522-22DF-435E-9662-13A6B665CB1A}"/>
              </a:ext>
            </a:extLst>
          </p:cNvPr>
          <p:cNvSpPr/>
          <p:nvPr/>
        </p:nvSpPr>
        <p:spPr>
          <a:xfrm>
            <a:off x="3741930" y="3140995"/>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B02C35A8-3AD8-40A7-9B34-12D89B1F4BC9}"/>
              </a:ext>
            </a:extLst>
          </p:cNvPr>
          <p:cNvCxnSpPr>
            <a:cxnSpLocks/>
            <a:stCxn id="36" idx="7"/>
            <a:endCxn id="42" idx="2"/>
          </p:cNvCxnSpPr>
          <p:nvPr/>
        </p:nvCxnSpPr>
        <p:spPr>
          <a:xfrm flipV="1">
            <a:off x="1365617" y="2805606"/>
            <a:ext cx="1897672" cy="1565"/>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439F22C6-F256-4551-ADAD-ECCA97681335}"/>
              </a:ext>
            </a:extLst>
          </p:cNvPr>
          <p:cNvCxnSpPr>
            <a:cxnSpLocks/>
            <a:stCxn id="34" idx="3"/>
            <a:endCxn id="44" idx="6"/>
          </p:cNvCxnSpPr>
          <p:nvPr/>
        </p:nvCxnSpPr>
        <p:spPr>
          <a:xfrm flipH="1" flipV="1">
            <a:off x="1539197" y="3075160"/>
            <a:ext cx="1882756" cy="5045"/>
          </a:xfrm>
          <a:prstGeom prst="line">
            <a:avLst/>
          </a:prstGeom>
        </p:spPr>
        <p:style>
          <a:lnRef idx="2">
            <a:schemeClr val="dk1"/>
          </a:lnRef>
          <a:fillRef idx="0">
            <a:schemeClr val="dk1"/>
          </a:fillRef>
          <a:effectRef idx="1">
            <a:schemeClr val="dk1"/>
          </a:effectRef>
          <a:fontRef idx="minor">
            <a:schemeClr val="tx1"/>
          </a:fontRef>
        </p:style>
      </p:cxnSp>
      <p:sp>
        <p:nvSpPr>
          <p:cNvPr id="44" name="Oval 43">
            <a:extLst>
              <a:ext uri="{FF2B5EF4-FFF2-40B4-BE49-F238E27FC236}">
                <a16:creationId xmlns:a16="http://schemas.microsoft.com/office/drawing/2014/main" id="{C5E3360C-7291-445D-8B73-7586C9085029}"/>
              </a:ext>
            </a:extLst>
          </p:cNvPr>
          <p:cNvSpPr/>
          <p:nvPr/>
        </p:nvSpPr>
        <p:spPr>
          <a:xfrm>
            <a:off x="1445757" y="3031111"/>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4" name="Oval 33">
            <a:extLst>
              <a:ext uri="{FF2B5EF4-FFF2-40B4-BE49-F238E27FC236}">
                <a16:creationId xmlns:a16="http://schemas.microsoft.com/office/drawing/2014/main" id="{F4B7399B-F8C8-42B7-9FC8-86FC5751D4B5}"/>
              </a:ext>
            </a:extLst>
          </p:cNvPr>
          <p:cNvSpPr/>
          <p:nvPr/>
        </p:nvSpPr>
        <p:spPr>
          <a:xfrm>
            <a:off x="3270062" y="2748678"/>
            <a:ext cx="1037176"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t>Square</a:t>
            </a:r>
          </a:p>
        </p:txBody>
      </p:sp>
      <p:sp>
        <p:nvSpPr>
          <p:cNvPr id="36" name="Oval 35">
            <a:extLst>
              <a:ext uri="{FF2B5EF4-FFF2-40B4-BE49-F238E27FC236}">
                <a16:creationId xmlns:a16="http://schemas.microsoft.com/office/drawing/2014/main" id="{EAADE9AB-834F-4724-B560-491D7377C6C8}"/>
              </a:ext>
            </a:extLst>
          </p:cNvPr>
          <p:cNvSpPr/>
          <p:nvPr/>
        </p:nvSpPr>
        <p:spPr>
          <a:xfrm>
            <a:off x="345943" y="2750290"/>
            <a:ext cx="1194622"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err="1"/>
              <a:t>SquareBox</a:t>
            </a:r>
            <a:endParaRPr lang="en-US" sz="1000" dirty="0"/>
          </a:p>
        </p:txBody>
      </p:sp>
      <p:cxnSp>
        <p:nvCxnSpPr>
          <p:cNvPr id="65" name="Straight Arrow Connector 64">
            <a:extLst>
              <a:ext uri="{FF2B5EF4-FFF2-40B4-BE49-F238E27FC236}">
                <a16:creationId xmlns:a16="http://schemas.microsoft.com/office/drawing/2014/main" id="{8F0F4D0E-08C1-4EA0-B4EA-B4ACF0D7589F}"/>
              </a:ext>
            </a:extLst>
          </p:cNvPr>
          <p:cNvCxnSpPr>
            <a:cxnSpLocks/>
          </p:cNvCxnSpPr>
          <p:nvPr/>
        </p:nvCxnSpPr>
        <p:spPr>
          <a:xfrm>
            <a:off x="453399" y="4971593"/>
            <a:ext cx="536575"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66" name="TextBox 65">
            <a:extLst>
              <a:ext uri="{FF2B5EF4-FFF2-40B4-BE49-F238E27FC236}">
                <a16:creationId xmlns:a16="http://schemas.microsoft.com/office/drawing/2014/main" id="{B402BDCB-3E9A-4985-82FD-C128DC037B21}"/>
              </a:ext>
            </a:extLst>
          </p:cNvPr>
          <p:cNvSpPr txBox="1"/>
          <p:nvPr/>
        </p:nvSpPr>
        <p:spPr>
          <a:xfrm>
            <a:off x="989974" y="4846578"/>
            <a:ext cx="1388522" cy="246221"/>
          </a:xfrm>
          <a:prstGeom prst="rect">
            <a:avLst/>
          </a:prstGeom>
          <a:noFill/>
        </p:spPr>
        <p:txBody>
          <a:bodyPr wrap="none" rtlCol="0">
            <a:spAutoFit/>
          </a:bodyPr>
          <a:lstStyle/>
          <a:p>
            <a:r>
              <a:rPr lang="en-US" sz="1000" dirty="0"/>
              <a:t>Physical dependency</a:t>
            </a:r>
          </a:p>
        </p:txBody>
      </p:sp>
      <p:cxnSp>
        <p:nvCxnSpPr>
          <p:cNvPr id="67" name="Straight Arrow Connector 66">
            <a:extLst>
              <a:ext uri="{FF2B5EF4-FFF2-40B4-BE49-F238E27FC236}">
                <a16:creationId xmlns:a16="http://schemas.microsoft.com/office/drawing/2014/main" id="{40DC3088-911A-4BAD-B2B2-8DDF214D1E75}"/>
              </a:ext>
            </a:extLst>
          </p:cNvPr>
          <p:cNvCxnSpPr>
            <a:cxnSpLocks/>
          </p:cNvCxnSpPr>
          <p:nvPr/>
        </p:nvCxnSpPr>
        <p:spPr>
          <a:xfrm>
            <a:off x="1665142" y="2729000"/>
            <a:ext cx="1401620" cy="141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68" name="Straight Arrow Connector 67">
            <a:extLst>
              <a:ext uri="{FF2B5EF4-FFF2-40B4-BE49-F238E27FC236}">
                <a16:creationId xmlns:a16="http://schemas.microsoft.com/office/drawing/2014/main" id="{FDB08782-889D-44D5-B5CC-1DB4082B09B0}"/>
              </a:ext>
            </a:extLst>
          </p:cNvPr>
          <p:cNvCxnSpPr>
            <a:cxnSpLocks/>
            <a:endCxn id="31" idx="0"/>
          </p:cNvCxnSpPr>
          <p:nvPr/>
        </p:nvCxnSpPr>
        <p:spPr>
          <a:xfrm flipH="1">
            <a:off x="2345763" y="3261617"/>
            <a:ext cx="1010966" cy="58542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69" name="Straight Arrow Connector 68">
            <a:extLst>
              <a:ext uri="{FF2B5EF4-FFF2-40B4-BE49-F238E27FC236}">
                <a16:creationId xmlns:a16="http://schemas.microsoft.com/office/drawing/2014/main" id="{8EF111B9-515F-41E5-913D-E07F86AD62F6}"/>
              </a:ext>
            </a:extLst>
          </p:cNvPr>
          <p:cNvCxnSpPr>
            <a:cxnSpLocks/>
            <a:endCxn id="31" idx="0"/>
          </p:cNvCxnSpPr>
          <p:nvPr/>
        </p:nvCxnSpPr>
        <p:spPr>
          <a:xfrm>
            <a:off x="1282700" y="3261617"/>
            <a:ext cx="1063063" cy="58542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70" name="Straight Arrow Connector 69">
            <a:extLst>
              <a:ext uri="{FF2B5EF4-FFF2-40B4-BE49-F238E27FC236}">
                <a16:creationId xmlns:a16="http://schemas.microsoft.com/office/drawing/2014/main" id="{F9B6F15D-D478-41ED-A8CC-66852320BDE6}"/>
              </a:ext>
            </a:extLst>
          </p:cNvPr>
          <p:cNvCxnSpPr>
            <a:cxnSpLocks/>
          </p:cNvCxnSpPr>
          <p:nvPr/>
        </p:nvCxnSpPr>
        <p:spPr>
          <a:xfrm flipH="1">
            <a:off x="1645030" y="3168955"/>
            <a:ext cx="1416291" cy="3909"/>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80" name="Rectangle: Rounded Corners 79">
            <a:extLst>
              <a:ext uri="{FF2B5EF4-FFF2-40B4-BE49-F238E27FC236}">
                <a16:creationId xmlns:a16="http://schemas.microsoft.com/office/drawing/2014/main" id="{96448E90-4959-4A81-A01D-285E67959CA5}"/>
              </a:ext>
            </a:extLst>
          </p:cNvPr>
          <p:cNvSpPr/>
          <p:nvPr/>
        </p:nvSpPr>
        <p:spPr>
          <a:xfrm>
            <a:off x="4599515" y="2400915"/>
            <a:ext cx="3751849" cy="2360528"/>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1600" b="1" dirty="0"/>
              <a:t>//</a:t>
            </a:r>
            <a:r>
              <a:rPr lang="en-US" sz="1600" b="1" dirty="0" err="1"/>
              <a:t>Square.h</a:t>
            </a:r>
            <a:endParaRPr lang="en-US" sz="1600" b="1" dirty="0"/>
          </a:p>
          <a:p>
            <a:endParaRPr lang="en-US" sz="1600" b="1" dirty="0"/>
          </a:p>
          <a:p>
            <a:r>
              <a:rPr lang="en-US" sz="1600" b="1" dirty="0"/>
              <a:t>#include “</a:t>
            </a:r>
            <a:r>
              <a:rPr lang="en-US" sz="1600" b="1" dirty="0" err="1"/>
              <a:t>Point.h</a:t>
            </a:r>
            <a:r>
              <a:rPr lang="en-US" sz="1600" b="1" dirty="0"/>
              <a:t>”</a:t>
            </a:r>
          </a:p>
          <a:p>
            <a:r>
              <a:rPr lang="en-US" sz="1600" b="1" dirty="0"/>
              <a:t>#include “</a:t>
            </a:r>
            <a:r>
              <a:rPr lang="en-US" sz="1600" b="1" dirty="0" err="1"/>
              <a:t>SquareBox.h</a:t>
            </a:r>
            <a:r>
              <a:rPr lang="en-US" sz="1600" b="1" dirty="0"/>
              <a:t>”</a:t>
            </a:r>
          </a:p>
          <a:p>
            <a:endParaRPr lang="en-US" sz="1600" b="1" dirty="0"/>
          </a:p>
          <a:p>
            <a:r>
              <a:rPr lang="en-US" sz="1600" b="1" dirty="0"/>
              <a:t>class Square {</a:t>
            </a:r>
          </a:p>
          <a:p>
            <a:r>
              <a:rPr lang="en-US" sz="1600" b="1" dirty="0"/>
              <a:t>  public:</a:t>
            </a:r>
          </a:p>
          <a:p>
            <a:r>
              <a:rPr lang="en-US" sz="1600" b="1" dirty="0"/>
              <a:t>    Square(const </a:t>
            </a:r>
            <a:r>
              <a:rPr lang="en-US" sz="1600" b="1" dirty="0" err="1"/>
              <a:t>SquareBox</a:t>
            </a:r>
            <a:r>
              <a:rPr lang="en-US" sz="1600" b="1" dirty="0"/>
              <a:t>&amp; b);</a:t>
            </a:r>
          </a:p>
          <a:p>
            <a:r>
              <a:rPr lang="en-US" sz="1600" b="1" dirty="0"/>
              <a:t>};</a:t>
            </a:r>
          </a:p>
        </p:txBody>
      </p:sp>
      <p:sp>
        <p:nvSpPr>
          <p:cNvPr id="81" name="Rectangle: Rounded Corners 80">
            <a:extLst>
              <a:ext uri="{FF2B5EF4-FFF2-40B4-BE49-F238E27FC236}">
                <a16:creationId xmlns:a16="http://schemas.microsoft.com/office/drawing/2014/main" id="{102BDEEC-7160-43BD-8034-B958A4B7FA22}"/>
              </a:ext>
            </a:extLst>
          </p:cNvPr>
          <p:cNvSpPr/>
          <p:nvPr/>
        </p:nvSpPr>
        <p:spPr>
          <a:xfrm>
            <a:off x="8498362" y="2374065"/>
            <a:ext cx="3624903" cy="2392432"/>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1600" b="1" dirty="0"/>
              <a:t>//</a:t>
            </a:r>
            <a:r>
              <a:rPr lang="en-US" sz="1600" b="1" dirty="0" err="1"/>
              <a:t>SquareBox.h</a:t>
            </a:r>
            <a:endParaRPr lang="en-US" sz="1600" b="1" dirty="0"/>
          </a:p>
          <a:p>
            <a:endParaRPr lang="en-US" sz="1600" b="1" dirty="0"/>
          </a:p>
          <a:p>
            <a:r>
              <a:rPr lang="en-US" sz="1600" b="1" dirty="0"/>
              <a:t>#include “</a:t>
            </a:r>
            <a:r>
              <a:rPr lang="en-US" sz="1600" b="1" dirty="0" err="1"/>
              <a:t>Point.h</a:t>
            </a:r>
            <a:r>
              <a:rPr lang="en-US" sz="1600" b="1" dirty="0"/>
              <a:t>”</a:t>
            </a:r>
          </a:p>
          <a:p>
            <a:r>
              <a:rPr lang="en-US" sz="1600" b="1" dirty="0"/>
              <a:t>#include “</a:t>
            </a:r>
            <a:r>
              <a:rPr lang="en-US" sz="1600" b="1" dirty="0" err="1"/>
              <a:t>Square.h</a:t>
            </a:r>
            <a:r>
              <a:rPr lang="en-US" sz="1600" b="1" dirty="0"/>
              <a:t>”</a:t>
            </a:r>
          </a:p>
          <a:p>
            <a:endParaRPr lang="en-US" sz="1600" b="1" dirty="0"/>
          </a:p>
          <a:p>
            <a:r>
              <a:rPr lang="en-US" sz="1600" b="1" dirty="0"/>
              <a:t>class </a:t>
            </a:r>
            <a:r>
              <a:rPr lang="en-US" sz="1600" b="1" dirty="0" err="1"/>
              <a:t>SquareBox</a:t>
            </a:r>
            <a:r>
              <a:rPr lang="en-US" sz="1600" b="1" dirty="0"/>
              <a:t> {</a:t>
            </a:r>
          </a:p>
          <a:p>
            <a:r>
              <a:rPr lang="en-US" sz="1600" b="1" dirty="0"/>
              <a:t>  public:</a:t>
            </a:r>
          </a:p>
          <a:p>
            <a:r>
              <a:rPr lang="en-US" sz="1600" b="1" dirty="0"/>
              <a:t>    </a:t>
            </a:r>
            <a:r>
              <a:rPr lang="en-US" sz="1600" b="1" dirty="0" err="1"/>
              <a:t>SquareBox</a:t>
            </a:r>
            <a:r>
              <a:rPr lang="en-US" sz="1600" b="1" dirty="0"/>
              <a:t>(const Square&amp; b);</a:t>
            </a:r>
          </a:p>
          <a:p>
            <a:r>
              <a:rPr lang="en-US" sz="1600" b="1" dirty="0"/>
              <a:t>};</a:t>
            </a:r>
          </a:p>
        </p:txBody>
      </p:sp>
    </p:spTree>
    <p:extLst>
      <p:ext uri="{BB962C8B-B14F-4D97-AF65-F5344CB8AC3E}">
        <p14:creationId xmlns:p14="http://schemas.microsoft.com/office/powerpoint/2010/main" val="97392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8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animBg="1"/>
      <p:bldP spid="31" grpId="0" animBg="1"/>
      <p:bldP spid="32" grpId="0" animBg="1"/>
      <p:bldP spid="33" grpId="0" animBg="1"/>
      <p:bldP spid="35" grpId="0" animBg="1"/>
      <p:bldP spid="38" grpId="0" animBg="1"/>
      <p:bldP spid="42" grpId="0" animBg="1"/>
      <p:bldP spid="40" grpId="0" animBg="1"/>
      <p:bldP spid="44" grpId="0" animBg="1"/>
      <p:bldP spid="34" grpId="0" animBg="1"/>
      <p:bldP spid="36" grpId="0" animBg="1"/>
      <p:bldP spid="66" grpId="0"/>
      <p:bldP spid="80" grpId="0" animBg="1"/>
      <p:bldP spid="8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446313" y="1097281"/>
            <a:ext cx="11310257" cy="4840224"/>
          </a:xfrm>
        </p:spPr>
        <p:txBody>
          <a:bodyPr>
            <a:noAutofit/>
          </a:bodyPr>
          <a:lstStyle/>
          <a:p>
            <a:pPr>
              <a:buClr>
                <a:schemeClr val="tx2"/>
              </a:buClr>
            </a:pPr>
            <a:r>
              <a:rPr lang="en-US" sz="3000" dirty="0"/>
              <a:t>We can try escalating </a:t>
            </a:r>
            <a:r>
              <a:rPr lang="en-US" sz="3000" dirty="0" err="1"/>
              <a:t>SquareBox</a:t>
            </a:r>
            <a:r>
              <a:rPr lang="en-US" sz="3000" dirty="0"/>
              <a:t> above Square</a:t>
            </a:r>
          </a:p>
          <a:p>
            <a:pPr>
              <a:buClr>
                <a:schemeClr val="tx2"/>
              </a:buClr>
            </a:pPr>
            <a:endParaRPr lang="en-US" sz="3000" dirty="0"/>
          </a:p>
          <a:p>
            <a:pPr>
              <a:buClr>
                <a:schemeClr val="tx2"/>
              </a:buClr>
            </a:pPr>
            <a:endParaRPr lang="en-US" sz="3000" dirty="0"/>
          </a:p>
          <a:p>
            <a:pPr>
              <a:buClr>
                <a:schemeClr val="tx2"/>
              </a:buClr>
            </a:pPr>
            <a:endParaRPr lang="en-US" sz="3000" dirty="0"/>
          </a:p>
          <a:p>
            <a:pPr>
              <a:buClr>
                <a:schemeClr val="tx2"/>
              </a:buClr>
            </a:pPr>
            <a:endParaRPr lang="en-US" sz="3000" dirty="0"/>
          </a:p>
          <a:p>
            <a:pPr marL="57150" indent="0">
              <a:buClr>
                <a:schemeClr val="tx2"/>
              </a:buClr>
              <a:buNone/>
            </a:pPr>
            <a:endParaRPr lang="en-US" sz="3000" dirty="0"/>
          </a:p>
          <a:p>
            <a:pPr>
              <a:buClr>
                <a:schemeClr val="tx2"/>
              </a:buClr>
            </a:pPr>
            <a:r>
              <a:rPr lang="en-US" sz="3000" dirty="0"/>
              <a:t>This works, but now every time </a:t>
            </a:r>
            <a:r>
              <a:rPr lang="en-US" sz="3000" dirty="0" err="1"/>
              <a:t>Square.h</a:t>
            </a:r>
            <a:r>
              <a:rPr lang="en-US" sz="3000" dirty="0"/>
              <a:t> changes, </a:t>
            </a:r>
            <a:r>
              <a:rPr lang="en-US" sz="3000" dirty="0" err="1"/>
              <a:t>SquareBox.h</a:t>
            </a:r>
            <a:r>
              <a:rPr lang="en-US" sz="3000" dirty="0"/>
              <a:t> will also change, and as a result every .</a:t>
            </a:r>
            <a:r>
              <a:rPr lang="en-US" sz="3000" dirty="0" err="1"/>
              <a:t>cpp</a:t>
            </a:r>
            <a:r>
              <a:rPr lang="en-US" sz="3000" dirty="0"/>
              <a:t> file that includes </a:t>
            </a:r>
            <a:r>
              <a:rPr lang="en-US" sz="3000" dirty="0" err="1"/>
              <a:t>Square.h</a:t>
            </a:r>
            <a:r>
              <a:rPr lang="en-US" sz="3000" dirty="0"/>
              <a:t> or </a:t>
            </a:r>
            <a:r>
              <a:rPr lang="en-US" sz="3000" dirty="0" err="1"/>
              <a:t>SquareBox.h</a:t>
            </a:r>
            <a:r>
              <a:rPr lang="en-US" sz="3000" dirty="0"/>
              <a:t> will need to recompile.</a:t>
            </a:r>
          </a:p>
          <a:p>
            <a:pPr>
              <a:buClr>
                <a:schemeClr val="tx2"/>
              </a:buClr>
            </a:pPr>
            <a:endParaRPr lang="en-US" sz="3000" dirty="0"/>
          </a:p>
        </p:txBody>
      </p:sp>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p:txBody>
          <a:bodyPr>
            <a:noAutofit/>
          </a:bodyPr>
          <a:lstStyle/>
          <a:p>
            <a:r>
              <a:rPr lang="en-US" sz="3200" b="1" dirty="0"/>
              <a:t>Levelization technique #1 - Escalation</a:t>
            </a:r>
          </a:p>
        </p:txBody>
      </p:sp>
      <p:sp>
        <p:nvSpPr>
          <p:cNvPr id="23" name="TextBox 22">
            <a:extLst>
              <a:ext uri="{FF2B5EF4-FFF2-40B4-BE49-F238E27FC236}">
                <a16:creationId xmlns:a16="http://schemas.microsoft.com/office/drawing/2014/main" id="{AAAC846B-1E56-4167-9D25-B183BB94844E}"/>
              </a:ext>
            </a:extLst>
          </p:cNvPr>
          <p:cNvSpPr txBox="1"/>
          <p:nvPr/>
        </p:nvSpPr>
        <p:spPr>
          <a:xfrm>
            <a:off x="982888" y="4130793"/>
            <a:ext cx="1362874" cy="246221"/>
          </a:xfrm>
          <a:prstGeom prst="rect">
            <a:avLst/>
          </a:prstGeom>
          <a:noFill/>
        </p:spPr>
        <p:txBody>
          <a:bodyPr wrap="square" rtlCol="0">
            <a:spAutoFit/>
          </a:bodyPr>
          <a:lstStyle/>
          <a:p>
            <a:r>
              <a:rPr lang="en-US" sz="1000" dirty="0"/>
              <a:t>Uses-in-the-interface</a:t>
            </a:r>
          </a:p>
        </p:txBody>
      </p:sp>
      <p:cxnSp>
        <p:nvCxnSpPr>
          <p:cNvPr id="24" name="Straight Connector 23">
            <a:extLst>
              <a:ext uri="{FF2B5EF4-FFF2-40B4-BE49-F238E27FC236}">
                <a16:creationId xmlns:a16="http://schemas.microsoft.com/office/drawing/2014/main" id="{23BB0DD0-3958-4B0F-A518-9FBDAB4A31FF}"/>
              </a:ext>
            </a:extLst>
          </p:cNvPr>
          <p:cNvCxnSpPr>
            <a:cxnSpLocks/>
            <a:endCxn id="25" idx="2"/>
          </p:cNvCxnSpPr>
          <p:nvPr/>
        </p:nvCxnSpPr>
        <p:spPr>
          <a:xfrm>
            <a:off x="435430" y="4268304"/>
            <a:ext cx="447557" cy="0"/>
          </a:xfrm>
          <a:prstGeom prst="line">
            <a:avLst/>
          </a:prstGeom>
        </p:spPr>
        <p:style>
          <a:lnRef idx="2">
            <a:schemeClr val="dk1"/>
          </a:lnRef>
          <a:fillRef idx="0">
            <a:schemeClr val="dk1"/>
          </a:fillRef>
          <a:effectRef idx="1">
            <a:schemeClr val="dk1"/>
          </a:effectRef>
          <a:fontRef idx="minor">
            <a:schemeClr val="tx1"/>
          </a:fontRef>
        </p:style>
      </p:cxnSp>
      <p:sp>
        <p:nvSpPr>
          <p:cNvPr id="25" name="Oval 24">
            <a:extLst>
              <a:ext uri="{FF2B5EF4-FFF2-40B4-BE49-F238E27FC236}">
                <a16:creationId xmlns:a16="http://schemas.microsoft.com/office/drawing/2014/main" id="{215F1185-467B-45EF-863B-BC7CC1EB0C62}"/>
              </a:ext>
            </a:extLst>
          </p:cNvPr>
          <p:cNvSpPr/>
          <p:nvPr/>
        </p:nvSpPr>
        <p:spPr>
          <a:xfrm>
            <a:off x="882987" y="4224255"/>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84D586DD-680D-4071-9B2F-A998A95570C0}"/>
              </a:ext>
            </a:extLst>
          </p:cNvPr>
          <p:cNvSpPr/>
          <p:nvPr/>
        </p:nvSpPr>
        <p:spPr>
          <a:xfrm>
            <a:off x="1623875" y="3412702"/>
            <a:ext cx="1443776"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A069A5F6-0E4D-4AB2-AAB0-0A0115763657}"/>
              </a:ext>
            </a:extLst>
          </p:cNvPr>
          <p:cNvSpPr/>
          <p:nvPr/>
        </p:nvSpPr>
        <p:spPr>
          <a:xfrm>
            <a:off x="1827174" y="3537231"/>
            <a:ext cx="1037176"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t>Point</a:t>
            </a:r>
          </a:p>
        </p:txBody>
      </p:sp>
      <p:sp>
        <p:nvSpPr>
          <p:cNvPr id="33" name="Rectangle: Rounded Corners 32">
            <a:extLst>
              <a:ext uri="{FF2B5EF4-FFF2-40B4-BE49-F238E27FC236}">
                <a16:creationId xmlns:a16="http://schemas.microsoft.com/office/drawing/2014/main" id="{2D52790F-F80F-42CA-8185-29C242FC05CB}"/>
              </a:ext>
            </a:extLst>
          </p:cNvPr>
          <p:cNvSpPr/>
          <p:nvPr/>
        </p:nvSpPr>
        <p:spPr>
          <a:xfrm>
            <a:off x="3061321" y="1589031"/>
            <a:ext cx="1443776"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Rounded Corners 34">
            <a:extLst>
              <a:ext uri="{FF2B5EF4-FFF2-40B4-BE49-F238E27FC236}">
                <a16:creationId xmlns:a16="http://schemas.microsoft.com/office/drawing/2014/main" id="{F17B6372-5B45-45C7-BFBA-D7D002C9A5BF}"/>
              </a:ext>
            </a:extLst>
          </p:cNvPr>
          <p:cNvSpPr/>
          <p:nvPr/>
        </p:nvSpPr>
        <p:spPr>
          <a:xfrm>
            <a:off x="221367" y="2191421"/>
            <a:ext cx="1443776"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Connector 36">
            <a:extLst>
              <a:ext uri="{FF2B5EF4-FFF2-40B4-BE49-F238E27FC236}">
                <a16:creationId xmlns:a16="http://schemas.microsoft.com/office/drawing/2014/main" id="{CE5B6439-B395-4562-B824-74D8C4005C93}"/>
              </a:ext>
            </a:extLst>
          </p:cNvPr>
          <p:cNvCxnSpPr>
            <a:cxnSpLocks/>
            <a:stCxn id="32" idx="1"/>
            <a:endCxn id="38" idx="5"/>
          </p:cNvCxnSpPr>
          <p:nvPr/>
        </p:nvCxnSpPr>
        <p:spPr>
          <a:xfrm flipH="1" flipV="1">
            <a:off x="976290" y="2781851"/>
            <a:ext cx="1002775" cy="812261"/>
          </a:xfrm>
          <a:prstGeom prst="line">
            <a:avLst/>
          </a:prstGeom>
        </p:spPr>
        <p:style>
          <a:lnRef idx="2">
            <a:schemeClr val="dk1"/>
          </a:lnRef>
          <a:fillRef idx="0">
            <a:schemeClr val="dk1"/>
          </a:fillRef>
          <a:effectRef idx="1">
            <a:schemeClr val="dk1"/>
          </a:effectRef>
          <a:fontRef idx="minor">
            <a:schemeClr val="tx1"/>
          </a:fontRef>
        </p:style>
      </p:cxnSp>
      <p:sp>
        <p:nvSpPr>
          <p:cNvPr id="38" name="Oval 37">
            <a:extLst>
              <a:ext uri="{FF2B5EF4-FFF2-40B4-BE49-F238E27FC236}">
                <a16:creationId xmlns:a16="http://schemas.microsoft.com/office/drawing/2014/main" id="{4D697680-4AD4-477C-9D38-7990E6871477}"/>
              </a:ext>
            </a:extLst>
          </p:cNvPr>
          <p:cNvSpPr/>
          <p:nvPr/>
        </p:nvSpPr>
        <p:spPr>
          <a:xfrm>
            <a:off x="896534" y="2706655"/>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2324E425-5765-4B4E-8372-6A0B698DB34A}"/>
              </a:ext>
            </a:extLst>
          </p:cNvPr>
          <p:cNvCxnSpPr>
            <a:cxnSpLocks/>
            <a:stCxn id="32" idx="7"/>
            <a:endCxn id="40" idx="3"/>
          </p:cNvCxnSpPr>
          <p:nvPr/>
        </p:nvCxnSpPr>
        <p:spPr>
          <a:xfrm flipV="1">
            <a:off x="2712459" y="2177164"/>
            <a:ext cx="1038229" cy="1416948"/>
          </a:xfrm>
          <a:prstGeom prst="line">
            <a:avLst/>
          </a:prstGeom>
        </p:spPr>
        <p:style>
          <a:lnRef idx="2">
            <a:schemeClr val="dk1"/>
          </a:lnRef>
          <a:fillRef idx="0">
            <a:schemeClr val="dk1"/>
          </a:fillRef>
          <a:effectRef idx="1">
            <a:schemeClr val="dk1"/>
          </a:effectRef>
          <a:fontRef idx="minor">
            <a:schemeClr val="tx1"/>
          </a:fontRef>
        </p:style>
      </p:cxnSp>
      <p:sp>
        <p:nvSpPr>
          <p:cNvPr id="42" name="Oval 41">
            <a:extLst>
              <a:ext uri="{FF2B5EF4-FFF2-40B4-BE49-F238E27FC236}">
                <a16:creationId xmlns:a16="http://schemas.microsoft.com/office/drawing/2014/main" id="{F1A2CD6D-E107-413F-A34F-460D0BD54E9B}"/>
              </a:ext>
            </a:extLst>
          </p:cNvPr>
          <p:cNvSpPr/>
          <p:nvPr/>
        </p:nvSpPr>
        <p:spPr>
          <a:xfrm>
            <a:off x="3165739" y="1862246"/>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40" name="Oval 39">
            <a:extLst>
              <a:ext uri="{FF2B5EF4-FFF2-40B4-BE49-F238E27FC236}">
                <a16:creationId xmlns:a16="http://schemas.microsoft.com/office/drawing/2014/main" id="{EB072522-22DF-435E-9662-13A6B665CB1A}"/>
              </a:ext>
            </a:extLst>
          </p:cNvPr>
          <p:cNvSpPr/>
          <p:nvPr/>
        </p:nvSpPr>
        <p:spPr>
          <a:xfrm>
            <a:off x="3737004" y="2101968"/>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B02C35A8-3AD8-40A7-9B34-12D89B1F4BC9}"/>
              </a:ext>
            </a:extLst>
          </p:cNvPr>
          <p:cNvCxnSpPr>
            <a:cxnSpLocks/>
            <a:stCxn id="36" idx="7"/>
            <a:endCxn id="42" idx="2"/>
          </p:cNvCxnSpPr>
          <p:nvPr/>
        </p:nvCxnSpPr>
        <p:spPr>
          <a:xfrm flipV="1">
            <a:off x="1365617" y="1906295"/>
            <a:ext cx="1800122" cy="466536"/>
          </a:xfrm>
          <a:prstGeom prst="line">
            <a:avLst/>
          </a:prstGeom>
        </p:spPr>
        <p:style>
          <a:lnRef idx="2">
            <a:schemeClr val="dk1"/>
          </a:lnRef>
          <a:fillRef idx="0">
            <a:schemeClr val="dk1"/>
          </a:fillRef>
          <a:effectRef idx="1">
            <a:schemeClr val="dk1"/>
          </a:effectRef>
          <a:fontRef idx="minor">
            <a:schemeClr val="tx1"/>
          </a:fontRef>
        </p:style>
      </p:cxnSp>
      <p:sp>
        <p:nvSpPr>
          <p:cNvPr id="34" name="Oval 33">
            <a:extLst>
              <a:ext uri="{FF2B5EF4-FFF2-40B4-BE49-F238E27FC236}">
                <a16:creationId xmlns:a16="http://schemas.microsoft.com/office/drawing/2014/main" id="{F4B7399B-F8C8-42B7-9FC8-86FC5751D4B5}"/>
              </a:ext>
            </a:extLst>
          </p:cNvPr>
          <p:cNvSpPr/>
          <p:nvPr/>
        </p:nvSpPr>
        <p:spPr>
          <a:xfrm>
            <a:off x="3264620" y="1713560"/>
            <a:ext cx="1037176"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t>Square</a:t>
            </a:r>
          </a:p>
        </p:txBody>
      </p:sp>
      <p:sp>
        <p:nvSpPr>
          <p:cNvPr id="36" name="Oval 35">
            <a:extLst>
              <a:ext uri="{FF2B5EF4-FFF2-40B4-BE49-F238E27FC236}">
                <a16:creationId xmlns:a16="http://schemas.microsoft.com/office/drawing/2014/main" id="{EAADE9AB-834F-4724-B560-491D7377C6C8}"/>
              </a:ext>
            </a:extLst>
          </p:cNvPr>
          <p:cNvSpPr/>
          <p:nvPr/>
        </p:nvSpPr>
        <p:spPr>
          <a:xfrm>
            <a:off x="345943" y="2315950"/>
            <a:ext cx="1194622"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err="1"/>
              <a:t>SquareBox</a:t>
            </a:r>
            <a:endParaRPr lang="en-US" sz="1000" dirty="0"/>
          </a:p>
        </p:txBody>
      </p:sp>
      <p:cxnSp>
        <p:nvCxnSpPr>
          <p:cNvPr id="65" name="Straight Arrow Connector 64">
            <a:extLst>
              <a:ext uri="{FF2B5EF4-FFF2-40B4-BE49-F238E27FC236}">
                <a16:creationId xmlns:a16="http://schemas.microsoft.com/office/drawing/2014/main" id="{8F0F4D0E-08C1-4EA0-B4EA-B4ACF0D7589F}"/>
              </a:ext>
            </a:extLst>
          </p:cNvPr>
          <p:cNvCxnSpPr>
            <a:cxnSpLocks/>
          </p:cNvCxnSpPr>
          <p:nvPr/>
        </p:nvCxnSpPr>
        <p:spPr>
          <a:xfrm>
            <a:off x="453399" y="4537253"/>
            <a:ext cx="536575"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66" name="TextBox 65">
            <a:extLst>
              <a:ext uri="{FF2B5EF4-FFF2-40B4-BE49-F238E27FC236}">
                <a16:creationId xmlns:a16="http://schemas.microsoft.com/office/drawing/2014/main" id="{B402BDCB-3E9A-4985-82FD-C128DC037B21}"/>
              </a:ext>
            </a:extLst>
          </p:cNvPr>
          <p:cNvSpPr txBox="1"/>
          <p:nvPr/>
        </p:nvSpPr>
        <p:spPr>
          <a:xfrm>
            <a:off x="989974" y="4412238"/>
            <a:ext cx="1388522" cy="246221"/>
          </a:xfrm>
          <a:prstGeom prst="rect">
            <a:avLst/>
          </a:prstGeom>
          <a:noFill/>
        </p:spPr>
        <p:txBody>
          <a:bodyPr wrap="none" rtlCol="0">
            <a:spAutoFit/>
          </a:bodyPr>
          <a:lstStyle/>
          <a:p>
            <a:r>
              <a:rPr lang="en-US" sz="1000" dirty="0"/>
              <a:t>Physical dependency</a:t>
            </a:r>
          </a:p>
        </p:txBody>
      </p:sp>
      <p:cxnSp>
        <p:nvCxnSpPr>
          <p:cNvPr id="68" name="Straight Arrow Connector 67">
            <a:extLst>
              <a:ext uri="{FF2B5EF4-FFF2-40B4-BE49-F238E27FC236}">
                <a16:creationId xmlns:a16="http://schemas.microsoft.com/office/drawing/2014/main" id="{FDB08782-889D-44D5-B5CC-1DB4082B09B0}"/>
              </a:ext>
            </a:extLst>
          </p:cNvPr>
          <p:cNvCxnSpPr>
            <a:cxnSpLocks/>
            <a:endCxn id="31" idx="0"/>
          </p:cNvCxnSpPr>
          <p:nvPr/>
        </p:nvCxnSpPr>
        <p:spPr>
          <a:xfrm flipH="1">
            <a:off x="2345763" y="2234573"/>
            <a:ext cx="1113248" cy="1178129"/>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69" name="Straight Arrow Connector 68">
            <a:extLst>
              <a:ext uri="{FF2B5EF4-FFF2-40B4-BE49-F238E27FC236}">
                <a16:creationId xmlns:a16="http://schemas.microsoft.com/office/drawing/2014/main" id="{8EF111B9-515F-41E5-913D-E07F86AD62F6}"/>
              </a:ext>
            </a:extLst>
          </p:cNvPr>
          <p:cNvCxnSpPr>
            <a:cxnSpLocks/>
            <a:endCxn id="31" idx="0"/>
          </p:cNvCxnSpPr>
          <p:nvPr/>
        </p:nvCxnSpPr>
        <p:spPr>
          <a:xfrm>
            <a:off x="1282700" y="2827277"/>
            <a:ext cx="1063063" cy="58542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70" name="Straight Arrow Connector 69">
            <a:extLst>
              <a:ext uri="{FF2B5EF4-FFF2-40B4-BE49-F238E27FC236}">
                <a16:creationId xmlns:a16="http://schemas.microsoft.com/office/drawing/2014/main" id="{F9B6F15D-D478-41ED-A8CC-66852320BDE6}"/>
              </a:ext>
            </a:extLst>
          </p:cNvPr>
          <p:cNvCxnSpPr>
            <a:cxnSpLocks/>
            <a:stCxn id="34" idx="3"/>
          </p:cNvCxnSpPr>
          <p:nvPr/>
        </p:nvCxnSpPr>
        <p:spPr>
          <a:xfrm flipH="1">
            <a:off x="1400519" y="2045087"/>
            <a:ext cx="2015992" cy="59824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80" name="Rectangle: Rounded Corners 79">
            <a:extLst>
              <a:ext uri="{FF2B5EF4-FFF2-40B4-BE49-F238E27FC236}">
                <a16:creationId xmlns:a16="http://schemas.microsoft.com/office/drawing/2014/main" id="{96448E90-4959-4A81-A01D-285E67959CA5}"/>
              </a:ext>
            </a:extLst>
          </p:cNvPr>
          <p:cNvSpPr/>
          <p:nvPr/>
        </p:nvSpPr>
        <p:spPr>
          <a:xfrm>
            <a:off x="4554334" y="1930836"/>
            <a:ext cx="2972634" cy="2747832"/>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b="1" dirty="0"/>
              <a:t>//</a:t>
            </a:r>
            <a:r>
              <a:rPr lang="en-US" b="1" dirty="0" err="1"/>
              <a:t>Square.h</a:t>
            </a:r>
            <a:endParaRPr lang="en-US" b="1" dirty="0"/>
          </a:p>
          <a:p>
            <a:endParaRPr lang="en-US" b="1" dirty="0"/>
          </a:p>
          <a:p>
            <a:r>
              <a:rPr lang="en-US" b="1" dirty="0"/>
              <a:t>#include “</a:t>
            </a:r>
            <a:r>
              <a:rPr lang="en-US" b="1" dirty="0" err="1"/>
              <a:t>Point.h</a:t>
            </a:r>
            <a:r>
              <a:rPr lang="en-US" b="1" dirty="0"/>
              <a:t>”</a:t>
            </a:r>
          </a:p>
          <a:p>
            <a:endParaRPr lang="en-US" b="1" dirty="0"/>
          </a:p>
          <a:p>
            <a:r>
              <a:rPr lang="en-US" b="1" dirty="0"/>
              <a:t>class Square {</a:t>
            </a:r>
          </a:p>
          <a:p>
            <a:r>
              <a:rPr lang="en-US" b="1" dirty="0"/>
              <a:t>    // …</a:t>
            </a:r>
          </a:p>
          <a:p>
            <a:r>
              <a:rPr lang="en-US" b="1" dirty="0"/>
              <a:t>};</a:t>
            </a:r>
          </a:p>
        </p:txBody>
      </p:sp>
      <p:sp>
        <p:nvSpPr>
          <p:cNvPr id="81" name="Rectangle: Rounded Corners 80">
            <a:extLst>
              <a:ext uri="{FF2B5EF4-FFF2-40B4-BE49-F238E27FC236}">
                <a16:creationId xmlns:a16="http://schemas.microsoft.com/office/drawing/2014/main" id="{102BDEEC-7160-43BD-8034-B958A4B7FA22}"/>
              </a:ext>
            </a:extLst>
          </p:cNvPr>
          <p:cNvSpPr/>
          <p:nvPr/>
        </p:nvSpPr>
        <p:spPr>
          <a:xfrm>
            <a:off x="7651265" y="1586931"/>
            <a:ext cx="4478323" cy="3435643"/>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2000" b="1" dirty="0"/>
              <a:t>//</a:t>
            </a:r>
            <a:r>
              <a:rPr lang="en-US" sz="2000" b="1" dirty="0" err="1"/>
              <a:t>SquareBox.h</a:t>
            </a:r>
            <a:endParaRPr lang="en-US" sz="2000" b="1" dirty="0"/>
          </a:p>
          <a:p>
            <a:endParaRPr lang="en-US" sz="2000" b="1" dirty="0"/>
          </a:p>
          <a:p>
            <a:r>
              <a:rPr lang="en-US" sz="2000" b="1" dirty="0"/>
              <a:t>#include “</a:t>
            </a:r>
            <a:r>
              <a:rPr lang="en-US" sz="2000" b="1" dirty="0" err="1"/>
              <a:t>Point.h</a:t>
            </a:r>
            <a:r>
              <a:rPr lang="en-US" sz="2000" b="1" dirty="0"/>
              <a:t>”</a:t>
            </a:r>
          </a:p>
          <a:p>
            <a:r>
              <a:rPr lang="en-US" sz="2000" b="1" dirty="0"/>
              <a:t>#include “</a:t>
            </a:r>
            <a:r>
              <a:rPr lang="en-US" sz="2000" b="1" dirty="0" err="1"/>
              <a:t>Square.h</a:t>
            </a:r>
            <a:r>
              <a:rPr lang="en-US" sz="2000" b="1" dirty="0"/>
              <a:t>”</a:t>
            </a:r>
          </a:p>
          <a:p>
            <a:endParaRPr lang="en-US" sz="2000" b="1" dirty="0"/>
          </a:p>
          <a:p>
            <a:r>
              <a:rPr lang="en-US" sz="2000" b="1" dirty="0"/>
              <a:t>class </a:t>
            </a:r>
            <a:r>
              <a:rPr lang="en-US" sz="2000" b="1" dirty="0" err="1"/>
              <a:t>SquareBox</a:t>
            </a:r>
            <a:r>
              <a:rPr lang="en-US" sz="2000" b="1" dirty="0"/>
              <a:t> {</a:t>
            </a:r>
          </a:p>
          <a:p>
            <a:r>
              <a:rPr lang="en-US" sz="2000" b="1" dirty="0"/>
              <a:t>public:</a:t>
            </a:r>
          </a:p>
          <a:p>
            <a:r>
              <a:rPr lang="en-US" sz="2000" b="1" dirty="0"/>
              <a:t>    </a:t>
            </a:r>
            <a:r>
              <a:rPr lang="en-US" sz="2000" b="1" dirty="0" err="1"/>
              <a:t>SquareBox</a:t>
            </a:r>
            <a:r>
              <a:rPr lang="en-US" sz="2000" b="1" dirty="0"/>
              <a:t>(const Square&amp; b);</a:t>
            </a:r>
          </a:p>
          <a:p>
            <a:r>
              <a:rPr lang="en-US" sz="2000" b="1" dirty="0"/>
              <a:t>    operator Square() const;</a:t>
            </a:r>
          </a:p>
          <a:p>
            <a:r>
              <a:rPr lang="en-US" sz="2000" b="1" dirty="0"/>
              <a:t>};</a:t>
            </a:r>
          </a:p>
        </p:txBody>
      </p:sp>
      <p:sp>
        <p:nvSpPr>
          <p:cNvPr id="10" name="TextBox 9">
            <a:extLst>
              <a:ext uri="{FF2B5EF4-FFF2-40B4-BE49-F238E27FC236}">
                <a16:creationId xmlns:a16="http://schemas.microsoft.com/office/drawing/2014/main" id="{430FE759-846B-477B-9134-99346A85667A}"/>
              </a:ext>
            </a:extLst>
          </p:cNvPr>
          <p:cNvSpPr txBox="1"/>
          <p:nvPr/>
        </p:nvSpPr>
        <p:spPr>
          <a:xfrm>
            <a:off x="2795222" y="3740973"/>
            <a:ext cx="312906" cy="369332"/>
          </a:xfrm>
          <a:prstGeom prst="rect">
            <a:avLst/>
          </a:prstGeom>
          <a:noFill/>
        </p:spPr>
        <p:txBody>
          <a:bodyPr wrap="none" rtlCol="0">
            <a:spAutoFit/>
          </a:bodyPr>
          <a:lstStyle/>
          <a:p>
            <a:r>
              <a:rPr lang="en-US" dirty="0"/>
              <a:t>1</a:t>
            </a:r>
          </a:p>
        </p:txBody>
      </p:sp>
      <p:sp>
        <p:nvSpPr>
          <p:cNvPr id="45" name="TextBox 44">
            <a:extLst>
              <a:ext uri="{FF2B5EF4-FFF2-40B4-BE49-F238E27FC236}">
                <a16:creationId xmlns:a16="http://schemas.microsoft.com/office/drawing/2014/main" id="{D9791FE6-93ED-429E-8BEA-D87639F444E2}"/>
              </a:ext>
            </a:extLst>
          </p:cNvPr>
          <p:cNvSpPr txBox="1"/>
          <p:nvPr/>
        </p:nvSpPr>
        <p:spPr>
          <a:xfrm>
            <a:off x="4224566" y="1912555"/>
            <a:ext cx="312906" cy="369332"/>
          </a:xfrm>
          <a:prstGeom prst="rect">
            <a:avLst/>
          </a:prstGeom>
          <a:noFill/>
        </p:spPr>
        <p:txBody>
          <a:bodyPr wrap="none" rtlCol="0">
            <a:spAutoFit/>
          </a:bodyPr>
          <a:lstStyle/>
          <a:p>
            <a:r>
              <a:rPr lang="en-US" dirty="0"/>
              <a:t>3</a:t>
            </a:r>
          </a:p>
        </p:txBody>
      </p:sp>
      <p:sp>
        <p:nvSpPr>
          <p:cNvPr id="46" name="TextBox 45">
            <a:extLst>
              <a:ext uri="{FF2B5EF4-FFF2-40B4-BE49-F238E27FC236}">
                <a16:creationId xmlns:a16="http://schemas.microsoft.com/office/drawing/2014/main" id="{6FECF8E4-42F6-4AA6-A7AC-7CA3E9FAE373}"/>
              </a:ext>
            </a:extLst>
          </p:cNvPr>
          <p:cNvSpPr txBox="1"/>
          <p:nvPr/>
        </p:nvSpPr>
        <p:spPr>
          <a:xfrm>
            <a:off x="155273" y="2503606"/>
            <a:ext cx="312906" cy="369332"/>
          </a:xfrm>
          <a:prstGeom prst="rect">
            <a:avLst/>
          </a:prstGeom>
          <a:noFill/>
        </p:spPr>
        <p:txBody>
          <a:bodyPr wrap="none" rtlCol="0">
            <a:spAutoFit/>
          </a:bodyPr>
          <a:lstStyle/>
          <a:p>
            <a:r>
              <a:rPr lang="en-US" dirty="0"/>
              <a:t>2</a:t>
            </a:r>
          </a:p>
        </p:txBody>
      </p:sp>
    </p:spTree>
    <p:extLst>
      <p:ext uri="{BB962C8B-B14F-4D97-AF65-F5344CB8AC3E}">
        <p14:creationId xmlns:p14="http://schemas.microsoft.com/office/powerpoint/2010/main" val="1882650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5" grpId="0"/>
      <p:bldP spid="4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446313" y="1097281"/>
            <a:ext cx="11310257" cy="4840224"/>
          </a:xfrm>
        </p:spPr>
        <p:txBody>
          <a:bodyPr>
            <a:noAutofit/>
          </a:bodyPr>
          <a:lstStyle/>
          <a:p>
            <a:pPr>
              <a:buClr>
                <a:schemeClr val="tx2"/>
              </a:buClr>
            </a:pPr>
            <a:r>
              <a:rPr lang="en-US" sz="2800" dirty="0"/>
              <a:t>A better solution would be using forward declaration for Square in </a:t>
            </a:r>
            <a:r>
              <a:rPr lang="en-US" sz="2800" dirty="0" err="1"/>
              <a:t>SquareBox</a:t>
            </a:r>
            <a:r>
              <a:rPr lang="en-US" sz="2800" dirty="0"/>
              <a:t>:</a:t>
            </a:r>
          </a:p>
          <a:p>
            <a:pPr>
              <a:buClr>
                <a:schemeClr val="tx2"/>
              </a:buClr>
            </a:pPr>
            <a:endParaRPr lang="en-US" sz="2800" dirty="0"/>
          </a:p>
          <a:p>
            <a:pPr>
              <a:buClr>
                <a:schemeClr val="tx2"/>
              </a:buClr>
            </a:pPr>
            <a:endParaRPr lang="en-US" sz="2800" dirty="0"/>
          </a:p>
          <a:p>
            <a:pPr>
              <a:buClr>
                <a:schemeClr val="tx2"/>
              </a:buClr>
            </a:pPr>
            <a:endParaRPr lang="en-US" sz="2800" dirty="0"/>
          </a:p>
          <a:p>
            <a:pPr marL="57150" indent="0">
              <a:buClr>
                <a:schemeClr val="tx2"/>
              </a:buClr>
              <a:buNone/>
            </a:pPr>
            <a:endParaRPr lang="en-US" sz="2800" dirty="0"/>
          </a:p>
          <a:p>
            <a:pPr marL="57150" indent="0">
              <a:buClr>
                <a:schemeClr val="tx2"/>
              </a:buClr>
              <a:buNone/>
            </a:pPr>
            <a:endParaRPr lang="en-US" sz="2800" dirty="0"/>
          </a:p>
          <a:p>
            <a:pPr>
              <a:buClr>
                <a:schemeClr val="tx2"/>
              </a:buClr>
            </a:pPr>
            <a:r>
              <a:rPr lang="en-US" sz="2800" dirty="0"/>
              <a:t>Now changes in </a:t>
            </a:r>
            <a:r>
              <a:rPr lang="en-US" sz="2800" dirty="0" err="1"/>
              <a:t>Square.h</a:t>
            </a:r>
            <a:r>
              <a:rPr lang="en-US" sz="2800" dirty="0"/>
              <a:t> will affect only SquareBox.cpp and not the header, and only .</a:t>
            </a:r>
            <a:r>
              <a:rPr lang="en-US" sz="2800" dirty="0" err="1"/>
              <a:t>cpp</a:t>
            </a:r>
            <a:r>
              <a:rPr lang="en-US" sz="2800" dirty="0"/>
              <a:t> files that include </a:t>
            </a:r>
            <a:r>
              <a:rPr lang="en-US" sz="2800" dirty="0" err="1"/>
              <a:t>Square.h</a:t>
            </a:r>
            <a:r>
              <a:rPr lang="en-US" sz="2800" dirty="0"/>
              <a:t> will have to recompile.</a:t>
            </a:r>
          </a:p>
        </p:txBody>
      </p:sp>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p:txBody>
          <a:bodyPr>
            <a:noAutofit/>
          </a:bodyPr>
          <a:lstStyle/>
          <a:p>
            <a:r>
              <a:rPr lang="en-US" sz="3200" b="1" dirty="0"/>
              <a:t>Levelization technique #1 - Escalation</a:t>
            </a:r>
          </a:p>
        </p:txBody>
      </p:sp>
      <p:sp>
        <p:nvSpPr>
          <p:cNvPr id="23" name="TextBox 22">
            <a:extLst>
              <a:ext uri="{FF2B5EF4-FFF2-40B4-BE49-F238E27FC236}">
                <a16:creationId xmlns:a16="http://schemas.microsoft.com/office/drawing/2014/main" id="{AAAC846B-1E56-4167-9D25-B183BB94844E}"/>
              </a:ext>
            </a:extLst>
          </p:cNvPr>
          <p:cNvSpPr txBox="1"/>
          <p:nvPr/>
        </p:nvSpPr>
        <p:spPr>
          <a:xfrm>
            <a:off x="982888" y="4481313"/>
            <a:ext cx="1362874" cy="246221"/>
          </a:xfrm>
          <a:prstGeom prst="rect">
            <a:avLst/>
          </a:prstGeom>
          <a:noFill/>
        </p:spPr>
        <p:txBody>
          <a:bodyPr wrap="square" rtlCol="0">
            <a:spAutoFit/>
          </a:bodyPr>
          <a:lstStyle/>
          <a:p>
            <a:r>
              <a:rPr lang="en-US" sz="1000" dirty="0"/>
              <a:t>Uses-in-the-interface</a:t>
            </a:r>
          </a:p>
        </p:txBody>
      </p:sp>
      <p:cxnSp>
        <p:nvCxnSpPr>
          <p:cNvPr id="24" name="Straight Connector 23">
            <a:extLst>
              <a:ext uri="{FF2B5EF4-FFF2-40B4-BE49-F238E27FC236}">
                <a16:creationId xmlns:a16="http://schemas.microsoft.com/office/drawing/2014/main" id="{23BB0DD0-3958-4B0F-A518-9FBDAB4A31FF}"/>
              </a:ext>
            </a:extLst>
          </p:cNvPr>
          <p:cNvCxnSpPr>
            <a:cxnSpLocks/>
            <a:endCxn id="25" idx="2"/>
          </p:cNvCxnSpPr>
          <p:nvPr/>
        </p:nvCxnSpPr>
        <p:spPr>
          <a:xfrm>
            <a:off x="435430" y="4618824"/>
            <a:ext cx="447557" cy="0"/>
          </a:xfrm>
          <a:prstGeom prst="line">
            <a:avLst/>
          </a:prstGeom>
        </p:spPr>
        <p:style>
          <a:lnRef idx="2">
            <a:schemeClr val="dk1"/>
          </a:lnRef>
          <a:fillRef idx="0">
            <a:schemeClr val="dk1"/>
          </a:fillRef>
          <a:effectRef idx="1">
            <a:schemeClr val="dk1"/>
          </a:effectRef>
          <a:fontRef idx="minor">
            <a:schemeClr val="tx1"/>
          </a:fontRef>
        </p:style>
      </p:cxnSp>
      <p:sp>
        <p:nvSpPr>
          <p:cNvPr id="25" name="Oval 24">
            <a:extLst>
              <a:ext uri="{FF2B5EF4-FFF2-40B4-BE49-F238E27FC236}">
                <a16:creationId xmlns:a16="http://schemas.microsoft.com/office/drawing/2014/main" id="{215F1185-467B-45EF-863B-BC7CC1EB0C62}"/>
              </a:ext>
            </a:extLst>
          </p:cNvPr>
          <p:cNvSpPr/>
          <p:nvPr/>
        </p:nvSpPr>
        <p:spPr>
          <a:xfrm>
            <a:off x="882987" y="4574775"/>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84D586DD-680D-4071-9B2F-A998A95570C0}"/>
              </a:ext>
            </a:extLst>
          </p:cNvPr>
          <p:cNvSpPr/>
          <p:nvPr/>
        </p:nvSpPr>
        <p:spPr>
          <a:xfrm>
            <a:off x="1623875" y="3763222"/>
            <a:ext cx="1443776"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A069A5F6-0E4D-4AB2-AAB0-0A0115763657}"/>
              </a:ext>
            </a:extLst>
          </p:cNvPr>
          <p:cNvSpPr/>
          <p:nvPr/>
        </p:nvSpPr>
        <p:spPr>
          <a:xfrm>
            <a:off x="1827174" y="3887751"/>
            <a:ext cx="1037176"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t>Point</a:t>
            </a:r>
          </a:p>
        </p:txBody>
      </p:sp>
      <p:sp>
        <p:nvSpPr>
          <p:cNvPr id="33" name="Rectangle: Rounded Corners 32">
            <a:extLst>
              <a:ext uri="{FF2B5EF4-FFF2-40B4-BE49-F238E27FC236}">
                <a16:creationId xmlns:a16="http://schemas.microsoft.com/office/drawing/2014/main" id="{2D52790F-F80F-42CA-8185-29C242FC05CB}"/>
              </a:ext>
            </a:extLst>
          </p:cNvPr>
          <p:cNvSpPr/>
          <p:nvPr/>
        </p:nvSpPr>
        <p:spPr>
          <a:xfrm>
            <a:off x="3061321" y="1939551"/>
            <a:ext cx="1443776"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Rounded Corners 34">
            <a:extLst>
              <a:ext uri="{FF2B5EF4-FFF2-40B4-BE49-F238E27FC236}">
                <a16:creationId xmlns:a16="http://schemas.microsoft.com/office/drawing/2014/main" id="{F17B6372-5B45-45C7-BFBA-D7D002C9A5BF}"/>
              </a:ext>
            </a:extLst>
          </p:cNvPr>
          <p:cNvSpPr/>
          <p:nvPr/>
        </p:nvSpPr>
        <p:spPr>
          <a:xfrm>
            <a:off x="221367" y="2541941"/>
            <a:ext cx="1443776"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Connector 36">
            <a:extLst>
              <a:ext uri="{FF2B5EF4-FFF2-40B4-BE49-F238E27FC236}">
                <a16:creationId xmlns:a16="http://schemas.microsoft.com/office/drawing/2014/main" id="{CE5B6439-B395-4562-B824-74D8C4005C93}"/>
              </a:ext>
            </a:extLst>
          </p:cNvPr>
          <p:cNvCxnSpPr>
            <a:cxnSpLocks/>
            <a:stCxn id="32" idx="1"/>
            <a:endCxn id="38" idx="5"/>
          </p:cNvCxnSpPr>
          <p:nvPr/>
        </p:nvCxnSpPr>
        <p:spPr>
          <a:xfrm flipH="1" flipV="1">
            <a:off x="976290" y="3132371"/>
            <a:ext cx="1002775" cy="812261"/>
          </a:xfrm>
          <a:prstGeom prst="line">
            <a:avLst/>
          </a:prstGeom>
        </p:spPr>
        <p:style>
          <a:lnRef idx="2">
            <a:schemeClr val="dk1"/>
          </a:lnRef>
          <a:fillRef idx="0">
            <a:schemeClr val="dk1"/>
          </a:fillRef>
          <a:effectRef idx="1">
            <a:schemeClr val="dk1"/>
          </a:effectRef>
          <a:fontRef idx="minor">
            <a:schemeClr val="tx1"/>
          </a:fontRef>
        </p:style>
      </p:cxnSp>
      <p:sp>
        <p:nvSpPr>
          <p:cNvPr id="38" name="Oval 37">
            <a:extLst>
              <a:ext uri="{FF2B5EF4-FFF2-40B4-BE49-F238E27FC236}">
                <a16:creationId xmlns:a16="http://schemas.microsoft.com/office/drawing/2014/main" id="{4D697680-4AD4-477C-9D38-7990E6871477}"/>
              </a:ext>
            </a:extLst>
          </p:cNvPr>
          <p:cNvSpPr/>
          <p:nvPr/>
        </p:nvSpPr>
        <p:spPr>
          <a:xfrm>
            <a:off x="896534" y="3057175"/>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2324E425-5765-4B4E-8372-6A0B698DB34A}"/>
              </a:ext>
            </a:extLst>
          </p:cNvPr>
          <p:cNvCxnSpPr>
            <a:cxnSpLocks/>
            <a:stCxn id="32" idx="7"/>
            <a:endCxn id="40" idx="3"/>
          </p:cNvCxnSpPr>
          <p:nvPr/>
        </p:nvCxnSpPr>
        <p:spPr>
          <a:xfrm flipV="1">
            <a:off x="2712459" y="2527684"/>
            <a:ext cx="1038229" cy="1416948"/>
          </a:xfrm>
          <a:prstGeom prst="line">
            <a:avLst/>
          </a:prstGeom>
        </p:spPr>
        <p:style>
          <a:lnRef idx="2">
            <a:schemeClr val="dk1"/>
          </a:lnRef>
          <a:fillRef idx="0">
            <a:schemeClr val="dk1"/>
          </a:fillRef>
          <a:effectRef idx="1">
            <a:schemeClr val="dk1"/>
          </a:effectRef>
          <a:fontRef idx="minor">
            <a:schemeClr val="tx1"/>
          </a:fontRef>
        </p:style>
      </p:cxnSp>
      <p:sp>
        <p:nvSpPr>
          <p:cNvPr id="42" name="Oval 41">
            <a:extLst>
              <a:ext uri="{FF2B5EF4-FFF2-40B4-BE49-F238E27FC236}">
                <a16:creationId xmlns:a16="http://schemas.microsoft.com/office/drawing/2014/main" id="{F1A2CD6D-E107-413F-A34F-460D0BD54E9B}"/>
              </a:ext>
            </a:extLst>
          </p:cNvPr>
          <p:cNvSpPr/>
          <p:nvPr/>
        </p:nvSpPr>
        <p:spPr>
          <a:xfrm>
            <a:off x="3165739" y="2212766"/>
            <a:ext cx="93440" cy="8809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EB072522-22DF-435E-9662-13A6B665CB1A}"/>
              </a:ext>
            </a:extLst>
          </p:cNvPr>
          <p:cNvSpPr/>
          <p:nvPr/>
        </p:nvSpPr>
        <p:spPr>
          <a:xfrm>
            <a:off x="3737004" y="2452488"/>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B02C35A8-3AD8-40A7-9B34-12D89B1F4BC9}"/>
              </a:ext>
            </a:extLst>
          </p:cNvPr>
          <p:cNvCxnSpPr>
            <a:cxnSpLocks/>
            <a:stCxn id="36" idx="7"/>
            <a:endCxn id="42" idx="2"/>
          </p:cNvCxnSpPr>
          <p:nvPr/>
        </p:nvCxnSpPr>
        <p:spPr>
          <a:xfrm flipV="1">
            <a:off x="1365617" y="2256815"/>
            <a:ext cx="1800122" cy="466536"/>
          </a:xfrm>
          <a:prstGeom prst="line">
            <a:avLst/>
          </a:prstGeom>
        </p:spPr>
        <p:style>
          <a:lnRef idx="2">
            <a:schemeClr val="dk1"/>
          </a:lnRef>
          <a:fillRef idx="0">
            <a:schemeClr val="dk1"/>
          </a:fillRef>
          <a:effectRef idx="1">
            <a:schemeClr val="dk1"/>
          </a:effectRef>
          <a:fontRef idx="minor">
            <a:schemeClr val="tx1"/>
          </a:fontRef>
        </p:style>
      </p:cxnSp>
      <p:sp>
        <p:nvSpPr>
          <p:cNvPr id="34" name="Oval 33">
            <a:extLst>
              <a:ext uri="{FF2B5EF4-FFF2-40B4-BE49-F238E27FC236}">
                <a16:creationId xmlns:a16="http://schemas.microsoft.com/office/drawing/2014/main" id="{F4B7399B-F8C8-42B7-9FC8-86FC5751D4B5}"/>
              </a:ext>
            </a:extLst>
          </p:cNvPr>
          <p:cNvSpPr/>
          <p:nvPr/>
        </p:nvSpPr>
        <p:spPr>
          <a:xfrm>
            <a:off x="3264620" y="2064080"/>
            <a:ext cx="1037176"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t>Square</a:t>
            </a:r>
          </a:p>
        </p:txBody>
      </p:sp>
      <p:sp>
        <p:nvSpPr>
          <p:cNvPr id="36" name="Oval 35">
            <a:extLst>
              <a:ext uri="{FF2B5EF4-FFF2-40B4-BE49-F238E27FC236}">
                <a16:creationId xmlns:a16="http://schemas.microsoft.com/office/drawing/2014/main" id="{EAADE9AB-834F-4724-B560-491D7377C6C8}"/>
              </a:ext>
            </a:extLst>
          </p:cNvPr>
          <p:cNvSpPr/>
          <p:nvPr/>
        </p:nvSpPr>
        <p:spPr>
          <a:xfrm>
            <a:off x="345943" y="2666470"/>
            <a:ext cx="1194622"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err="1"/>
              <a:t>SquareBox</a:t>
            </a:r>
            <a:endParaRPr lang="en-US" sz="1000" dirty="0"/>
          </a:p>
        </p:txBody>
      </p:sp>
      <p:cxnSp>
        <p:nvCxnSpPr>
          <p:cNvPr id="65" name="Straight Arrow Connector 64">
            <a:extLst>
              <a:ext uri="{FF2B5EF4-FFF2-40B4-BE49-F238E27FC236}">
                <a16:creationId xmlns:a16="http://schemas.microsoft.com/office/drawing/2014/main" id="{8F0F4D0E-08C1-4EA0-B4EA-B4ACF0D7589F}"/>
              </a:ext>
            </a:extLst>
          </p:cNvPr>
          <p:cNvCxnSpPr>
            <a:cxnSpLocks/>
          </p:cNvCxnSpPr>
          <p:nvPr/>
        </p:nvCxnSpPr>
        <p:spPr>
          <a:xfrm>
            <a:off x="453399" y="4887773"/>
            <a:ext cx="536575"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66" name="TextBox 65">
            <a:extLst>
              <a:ext uri="{FF2B5EF4-FFF2-40B4-BE49-F238E27FC236}">
                <a16:creationId xmlns:a16="http://schemas.microsoft.com/office/drawing/2014/main" id="{B402BDCB-3E9A-4985-82FD-C128DC037B21}"/>
              </a:ext>
            </a:extLst>
          </p:cNvPr>
          <p:cNvSpPr txBox="1"/>
          <p:nvPr/>
        </p:nvSpPr>
        <p:spPr>
          <a:xfrm>
            <a:off x="989974" y="4762758"/>
            <a:ext cx="1388522" cy="246221"/>
          </a:xfrm>
          <a:prstGeom prst="rect">
            <a:avLst/>
          </a:prstGeom>
          <a:noFill/>
        </p:spPr>
        <p:txBody>
          <a:bodyPr wrap="none" rtlCol="0">
            <a:spAutoFit/>
          </a:bodyPr>
          <a:lstStyle/>
          <a:p>
            <a:r>
              <a:rPr lang="en-US" sz="1000" dirty="0"/>
              <a:t>Physical dependency</a:t>
            </a:r>
          </a:p>
        </p:txBody>
      </p:sp>
      <p:cxnSp>
        <p:nvCxnSpPr>
          <p:cNvPr id="68" name="Straight Arrow Connector 67">
            <a:extLst>
              <a:ext uri="{FF2B5EF4-FFF2-40B4-BE49-F238E27FC236}">
                <a16:creationId xmlns:a16="http://schemas.microsoft.com/office/drawing/2014/main" id="{FDB08782-889D-44D5-B5CC-1DB4082B09B0}"/>
              </a:ext>
            </a:extLst>
          </p:cNvPr>
          <p:cNvCxnSpPr>
            <a:cxnSpLocks/>
            <a:endCxn id="31" idx="0"/>
          </p:cNvCxnSpPr>
          <p:nvPr/>
        </p:nvCxnSpPr>
        <p:spPr>
          <a:xfrm flipH="1">
            <a:off x="2345763" y="2580967"/>
            <a:ext cx="1113248" cy="118225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69" name="Straight Arrow Connector 68">
            <a:extLst>
              <a:ext uri="{FF2B5EF4-FFF2-40B4-BE49-F238E27FC236}">
                <a16:creationId xmlns:a16="http://schemas.microsoft.com/office/drawing/2014/main" id="{8EF111B9-515F-41E5-913D-E07F86AD62F6}"/>
              </a:ext>
            </a:extLst>
          </p:cNvPr>
          <p:cNvCxnSpPr>
            <a:cxnSpLocks/>
            <a:endCxn id="31" idx="0"/>
          </p:cNvCxnSpPr>
          <p:nvPr/>
        </p:nvCxnSpPr>
        <p:spPr>
          <a:xfrm>
            <a:off x="1282700" y="3175017"/>
            <a:ext cx="1063063" cy="58820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70" name="Straight Arrow Connector 69">
            <a:extLst>
              <a:ext uri="{FF2B5EF4-FFF2-40B4-BE49-F238E27FC236}">
                <a16:creationId xmlns:a16="http://schemas.microsoft.com/office/drawing/2014/main" id="{F9B6F15D-D478-41ED-A8CC-66852320BDE6}"/>
              </a:ext>
            </a:extLst>
          </p:cNvPr>
          <p:cNvCxnSpPr>
            <a:cxnSpLocks/>
            <a:stCxn id="34" idx="3"/>
          </p:cNvCxnSpPr>
          <p:nvPr/>
        </p:nvCxnSpPr>
        <p:spPr>
          <a:xfrm flipH="1">
            <a:off x="1400519" y="2395607"/>
            <a:ext cx="2015992" cy="600229"/>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80" name="Rectangle: Rounded Corners 79">
            <a:extLst>
              <a:ext uri="{FF2B5EF4-FFF2-40B4-BE49-F238E27FC236}">
                <a16:creationId xmlns:a16="http://schemas.microsoft.com/office/drawing/2014/main" id="{96448E90-4959-4A81-A01D-285E67959CA5}"/>
              </a:ext>
            </a:extLst>
          </p:cNvPr>
          <p:cNvSpPr/>
          <p:nvPr/>
        </p:nvSpPr>
        <p:spPr>
          <a:xfrm>
            <a:off x="4948618" y="2317095"/>
            <a:ext cx="2649301" cy="236052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2000" b="1" dirty="0"/>
              <a:t>//</a:t>
            </a:r>
            <a:r>
              <a:rPr lang="en-US" sz="2000" b="1" dirty="0" err="1"/>
              <a:t>Square.h</a:t>
            </a:r>
            <a:endParaRPr lang="en-US" sz="2000" b="1" dirty="0"/>
          </a:p>
          <a:p>
            <a:endParaRPr lang="en-US" sz="2000" b="1" dirty="0"/>
          </a:p>
          <a:p>
            <a:r>
              <a:rPr lang="en-US" sz="2000" b="1" dirty="0"/>
              <a:t>#include “</a:t>
            </a:r>
            <a:r>
              <a:rPr lang="en-US" sz="2000" b="1" dirty="0" err="1"/>
              <a:t>Point.h</a:t>
            </a:r>
            <a:r>
              <a:rPr lang="en-US" sz="2000" b="1" dirty="0"/>
              <a:t>”</a:t>
            </a:r>
          </a:p>
          <a:p>
            <a:endParaRPr lang="en-US" sz="2000" b="1" dirty="0"/>
          </a:p>
          <a:p>
            <a:r>
              <a:rPr lang="en-US" sz="2000" b="1" dirty="0"/>
              <a:t>class Square {</a:t>
            </a:r>
          </a:p>
          <a:p>
            <a:r>
              <a:rPr lang="en-US" sz="2000" b="1" dirty="0"/>
              <a:t>    // …</a:t>
            </a:r>
          </a:p>
          <a:p>
            <a:r>
              <a:rPr lang="en-US" sz="2000" b="1" dirty="0"/>
              <a:t>};</a:t>
            </a:r>
          </a:p>
        </p:txBody>
      </p:sp>
      <p:sp>
        <p:nvSpPr>
          <p:cNvPr id="10" name="TextBox 9">
            <a:extLst>
              <a:ext uri="{FF2B5EF4-FFF2-40B4-BE49-F238E27FC236}">
                <a16:creationId xmlns:a16="http://schemas.microsoft.com/office/drawing/2014/main" id="{430FE759-846B-477B-9134-99346A85667A}"/>
              </a:ext>
            </a:extLst>
          </p:cNvPr>
          <p:cNvSpPr txBox="1"/>
          <p:nvPr/>
        </p:nvSpPr>
        <p:spPr>
          <a:xfrm>
            <a:off x="2795222" y="4091493"/>
            <a:ext cx="312906" cy="369332"/>
          </a:xfrm>
          <a:prstGeom prst="rect">
            <a:avLst/>
          </a:prstGeom>
          <a:noFill/>
        </p:spPr>
        <p:txBody>
          <a:bodyPr wrap="none" rtlCol="0">
            <a:spAutoFit/>
          </a:bodyPr>
          <a:lstStyle/>
          <a:p>
            <a:r>
              <a:rPr lang="en-US" dirty="0"/>
              <a:t>1</a:t>
            </a:r>
          </a:p>
        </p:txBody>
      </p:sp>
      <p:sp>
        <p:nvSpPr>
          <p:cNvPr id="45" name="TextBox 44">
            <a:extLst>
              <a:ext uri="{FF2B5EF4-FFF2-40B4-BE49-F238E27FC236}">
                <a16:creationId xmlns:a16="http://schemas.microsoft.com/office/drawing/2014/main" id="{D9791FE6-93ED-429E-8BEA-D87639F444E2}"/>
              </a:ext>
            </a:extLst>
          </p:cNvPr>
          <p:cNvSpPr txBox="1"/>
          <p:nvPr/>
        </p:nvSpPr>
        <p:spPr>
          <a:xfrm>
            <a:off x="4224566" y="2263075"/>
            <a:ext cx="312906" cy="369332"/>
          </a:xfrm>
          <a:prstGeom prst="rect">
            <a:avLst/>
          </a:prstGeom>
          <a:noFill/>
        </p:spPr>
        <p:txBody>
          <a:bodyPr wrap="none" rtlCol="0">
            <a:spAutoFit/>
          </a:bodyPr>
          <a:lstStyle/>
          <a:p>
            <a:r>
              <a:rPr lang="en-US" dirty="0"/>
              <a:t>3</a:t>
            </a:r>
          </a:p>
        </p:txBody>
      </p:sp>
      <p:sp>
        <p:nvSpPr>
          <p:cNvPr id="46" name="TextBox 45">
            <a:extLst>
              <a:ext uri="{FF2B5EF4-FFF2-40B4-BE49-F238E27FC236}">
                <a16:creationId xmlns:a16="http://schemas.microsoft.com/office/drawing/2014/main" id="{6FECF8E4-42F6-4AA6-A7AC-7CA3E9FAE373}"/>
              </a:ext>
            </a:extLst>
          </p:cNvPr>
          <p:cNvSpPr txBox="1"/>
          <p:nvPr/>
        </p:nvSpPr>
        <p:spPr>
          <a:xfrm>
            <a:off x="155273" y="2854126"/>
            <a:ext cx="312906" cy="369332"/>
          </a:xfrm>
          <a:prstGeom prst="rect">
            <a:avLst/>
          </a:prstGeom>
          <a:noFill/>
        </p:spPr>
        <p:txBody>
          <a:bodyPr wrap="none" rtlCol="0">
            <a:spAutoFit/>
          </a:bodyPr>
          <a:lstStyle/>
          <a:p>
            <a:r>
              <a:rPr lang="en-US" dirty="0"/>
              <a:t>2</a:t>
            </a:r>
          </a:p>
        </p:txBody>
      </p:sp>
      <p:sp>
        <p:nvSpPr>
          <p:cNvPr id="29" name="Rectangle: Rounded Corners 28">
            <a:extLst>
              <a:ext uri="{FF2B5EF4-FFF2-40B4-BE49-F238E27FC236}">
                <a16:creationId xmlns:a16="http://schemas.microsoft.com/office/drawing/2014/main" id="{12BEA1C7-C4B7-45C6-9F2B-93C19556D041}"/>
              </a:ext>
            </a:extLst>
          </p:cNvPr>
          <p:cNvSpPr/>
          <p:nvPr/>
        </p:nvSpPr>
        <p:spPr>
          <a:xfrm>
            <a:off x="7786030" y="1922840"/>
            <a:ext cx="4261580" cy="3231322"/>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b="1" dirty="0"/>
              <a:t>//</a:t>
            </a:r>
            <a:r>
              <a:rPr lang="en-US" b="1" dirty="0" err="1"/>
              <a:t>SquareBox.h</a:t>
            </a:r>
            <a:endParaRPr lang="en-US" b="1" dirty="0"/>
          </a:p>
          <a:p>
            <a:endParaRPr lang="en-US" b="1" dirty="0"/>
          </a:p>
          <a:p>
            <a:r>
              <a:rPr lang="en-US" b="1" dirty="0"/>
              <a:t>#include “</a:t>
            </a:r>
            <a:r>
              <a:rPr lang="en-US" b="1" dirty="0" err="1"/>
              <a:t>Point.h</a:t>
            </a:r>
            <a:r>
              <a:rPr lang="en-US" b="1" dirty="0"/>
              <a:t>”</a:t>
            </a:r>
          </a:p>
          <a:p>
            <a:r>
              <a:rPr lang="en-US" b="1" dirty="0"/>
              <a:t>class Square;</a:t>
            </a:r>
          </a:p>
          <a:p>
            <a:endParaRPr lang="en-US" b="1" dirty="0"/>
          </a:p>
          <a:p>
            <a:r>
              <a:rPr lang="en-US" b="1" dirty="0"/>
              <a:t>class </a:t>
            </a:r>
            <a:r>
              <a:rPr lang="en-US" b="1" dirty="0" err="1"/>
              <a:t>SquareBox</a:t>
            </a:r>
            <a:r>
              <a:rPr lang="en-US" b="1" dirty="0"/>
              <a:t> {</a:t>
            </a:r>
          </a:p>
          <a:p>
            <a:r>
              <a:rPr lang="en-US" b="1" dirty="0"/>
              <a:t>  public:</a:t>
            </a:r>
          </a:p>
          <a:p>
            <a:r>
              <a:rPr lang="en-US" b="1" dirty="0"/>
              <a:t>    </a:t>
            </a:r>
            <a:r>
              <a:rPr lang="en-US" b="1" dirty="0" err="1"/>
              <a:t>SquareBox</a:t>
            </a:r>
            <a:r>
              <a:rPr lang="en-US" b="1" dirty="0"/>
              <a:t>(const Square&amp; b);</a:t>
            </a:r>
          </a:p>
          <a:p>
            <a:r>
              <a:rPr lang="en-US" b="1" dirty="0"/>
              <a:t>    operator Square() const;</a:t>
            </a:r>
          </a:p>
          <a:p>
            <a:r>
              <a:rPr lang="en-US" b="1" dirty="0"/>
              <a:t>};</a:t>
            </a:r>
          </a:p>
        </p:txBody>
      </p:sp>
    </p:spTree>
    <p:extLst>
      <p:ext uri="{BB962C8B-B14F-4D97-AF65-F5344CB8AC3E}">
        <p14:creationId xmlns:p14="http://schemas.microsoft.com/office/powerpoint/2010/main" val="455515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841C0DD9-3107-4F6B-80CD-BD234C896BED}"/>
              </a:ext>
            </a:extLst>
          </p:cNvPr>
          <p:cNvSpPr/>
          <p:nvPr/>
        </p:nvSpPr>
        <p:spPr>
          <a:xfrm>
            <a:off x="1382278" y="1853410"/>
            <a:ext cx="1887784"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446313" y="1097281"/>
            <a:ext cx="11310257" cy="4840224"/>
          </a:xfrm>
        </p:spPr>
        <p:txBody>
          <a:bodyPr>
            <a:noAutofit/>
          </a:bodyPr>
          <a:lstStyle/>
          <a:p>
            <a:pPr>
              <a:buClr>
                <a:schemeClr val="tx2"/>
              </a:buClr>
            </a:pPr>
            <a:r>
              <a:rPr lang="en-US" dirty="0"/>
              <a:t>An even better solution would be extracting all the conversion logic to a separate </a:t>
            </a:r>
            <a:r>
              <a:rPr lang="en-US" dirty="0" err="1"/>
              <a:t>ConvertUtil</a:t>
            </a:r>
            <a:r>
              <a:rPr lang="en-US" dirty="0"/>
              <a:t>:</a:t>
            </a:r>
          </a:p>
          <a:p>
            <a:pPr>
              <a:buClr>
                <a:schemeClr val="tx2"/>
              </a:buClr>
            </a:pPr>
            <a:endParaRPr lang="en-US" dirty="0"/>
          </a:p>
          <a:p>
            <a:pPr>
              <a:buClr>
                <a:schemeClr val="tx2"/>
              </a:buClr>
            </a:pPr>
            <a:endParaRPr lang="en-US" dirty="0"/>
          </a:p>
          <a:p>
            <a:pPr>
              <a:buClr>
                <a:schemeClr val="tx2"/>
              </a:buClr>
            </a:pPr>
            <a:endParaRPr lang="en-US" dirty="0"/>
          </a:p>
          <a:p>
            <a:pPr>
              <a:buClr>
                <a:schemeClr val="tx2"/>
              </a:buClr>
            </a:pPr>
            <a:endParaRPr lang="en-US" dirty="0"/>
          </a:p>
          <a:p>
            <a:pPr>
              <a:buClr>
                <a:schemeClr val="tx2"/>
              </a:buClr>
            </a:pPr>
            <a:endParaRPr lang="en-US" dirty="0"/>
          </a:p>
          <a:p>
            <a:pPr>
              <a:buClr>
                <a:schemeClr val="tx2"/>
              </a:buClr>
            </a:pPr>
            <a:endParaRPr lang="en-US" dirty="0"/>
          </a:p>
          <a:p>
            <a:pPr>
              <a:buClr>
                <a:schemeClr val="tx2"/>
              </a:buClr>
            </a:pPr>
            <a:r>
              <a:rPr lang="en-US" dirty="0"/>
              <a:t>That way the conversion logic can only be included when needed, and Square doesn’t need to know anything about </a:t>
            </a:r>
            <a:r>
              <a:rPr lang="en-US" dirty="0" err="1"/>
              <a:t>SquareBox</a:t>
            </a:r>
            <a:r>
              <a:rPr lang="en-US" dirty="0"/>
              <a:t> and vice versa.</a:t>
            </a:r>
          </a:p>
        </p:txBody>
      </p:sp>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p:txBody>
          <a:bodyPr>
            <a:noAutofit/>
          </a:bodyPr>
          <a:lstStyle/>
          <a:p>
            <a:r>
              <a:rPr lang="en-US" sz="3200" b="1" dirty="0"/>
              <a:t>Levelization technique #1 - Escalation</a:t>
            </a:r>
          </a:p>
        </p:txBody>
      </p:sp>
      <p:sp>
        <p:nvSpPr>
          <p:cNvPr id="23" name="TextBox 22">
            <a:extLst>
              <a:ext uri="{FF2B5EF4-FFF2-40B4-BE49-F238E27FC236}">
                <a16:creationId xmlns:a16="http://schemas.microsoft.com/office/drawing/2014/main" id="{AAAC846B-1E56-4167-9D25-B183BB94844E}"/>
              </a:ext>
            </a:extLst>
          </p:cNvPr>
          <p:cNvSpPr txBox="1"/>
          <p:nvPr/>
        </p:nvSpPr>
        <p:spPr>
          <a:xfrm>
            <a:off x="982888" y="4892793"/>
            <a:ext cx="1362874" cy="246221"/>
          </a:xfrm>
          <a:prstGeom prst="rect">
            <a:avLst/>
          </a:prstGeom>
          <a:noFill/>
        </p:spPr>
        <p:txBody>
          <a:bodyPr wrap="square" rtlCol="0">
            <a:spAutoFit/>
          </a:bodyPr>
          <a:lstStyle/>
          <a:p>
            <a:r>
              <a:rPr lang="en-US" sz="1000" dirty="0"/>
              <a:t>Uses-in-the-interface</a:t>
            </a:r>
          </a:p>
        </p:txBody>
      </p:sp>
      <p:cxnSp>
        <p:nvCxnSpPr>
          <p:cNvPr id="24" name="Straight Connector 23">
            <a:extLst>
              <a:ext uri="{FF2B5EF4-FFF2-40B4-BE49-F238E27FC236}">
                <a16:creationId xmlns:a16="http://schemas.microsoft.com/office/drawing/2014/main" id="{23BB0DD0-3958-4B0F-A518-9FBDAB4A31FF}"/>
              </a:ext>
            </a:extLst>
          </p:cNvPr>
          <p:cNvCxnSpPr>
            <a:cxnSpLocks/>
            <a:endCxn id="25" idx="2"/>
          </p:cNvCxnSpPr>
          <p:nvPr/>
        </p:nvCxnSpPr>
        <p:spPr>
          <a:xfrm>
            <a:off x="435430" y="5030304"/>
            <a:ext cx="447557" cy="0"/>
          </a:xfrm>
          <a:prstGeom prst="line">
            <a:avLst/>
          </a:prstGeom>
        </p:spPr>
        <p:style>
          <a:lnRef idx="2">
            <a:schemeClr val="dk1"/>
          </a:lnRef>
          <a:fillRef idx="0">
            <a:schemeClr val="dk1"/>
          </a:fillRef>
          <a:effectRef idx="1">
            <a:schemeClr val="dk1"/>
          </a:effectRef>
          <a:fontRef idx="minor">
            <a:schemeClr val="tx1"/>
          </a:fontRef>
        </p:style>
      </p:cxnSp>
      <p:sp>
        <p:nvSpPr>
          <p:cNvPr id="25" name="Oval 24">
            <a:extLst>
              <a:ext uri="{FF2B5EF4-FFF2-40B4-BE49-F238E27FC236}">
                <a16:creationId xmlns:a16="http://schemas.microsoft.com/office/drawing/2014/main" id="{215F1185-467B-45EF-863B-BC7CC1EB0C62}"/>
              </a:ext>
            </a:extLst>
          </p:cNvPr>
          <p:cNvSpPr/>
          <p:nvPr/>
        </p:nvSpPr>
        <p:spPr>
          <a:xfrm>
            <a:off x="882987" y="4986255"/>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84D586DD-680D-4071-9B2F-A998A95570C0}"/>
              </a:ext>
            </a:extLst>
          </p:cNvPr>
          <p:cNvSpPr/>
          <p:nvPr/>
        </p:nvSpPr>
        <p:spPr>
          <a:xfrm>
            <a:off x="1623875" y="4174702"/>
            <a:ext cx="1443776"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A069A5F6-0E4D-4AB2-AAB0-0A0115763657}"/>
              </a:ext>
            </a:extLst>
          </p:cNvPr>
          <p:cNvSpPr/>
          <p:nvPr/>
        </p:nvSpPr>
        <p:spPr>
          <a:xfrm>
            <a:off x="1827174" y="4299231"/>
            <a:ext cx="1037176"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t>Point</a:t>
            </a:r>
          </a:p>
        </p:txBody>
      </p:sp>
      <p:sp>
        <p:nvSpPr>
          <p:cNvPr id="33" name="Rectangle: Rounded Corners 32">
            <a:extLst>
              <a:ext uri="{FF2B5EF4-FFF2-40B4-BE49-F238E27FC236}">
                <a16:creationId xmlns:a16="http://schemas.microsoft.com/office/drawing/2014/main" id="{2D52790F-F80F-42CA-8185-29C242FC05CB}"/>
              </a:ext>
            </a:extLst>
          </p:cNvPr>
          <p:cNvSpPr/>
          <p:nvPr/>
        </p:nvSpPr>
        <p:spPr>
          <a:xfrm>
            <a:off x="3066763" y="2951809"/>
            <a:ext cx="1443776"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Rounded Corners 34">
            <a:extLst>
              <a:ext uri="{FF2B5EF4-FFF2-40B4-BE49-F238E27FC236}">
                <a16:creationId xmlns:a16="http://schemas.microsoft.com/office/drawing/2014/main" id="{F17B6372-5B45-45C7-BFBA-D7D002C9A5BF}"/>
              </a:ext>
            </a:extLst>
          </p:cNvPr>
          <p:cNvSpPr/>
          <p:nvPr/>
        </p:nvSpPr>
        <p:spPr>
          <a:xfrm>
            <a:off x="221367" y="2953421"/>
            <a:ext cx="1443776"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Connector 36">
            <a:extLst>
              <a:ext uri="{FF2B5EF4-FFF2-40B4-BE49-F238E27FC236}">
                <a16:creationId xmlns:a16="http://schemas.microsoft.com/office/drawing/2014/main" id="{CE5B6439-B395-4562-B824-74D8C4005C93}"/>
              </a:ext>
            </a:extLst>
          </p:cNvPr>
          <p:cNvCxnSpPr>
            <a:cxnSpLocks/>
            <a:stCxn id="32" idx="1"/>
            <a:endCxn id="38" idx="5"/>
          </p:cNvCxnSpPr>
          <p:nvPr/>
        </p:nvCxnSpPr>
        <p:spPr>
          <a:xfrm flipH="1" flipV="1">
            <a:off x="976290" y="3543851"/>
            <a:ext cx="1002775" cy="812261"/>
          </a:xfrm>
          <a:prstGeom prst="line">
            <a:avLst/>
          </a:prstGeom>
        </p:spPr>
        <p:style>
          <a:lnRef idx="2">
            <a:schemeClr val="dk1"/>
          </a:lnRef>
          <a:fillRef idx="0">
            <a:schemeClr val="dk1"/>
          </a:fillRef>
          <a:effectRef idx="1">
            <a:schemeClr val="dk1"/>
          </a:effectRef>
          <a:fontRef idx="minor">
            <a:schemeClr val="tx1"/>
          </a:fontRef>
        </p:style>
      </p:cxnSp>
      <p:sp>
        <p:nvSpPr>
          <p:cNvPr id="38" name="Oval 37">
            <a:extLst>
              <a:ext uri="{FF2B5EF4-FFF2-40B4-BE49-F238E27FC236}">
                <a16:creationId xmlns:a16="http://schemas.microsoft.com/office/drawing/2014/main" id="{4D697680-4AD4-477C-9D38-7990E6871477}"/>
              </a:ext>
            </a:extLst>
          </p:cNvPr>
          <p:cNvSpPr/>
          <p:nvPr/>
        </p:nvSpPr>
        <p:spPr>
          <a:xfrm>
            <a:off x="896534" y="3468655"/>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2324E425-5765-4B4E-8372-6A0B698DB34A}"/>
              </a:ext>
            </a:extLst>
          </p:cNvPr>
          <p:cNvCxnSpPr>
            <a:cxnSpLocks/>
            <a:stCxn id="32" idx="7"/>
            <a:endCxn id="40" idx="3"/>
          </p:cNvCxnSpPr>
          <p:nvPr/>
        </p:nvCxnSpPr>
        <p:spPr>
          <a:xfrm flipV="1">
            <a:off x="2712459" y="3543851"/>
            <a:ext cx="1043155" cy="812261"/>
          </a:xfrm>
          <a:prstGeom prst="line">
            <a:avLst/>
          </a:prstGeom>
        </p:spPr>
        <p:style>
          <a:lnRef idx="2">
            <a:schemeClr val="dk1"/>
          </a:lnRef>
          <a:fillRef idx="0">
            <a:schemeClr val="dk1"/>
          </a:fillRef>
          <a:effectRef idx="1">
            <a:schemeClr val="dk1"/>
          </a:effectRef>
          <a:fontRef idx="minor">
            <a:schemeClr val="tx1"/>
          </a:fontRef>
        </p:style>
      </p:cxnSp>
      <p:sp>
        <p:nvSpPr>
          <p:cNvPr id="40" name="Oval 39">
            <a:extLst>
              <a:ext uri="{FF2B5EF4-FFF2-40B4-BE49-F238E27FC236}">
                <a16:creationId xmlns:a16="http://schemas.microsoft.com/office/drawing/2014/main" id="{EB072522-22DF-435E-9662-13A6B665CB1A}"/>
              </a:ext>
            </a:extLst>
          </p:cNvPr>
          <p:cNvSpPr/>
          <p:nvPr/>
        </p:nvSpPr>
        <p:spPr>
          <a:xfrm>
            <a:off x="3741930" y="3468655"/>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44" name="Oval 43">
            <a:extLst>
              <a:ext uri="{FF2B5EF4-FFF2-40B4-BE49-F238E27FC236}">
                <a16:creationId xmlns:a16="http://schemas.microsoft.com/office/drawing/2014/main" id="{C5E3360C-7291-445D-8B73-7586C9085029}"/>
              </a:ext>
            </a:extLst>
          </p:cNvPr>
          <p:cNvSpPr/>
          <p:nvPr/>
        </p:nvSpPr>
        <p:spPr>
          <a:xfrm>
            <a:off x="2770910" y="2310613"/>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4" name="Oval 33">
            <a:extLst>
              <a:ext uri="{FF2B5EF4-FFF2-40B4-BE49-F238E27FC236}">
                <a16:creationId xmlns:a16="http://schemas.microsoft.com/office/drawing/2014/main" id="{F4B7399B-F8C8-42B7-9FC8-86FC5751D4B5}"/>
              </a:ext>
            </a:extLst>
          </p:cNvPr>
          <p:cNvSpPr/>
          <p:nvPr/>
        </p:nvSpPr>
        <p:spPr>
          <a:xfrm>
            <a:off x="3270062" y="3076338"/>
            <a:ext cx="1037176"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t>Square</a:t>
            </a:r>
          </a:p>
        </p:txBody>
      </p:sp>
      <p:sp>
        <p:nvSpPr>
          <p:cNvPr id="36" name="Oval 35">
            <a:extLst>
              <a:ext uri="{FF2B5EF4-FFF2-40B4-BE49-F238E27FC236}">
                <a16:creationId xmlns:a16="http://schemas.microsoft.com/office/drawing/2014/main" id="{EAADE9AB-834F-4724-B560-491D7377C6C8}"/>
              </a:ext>
            </a:extLst>
          </p:cNvPr>
          <p:cNvSpPr/>
          <p:nvPr/>
        </p:nvSpPr>
        <p:spPr>
          <a:xfrm>
            <a:off x="345943" y="3077950"/>
            <a:ext cx="1194622"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err="1"/>
              <a:t>SquareBox</a:t>
            </a:r>
            <a:endParaRPr lang="en-US" sz="1000" dirty="0"/>
          </a:p>
        </p:txBody>
      </p:sp>
      <p:cxnSp>
        <p:nvCxnSpPr>
          <p:cNvPr id="65" name="Straight Arrow Connector 64">
            <a:extLst>
              <a:ext uri="{FF2B5EF4-FFF2-40B4-BE49-F238E27FC236}">
                <a16:creationId xmlns:a16="http://schemas.microsoft.com/office/drawing/2014/main" id="{8F0F4D0E-08C1-4EA0-B4EA-B4ACF0D7589F}"/>
              </a:ext>
            </a:extLst>
          </p:cNvPr>
          <p:cNvCxnSpPr>
            <a:cxnSpLocks/>
          </p:cNvCxnSpPr>
          <p:nvPr/>
        </p:nvCxnSpPr>
        <p:spPr>
          <a:xfrm>
            <a:off x="453399" y="5299253"/>
            <a:ext cx="536575"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66" name="TextBox 65">
            <a:extLst>
              <a:ext uri="{FF2B5EF4-FFF2-40B4-BE49-F238E27FC236}">
                <a16:creationId xmlns:a16="http://schemas.microsoft.com/office/drawing/2014/main" id="{B402BDCB-3E9A-4985-82FD-C128DC037B21}"/>
              </a:ext>
            </a:extLst>
          </p:cNvPr>
          <p:cNvSpPr txBox="1"/>
          <p:nvPr/>
        </p:nvSpPr>
        <p:spPr>
          <a:xfrm>
            <a:off x="989974" y="5174238"/>
            <a:ext cx="1388522" cy="246221"/>
          </a:xfrm>
          <a:prstGeom prst="rect">
            <a:avLst/>
          </a:prstGeom>
          <a:noFill/>
        </p:spPr>
        <p:txBody>
          <a:bodyPr wrap="none" rtlCol="0">
            <a:spAutoFit/>
          </a:bodyPr>
          <a:lstStyle/>
          <a:p>
            <a:r>
              <a:rPr lang="en-US" sz="1000" dirty="0"/>
              <a:t>Physical dependency</a:t>
            </a:r>
          </a:p>
        </p:txBody>
      </p:sp>
      <p:cxnSp>
        <p:nvCxnSpPr>
          <p:cNvPr id="67" name="Straight Arrow Connector 66">
            <a:extLst>
              <a:ext uri="{FF2B5EF4-FFF2-40B4-BE49-F238E27FC236}">
                <a16:creationId xmlns:a16="http://schemas.microsoft.com/office/drawing/2014/main" id="{40DC3088-911A-4BAD-B2B2-8DDF214D1E75}"/>
              </a:ext>
            </a:extLst>
          </p:cNvPr>
          <p:cNvCxnSpPr>
            <a:cxnSpLocks/>
            <a:stCxn id="29" idx="2"/>
          </p:cNvCxnSpPr>
          <p:nvPr/>
        </p:nvCxnSpPr>
        <p:spPr>
          <a:xfrm>
            <a:off x="2326170" y="2490878"/>
            <a:ext cx="1030559" cy="462543"/>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68" name="Straight Arrow Connector 67">
            <a:extLst>
              <a:ext uri="{FF2B5EF4-FFF2-40B4-BE49-F238E27FC236}">
                <a16:creationId xmlns:a16="http://schemas.microsoft.com/office/drawing/2014/main" id="{FDB08782-889D-44D5-B5CC-1DB4082B09B0}"/>
              </a:ext>
            </a:extLst>
          </p:cNvPr>
          <p:cNvCxnSpPr>
            <a:cxnSpLocks/>
            <a:endCxn id="31" idx="0"/>
          </p:cNvCxnSpPr>
          <p:nvPr/>
        </p:nvCxnSpPr>
        <p:spPr>
          <a:xfrm flipH="1">
            <a:off x="2345763" y="3589277"/>
            <a:ext cx="1010966" cy="58542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69" name="Straight Arrow Connector 68">
            <a:extLst>
              <a:ext uri="{FF2B5EF4-FFF2-40B4-BE49-F238E27FC236}">
                <a16:creationId xmlns:a16="http://schemas.microsoft.com/office/drawing/2014/main" id="{8EF111B9-515F-41E5-913D-E07F86AD62F6}"/>
              </a:ext>
            </a:extLst>
          </p:cNvPr>
          <p:cNvCxnSpPr>
            <a:cxnSpLocks/>
            <a:endCxn id="31" idx="0"/>
          </p:cNvCxnSpPr>
          <p:nvPr/>
        </p:nvCxnSpPr>
        <p:spPr>
          <a:xfrm>
            <a:off x="1282700" y="3589277"/>
            <a:ext cx="1063063" cy="58542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70" name="Straight Arrow Connector 69">
            <a:extLst>
              <a:ext uri="{FF2B5EF4-FFF2-40B4-BE49-F238E27FC236}">
                <a16:creationId xmlns:a16="http://schemas.microsoft.com/office/drawing/2014/main" id="{F9B6F15D-D478-41ED-A8CC-66852320BDE6}"/>
              </a:ext>
            </a:extLst>
          </p:cNvPr>
          <p:cNvCxnSpPr>
            <a:cxnSpLocks/>
          </p:cNvCxnSpPr>
          <p:nvPr/>
        </p:nvCxnSpPr>
        <p:spPr>
          <a:xfrm flipH="1">
            <a:off x="1363057" y="2490878"/>
            <a:ext cx="977256" cy="467372"/>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80" name="Rectangle: Rounded Corners 79">
            <a:extLst>
              <a:ext uri="{FF2B5EF4-FFF2-40B4-BE49-F238E27FC236}">
                <a16:creationId xmlns:a16="http://schemas.microsoft.com/office/drawing/2014/main" id="{96448E90-4959-4A81-A01D-285E67959CA5}"/>
              </a:ext>
            </a:extLst>
          </p:cNvPr>
          <p:cNvSpPr/>
          <p:nvPr/>
        </p:nvSpPr>
        <p:spPr>
          <a:xfrm>
            <a:off x="5366810" y="3730411"/>
            <a:ext cx="2664304" cy="1690048"/>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1500" b="1" dirty="0"/>
              <a:t>//</a:t>
            </a:r>
            <a:r>
              <a:rPr lang="en-US" sz="1500" b="1" dirty="0" err="1"/>
              <a:t>Square.h</a:t>
            </a:r>
            <a:endParaRPr lang="en-US" sz="1500" b="1" dirty="0"/>
          </a:p>
          <a:p>
            <a:endParaRPr lang="en-US" sz="1500" b="1" dirty="0"/>
          </a:p>
          <a:p>
            <a:r>
              <a:rPr lang="en-US" sz="1500" b="1" dirty="0"/>
              <a:t>#include “</a:t>
            </a:r>
            <a:r>
              <a:rPr lang="en-US" sz="1500" b="1" dirty="0" err="1"/>
              <a:t>Point.h</a:t>
            </a:r>
            <a:r>
              <a:rPr lang="en-US" sz="1500" b="1" dirty="0"/>
              <a:t>”</a:t>
            </a:r>
          </a:p>
          <a:p>
            <a:endParaRPr lang="en-US" sz="1500" b="1" dirty="0"/>
          </a:p>
          <a:p>
            <a:r>
              <a:rPr lang="en-US" sz="1500" b="1" dirty="0"/>
              <a:t>class Square {</a:t>
            </a:r>
          </a:p>
          <a:p>
            <a:r>
              <a:rPr lang="en-US" sz="1500" b="1" dirty="0"/>
              <a:t>    // …</a:t>
            </a:r>
          </a:p>
          <a:p>
            <a:r>
              <a:rPr lang="en-US" sz="1500" b="1" dirty="0"/>
              <a:t>};</a:t>
            </a:r>
          </a:p>
        </p:txBody>
      </p:sp>
      <p:sp>
        <p:nvSpPr>
          <p:cNvPr id="81" name="Rectangle: Rounded Corners 80">
            <a:extLst>
              <a:ext uri="{FF2B5EF4-FFF2-40B4-BE49-F238E27FC236}">
                <a16:creationId xmlns:a16="http://schemas.microsoft.com/office/drawing/2014/main" id="{102BDEEC-7160-43BD-8034-B958A4B7FA22}"/>
              </a:ext>
            </a:extLst>
          </p:cNvPr>
          <p:cNvSpPr/>
          <p:nvPr/>
        </p:nvSpPr>
        <p:spPr>
          <a:xfrm>
            <a:off x="8793480" y="3758168"/>
            <a:ext cx="2750781" cy="1662291"/>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1500" b="1" dirty="0"/>
              <a:t>//</a:t>
            </a:r>
            <a:r>
              <a:rPr lang="en-US" sz="1500" b="1" dirty="0" err="1"/>
              <a:t>SquareBox.h</a:t>
            </a:r>
            <a:endParaRPr lang="en-US" sz="1500" b="1" dirty="0"/>
          </a:p>
          <a:p>
            <a:endParaRPr lang="en-US" sz="1500" b="1" dirty="0"/>
          </a:p>
          <a:p>
            <a:r>
              <a:rPr lang="en-US" sz="1500" b="1" dirty="0"/>
              <a:t>#include “</a:t>
            </a:r>
            <a:r>
              <a:rPr lang="en-US" sz="1500" b="1" dirty="0" err="1"/>
              <a:t>Point.h</a:t>
            </a:r>
            <a:r>
              <a:rPr lang="en-US" sz="1500" b="1" dirty="0"/>
              <a:t>”</a:t>
            </a:r>
          </a:p>
          <a:p>
            <a:endParaRPr lang="en-US" sz="1500" b="1" dirty="0"/>
          </a:p>
          <a:p>
            <a:r>
              <a:rPr lang="en-US" sz="1500" b="1" dirty="0"/>
              <a:t>class </a:t>
            </a:r>
            <a:r>
              <a:rPr lang="en-US" sz="1500" b="1" dirty="0" err="1"/>
              <a:t>SquareBox</a:t>
            </a:r>
            <a:r>
              <a:rPr lang="en-US" sz="1500" b="1" dirty="0"/>
              <a:t> {</a:t>
            </a:r>
          </a:p>
          <a:p>
            <a:r>
              <a:rPr lang="en-US" sz="1500" b="1" dirty="0"/>
              <a:t>    // …</a:t>
            </a:r>
          </a:p>
          <a:p>
            <a:r>
              <a:rPr lang="en-US" sz="1500" b="1" dirty="0"/>
              <a:t>}</a:t>
            </a:r>
          </a:p>
        </p:txBody>
      </p:sp>
      <p:sp>
        <p:nvSpPr>
          <p:cNvPr id="30" name="Oval 29">
            <a:extLst>
              <a:ext uri="{FF2B5EF4-FFF2-40B4-BE49-F238E27FC236}">
                <a16:creationId xmlns:a16="http://schemas.microsoft.com/office/drawing/2014/main" id="{1FFA9BF4-5C66-4EDB-92DA-81E07431FA4C}"/>
              </a:ext>
            </a:extLst>
          </p:cNvPr>
          <p:cNvSpPr/>
          <p:nvPr/>
        </p:nvSpPr>
        <p:spPr>
          <a:xfrm>
            <a:off x="1648098" y="1977939"/>
            <a:ext cx="1356142"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err="1"/>
              <a:t>ConvertUtil</a:t>
            </a:r>
            <a:endParaRPr lang="en-US" sz="1200" dirty="0"/>
          </a:p>
        </p:txBody>
      </p:sp>
      <p:sp>
        <p:nvSpPr>
          <p:cNvPr id="42" name="Oval 41">
            <a:extLst>
              <a:ext uri="{FF2B5EF4-FFF2-40B4-BE49-F238E27FC236}">
                <a16:creationId xmlns:a16="http://schemas.microsoft.com/office/drawing/2014/main" id="{F1A2CD6D-E107-413F-A34F-460D0BD54E9B}"/>
              </a:ext>
            </a:extLst>
          </p:cNvPr>
          <p:cNvSpPr/>
          <p:nvPr/>
        </p:nvSpPr>
        <p:spPr>
          <a:xfrm>
            <a:off x="1876508" y="2333471"/>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B02C35A8-3AD8-40A7-9B34-12D89B1F4BC9}"/>
              </a:ext>
            </a:extLst>
          </p:cNvPr>
          <p:cNvCxnSpPr>
            <a:cxnSpLocks/>
            <a:stCxn id="36" idx="0"/>
            <a:endCxn id="42" idx="3"/>
          </p:cNvCxnSpPr>
          <p:nvPr/>
        </p:nvCxnSpPr>
        <p:spPr>
          <a:xfrm flipV="1">
            <a:off x="943254" y="2408667"/>
            <a:ext cx="946938" cy="669283"/>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439F22C6-F256-4551-ADAD-ECCA97681335}"/>
              </a:ext>
            </a:extLst>
          </p:cNvPr>
          <p:cNvCxnSpPr>
            <a:cxnSpLocks/>
            <a:stCxn id="34" idx="0"/>
            <a:endCxn id="44" idx="5"/>
          </p:cNvCxnSpPr>
          <p:nvPr/>
        </p:nvCxnSpPr>
        <p:spPr>
          <a:xfrm flipH="1" flipV="1">
            <a:off x="2850666" y="2385809"/>
            <a:ext cx="937984" cy="690529"/>
          </a:xfrm>
          <a:prstGeom prst="line">
            <a:avLst/>
          </a:prstGeom>
        </p:spPr>
        <p:style>
          <a:lnRef idx="2">
            <a:schemeClr val="dk1"/>
          </a:lnRef>
          <a:fillRef idx="0">
            <a:schemeClr val="dk1"/>
          </a:fillRef>
          <a:effectRef idx="1">
            <a:schemeClr val="dk1"/>
          </a:effectRef>
          <a:fontRef idx="minor">
            <a:schemeClr val="tx1"/>
          </a:fontRef>
        </p:style>
      </p:cxnSp>
      <p:sp>
        <p:nvSpPr>
          <p:cNvPr id="49" name="Rectangle: Rounded Corners 48">
            <a:extLst>
              <a:ext uri="{FF2B5EF4-FFF2-40B4-BE49-F238E27FC236}">
                <a16:creationId xmlns:a16="http://schemas.microsoft.com/office/drawing/2014/main" id="{21FCC8AA-2CEB-42D3-9060-EB1B5E7EC8C5}"/>
              </a:ext>
            </a:extLst>
          </p:cNvPr>
          <p:cNvSpPr/>
          <p:nvPr/>
        </p:nvSpPr>
        <p:spPr>
          <a:xfrm>
            <a:off x="5366809" y="1513067"/>
            <a:ext cx="6177451" cy="2152058"/>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b="1" dirty="0"/>
              <a:t>//</a:t>
            </a:r>
            <a:r>
              <a:rPr lang="en-US" b="1" dirty="0" err="1"/>
              <a:t>ConvertUtil.h</a:t>
            </a:r>
            <a:endParaRPr lang="en-US" b="1" dirty="0"/>
          </a:p>
          <a:p>
            <a:endParaRPr lang="en-US" b="1" dirty="0"/>
          </a:p>
          <a:p>
            <a:r>
              <a:rPr lang="en-US" b="1" dirty="0"/>
              <a:t>#include “</a:t>
            </a:r>
            <a:r>
              <a:rPr lang="en-US" b="1" dirty="0" err="1"/>
              <a:t>Square.h</a:t>
            </a:r>
            <a:r>
              <a:rPr lang="en-US" b="1" dirty="0"/>
              <a:t>”</a:t>
            </a:r>
          </a:p>
          <a:p>
            <a:r>
              <a:rPr lang="en-US" b="1" dirty="0"/>
              <a:t>#include “</a:t>
            </a:r>
            <a:r>
              <a:rPr lang="en-US" b="1" dirty="0" err="1"/>
              <a:t>SquareBox.h</a:t>
            </a:r>
            <a:endParaRPr lang="en-US" b="1" dirty="0"/>
          </a:p>
          <a:p>
            <a:endParaRPr lang="en-US" b="1" dirty="0"/>
          </a:p>
          <a:p>
            <a:r>
              <a:rPr lang="en-US" b="1" dirty="0"/>
              <a:t>Square </a:t>
            </a:r>
            <a:r>
              <a:rPr lang="en-US" b="1" dirty="0" err="1"/>
              <a:t>squareBoxToSquare</a:t>
            </a:r>
            <a:r>
              <a:rPr lang="en-US" b="1" dirty="0"/>
              <a:t>(const </a:t>
            </a:r>
            <a:r>
              <a:rPr lang="en-US" b="1" dirty="0" err="1"/>
              <a:t>SquareBox</a:t>
            </a:r>
            <a:r>
              <a:rPr lang="en-US" b="1" dirty="0"/>
              <a:t>&amp; sb);</a:t>
            </a:r>
          </a:p>
          <a:p>
            <a:r>
              <a:rPr lang="en-US" b="1" dirty="0" err="1"/>
              <a:t>SquareBox</a:t>
            </a:r>
            <a:r>
              <a:rPr lang="en-US" b="1" dirty="0"/>
              <a:t> </a:t>
            </a:r>
            <a:r>
              <a:rPr lang="en-US" b="1" dirty="0" err="1"/>
              <a:t>squareToSquareBox</a:t>
            </a:r>
            <a:r>
              <a:rPr lang="en-US" b="1" dirty="0"/>
              <a:t>(const Square&amp; s);</a:t>
            </a:r>
          </a:p>
        </p:txBody>
      </p:sp>
      <p:sp>
        <p:nvSpPr>
          <p:cNvPr id="52" name="TextBox 51">
            <a:extLst>
              <a:ext uri="{FF2B5EF4-FFF2-40B4-BE49-F238E27FC236}">
                <a16:creationId xmlns:a16="http://schemas.microsoft.com/office/drawing/2014/main" id="{259357C7-AA95-429E-8711-36455B26D96F}"/>
              </a:ext>
            </a:extLst>
          </p:cNvPr>
          <p:cNvSpPr txBox="1"/>
          <p:nvPr/>
        </p:nvSpPr>
        <p:spPr>
          <a:xfrm>
            <a:off x="2965989" y="2178645"/>
            <a:ext cx="312906" cy="369332"/>
          </a:xfrm>
          <a:prstGeom prst="rect">
            <a:avLst/>
          </a:prstGeom>
          <a:noFill/>
        </p:spPr>
        <p:txBody>
          <a:bodyPr wrap="none" rtlCol="0">
            <a:spAutoFit/>
          </a:bodyPr>
          <a:lstStyle/>
          <a:p>
            <a:r>
              <a:rPr lang="en-US" dirty="0"/>
              <a:t>3</a:t>
            </a:r>
          </a:p>
        </p:txBody>
      </p:sp>
      <p:sp>
        <p:nvSpPr>
          <p:cNvPr id="53" name="TextBox 52">
            <a:extLst>
              <a:ext uri="{FF2B5EF4-FFF2-40B4-BE49-F238E27FC236}">
                <a16:creationId xmlns:a16="http://schemas.microsoft.com/office/drawing/2014/main" id="{05B5B332-015B-4660-ADEC-335F85D0FBA6}"/>
              </a:ext>
            </a:extLst>
          </p:cNvPr>
          <p:cNvSpPr txBox="1"/>
          <p:nvPr/>
        </p:nvSpPr>
        <p:spPr>
          <a:xfrm>
            <a:off x="4197631" y="3295793"/>
            <a:ext cx="312906" cy="369332"/>
          </a:xfrm>
          <a:prstGeom prst="rect">
            <a:avLst/>
          </a:prstGeom>
          <a:noFill/>
        </p:spPr>
        <p:txBody>
          <a:bodyPr wrap="none" rtlCol="0">
            <a:spAutoFit/>
          </a:bodyPr>
          <a:lstStyle/>
          <a:p>
            <a:r>
              <a:rPr lang="en-US" dirty="0"/>
              <a:t>2</a:t>
            </a:r>
          </a:p>
        </p:txBody>
      </p:sp>
      <p:sp>
        <p:nvSpPr>
          <p:cNvPr id="54" name="TextBox 53">
            <a:extLst>
              <a:ext uri="{FF2B5EF4-FFF2-40B4-BE49-F238E27FC236}">
                <a16:creationId xmlns:a16="http://schemas.microsoft.com/office/drawing/2014/main" id="{112C5046-A217-48D4-ADEC-24C206C4B9DD}"/>
              </a:ext>
            </a:extLst>
          </p:cNvPr>
          <p:cNvSpPr txBox="1"/>
          <p:nvPr/>
        </p:nvSpPr>
        <p:spPr>
          <a:xfrm>
            <a:off x="2795222" y="4464428"/>
            <a:ext cx="312906" cy="369332"/>
          </a:xfrm>
          <a:prstGeom prst="rect">
            <a:avLst/>
          </a:prstGeom>
          <a:noFill/>
        </p:spPr>
        <p:txBody>
          <a:bodyPr wrap="none" rtlCol="0">
            <a:spAutoFit/>
          </a:bodyPr>
          <a:lstStyle/>
          <a:p>
            <a:r>
              <a:rPr lang="en-US" dirty="0"/>
              <a:t>1</a:t>
            </a:r>
          </a:p>
        </p:txBody>
      </p:sp>
      <p:sp>
        <p:nvSpPr>
          <p:cNvPr id="55" name="TextBox 54">
            <a:extLst>
              <a:ext uri="{FF2B5EF4-FFF2-40B4-BE49-F238E27FC236}">
                <a16:creationId xmlns:a16="http://schemas.microsoft.com/office/drawing/2014/main" id="{A6F31EBB-CE65-4F76-B92C-6CDD31FAAF25}"/>
              </a:ext>
            </a:extLst>
          </p:cNvPr>
          <p:cNvSpPr txBox="1"/>
          <p:nvPr/>
        </p:nvSpPr>
        <p:spPr>
          <a:xfrm>
            <a:off x="1361583" y="3239169"/>
            <a:ext cx="312906" cy="369332"/>
          </a:xfrm>
          <a:prstGeom prst="rect">
            <a:avLst/>
          </a:prstGeom>
          <a:noFill/>
        </p:spPr>
        <p:txBody>
          <a:bodyPr wrap="none" rtlCol="0">
            <a:spAutoFit/>
          </a:bodyPr>
          <a:lstStyle/>
          <a:p>
            <a:r>
              <a:rPr lang="en-US" dirty="0"/>
              <a:t>2</a:t>
            </a:r>
          </a:p>
        </p:txBody>
      </p:sp>
    </p:spTree>
    <p:extLst>
      <p:ext uri="{BB962C8B-B14F-4D97-AF65-F5344CB8AC3E}">
        <p14:creationId xmlns:p14="http://schemas.microsoft.com/office/powerpoint/2010/main" val="322115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P spid="5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446313" y="1097281"/>
            <a:ext cx="11310257" cy="4840224"/>
          </a:xfrm>
        </p:spPr>
        <p:txBody>
          <a:bodyPr>
            <a:noAutofit/>
          </a:bodyPr>
          <a:lstStyle/>
          <a:p>
            <a:pPr>
              <a:buClr>
                <a:schemeClr val="tx2"/>
              </a:buClr>
            </a:pPr>
            <a:r>
              <a:rPr lang="en-US" sz="3200" dirty="0"/>
              <a:t>Moving common functionality lower in the physical hierarchy.</a:t>
            </a:r>
          </a:p>
          <a:p>
            <a:pPr>
              <a:buClr>
                <a:schemeClr val="tx2"/>
              </a:buClr>
            </a:pPr>
            <a:r>
              <a:rPr lang="en-US" sz="3200" dirty="0"/>
              <a:t>For example:</a:t>
            </a:r>
          </a:p>
          <a:p>
            <a:pPr marL="57150" indent="0">
              <a:buClr>
                <a:schemeClr val="tx2"/>
              </a:buClr>
              <a:buNone/>
            </a:pPr>
            <a:endParaRPr lang="en-US" sz="3200" dirty="0"/>
          </a:p>
        </p:txBody>
      </p:sp>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p:txBody>
          <a:bodyPr>
            <a:noAutofit/>
          </a:bodyPr>
          <a:lstStyle/>
          <a:p>
            <a:r>
              <a:rPr lang="en-US" sz="3200" b="1" dirty="0"/>
              <a:t>Levelization technique #2 - Demotion</a:t>
            </a:r>
          </a:p>
        </p:txBody>
      </p:sp>
      <p:sp>
        <p:nvSpPr>
          <p:cNvPr id="23" name="TextBox 22">
            <a:extLst>
              <a:ext uri="{FF2B5EF4-FFF2-40B4-BE49-F238E27FC236}">
                <a16:creationId xmlns:a16="http://schemas.microsoft.com/office/drawing/2014/main" id="{AAAC846B-1E56-4167-9D25-B183BB94844E}"/>
              </a:ext>
            </a:extLst>
          </p:cNvPr>
          <p:cNvSpPr txBox="1"/>
          <p:nvPr/>
        </p:nvSpPr>
        <p:spPr>
          <a:xfrm>
            <a:off x="982888" y="4667689"/>
            <a:ext cx="1362874" cy="246221"/>
          </a:xfrm>
          <a:prstGeom prst="rect">
            <a:avLst/>
          </a:prstGeom>
          <a:noFill/>
        </p:spPr>
        <p:txBody>
          <a:bodyPr wrap="square" rtlCol="0">
            <a:spAutoFit/>
          </a:bodyPr>
          <a:lstStyle/>
          <a:p>
            <a:r>
              <a:rPr lang="en-US" sz="1000" dirty="0"/>
              <a:t>Uses-in-the-interface</a:t>
            </a:r>
          </a:p>
        </p:txBody>
      </p:sp>
      <p:cxnSp>
        <p:nvCxnSpPr>
          <p:cNvPr id="24" name="Straight Connector 23">
            <a:extLst>
              <a:ext uri="{FF2B5EF4-FFF2-40B4-BE49-F238E27FC236}">
                <a16:creationId xmlns:a16="http://schemas.microsoft.com/office/drawing/2014/main" id="{23BB0DD0-3958-4B0F-A518-9FBDAB4A31FF}"/>
              </a:ext>
            </a:extLst>
          </p:cNvPr>
          <p:cNvCxnSpPr>
            <a:cxnSpLocks/>
            <a:endCxn id="25" idx="2"/>
          </p:cNvCxnSpPr>
          <p:nvPr/>
        </p:nvCxnSpPr>
        <p:spPr>
          <a:xfrm>
            <a:off x="435430" y="4805200"/>
            <a:ext cx="447557" cy="0"/>
          </a:xfrm>
          <a:prstGeom prst="line">
            <a:avLst/>
          </a:prstGeom>
        </p:spPr>
        <p:style>
          <a:lnRef idx="2">
            <a:schemeClr val="dk1"/>
          </a:lnRef>
          <a:fillRef idx="0">
            <a:schemeClr val="dk1"/>
          </a:fillRef>
          <a:effectRef idx="1">
            <a:schemeClr val="dk1"/>
          </a:effectRef>
          <a:fontRef idx="minor">
            <a:schemeClr val="tx1"/>
          </a:fontRef>
        </p:style>
      </p:cxnSp>
      <p:sp>
        <p:nvSpPr>
          <p:cNvPr id="25" name="Oval 24">
            <a:extLst>
              <a:ext uri="{FF2B5EF4-FFF2-40B4-BE49-F238E27FC236}">
                <a16:creationId xmlns:a16="http://schemas.microsoft.com/office/drawing/2014/main" id="{215F1185-467B-45EF-863B-BC7CC1EB0C62}"/>
              </a:ext>
            </a:extLst>
          </p:cNvPr>
          <p:cNvSpPr/>
          <p:nvPr/>
        </p:nvSpPr>
        <p:spPr>
          <a:xfrm>
            <a:off x="882987" y="4761151"/>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84D586DD-680D-4071-9B2F-A998A95570C0}"/>
              </a:ext>
            </a:extLst>
          </p:cNvPr>
          <p:cNvSpPr/>
          <p:nvPr/>
        </p:nvSpPr>
        <p:spPr>
          <a:xfrm>
            <a:off x="221366" y="3841318"/>
            <a:ext cx="1443776"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A069A5F6-0E4D-4AB2-AAB0-0A0115763657}"/>
              </a:ext>
            </a:extLst>
          </p:cNvPr>
          <p:cNvSpPr/>
          <p:nvPr/>
        </p:nvSpPr>
        <p:spPr>
          <a:xfrm>
            <a:off x="424665" y="3965847"/>
            <a:ext cx="1037176"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t>List</a:t>
            </a:r>
          </a:p>
        </p:txBody>
      </p:sp>
      <p:sp>
        <p:nvSpPr>
          <p:cNvPr id="33" name="Rectangle: Rounded Corners 32">
            <a:extLst>
              <a:ext uri="{FF2B5EF4-FFF2-40B4-BE49-F238E27FC236}">
                <a16:creationId xmlns:a16="http://schemas.microsoft.com/office/drawing/2014/main" id="{2D52790F-F80F-42CA-8185-29C242FC05CB}"/>
              </a:ext>
            </a:extLst>
          </p:cNvPr>
          <p:cNvSpPr/>
          <p:nvPr/>
        </p:nvSpPr>
        <p:spPr>
          <a:xfrm>
            <a:off x="3066763" y="2726705"/>
            <a:ext cx="1443776"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Rounded Corners 34">
            <a:extLst>
              <a:ext uri="{FF2B5EF4-FFF2-40B4-BE49-F238E27FC236}">
                <a16:creationId xmlns:a16="http://schemas.microsoft.com/office/drawing/2014/main" id="{F17B6372-5B45-45C7-BFBA-D7D002C9A5BF}"/>
              </a:ext>
            </a:extLst>
          </p:cNvPr>
          <p:cNvSpPr/>
          <p:nvPr/>
        </p:nvSpPr>
        <p:spPr>
          <a:xfrm>
            <a:off x="221367" y="2728317"/>
            <a:ext cx="1443776"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Connector 36">
            <a:extLst>
              <a:ext uri="{FF2B5EF4-FFF2-40B4-BE49-F238E27FC236}">
                <a16:creationId xmlns:a16="http://schemas.microsoft.com/office/drawing/2014/main" id="{CE5B6439-B395-4562-B824-74D8C4005C93}"/>
              </a:ext>
            </a:extLst>
          </p:cNvPr>
          <p:cNvCxnSpPr>
            <a:cxnSpLocks/>
            <a:stCxn id="32" idx="0"/>
            <a:endCxn id="38" idx="4"/>
          </p:cNvCxnSpPr>
          <p:nvPr/>
        </p:nvCxnSpPr>
        <p:spPr>
          <a:xfrm flipV="1">
            <a:off x="943253" y="3331649"/>
            <a:ext cx="1" cy="634198"/>
          </a:xfrm>
          <a:prstGeom prst="line">
            <a:avLst/>
          </a:prstGeom>
        </p:spPr>
        <p:style>
          <a:lnRef idx="2">
            <a:schemeClr val="dk1"/>
          </a:lnRef>
          <a:fillRef idx="0">
            <a:schemeClr val="dk1"/>
          </a:fillRef>
          <a:effectRef idx="1">
            <a:schemeClr val="dk1"/>
          </a:effectRef>
          <a:fontRef idx="minor">
            <a:schemeClr val="tx1"/>
          </a:fontRef>
        </p:style>
      </p:cxnSp>
      <p:sp>
        <p:nvSpPr>
          <p:cNvPr id="38" name="Oval 37">
            <a:extLst>
              <a:ext uri="{FF2B5EF4-FFF2-40B4-BE49-F238E27FC236}">
                <a16:creationId xmlns:a16="http://schemas.microsoft.com/office/drawing/2014/main" id="{4D697680-4AD4-477C-9D38-7990E6871477}"/>
              </a:ext>
            </a:extLst>
          </p:cNvPr>
          <p:cNvSpPr/>
          <p:nvPr/>
        </p:nvSpPr>
        <p:spPr>
          <a:xfrm>
            <a:off x="896534" y="3243551"/>
            <a:ext cx="93440" cy="8809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F1A2CD6D-E107-413F-A34F-460D0BD54E9B}"/>
              </a:ext>
            </a:extLst>
          </p:cNvPr>
          <p:cNvSpPr/>
          <p:nvPr/>
        </p:nvSpPr>
        <p:spPr>
          <a:xfrm>
            <a:off x="3263289" y="2864113"/>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B02C35A8-3AD8-40A7-9B34-12D89B1F4BC9}"/>
              </a:ext>
            </a:extLst>
          </p:cNvPr>
          <p:cNvCxnSpPr>
            <a:cxnSpLocks/>
            <a:stCxn id="36" idx="7"/>
            <a:endCxn id="42" idx="2"/>
          </p:cNvCxnSpPr>
          <p:nvPr/>
        </p:nvCxnSpPr>
        <p:spPr>
          <a:xfrm flipV="1">
            <a:off x="1365617" y="2908162"/>
            <a:ext cx="1897672" cy="1565"/>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439F22C6-F256-4551-ADAD-ECCA97681335}"/>
              </a:ext>
            </a:extLst>
          </p:cNvPr>
          <p:cNvCxnSpPr>
            <a:cxnSpLocks/>
            <a:stCxn id="34" idx="3"/>
            <a:endCxn id="44" idx="6"/>
          </p:cNvCxnSpPr>
          <p:nvPr/>
        </p:nvCxnSpPr>
        <p:spPr>
          <a:xfrm flipH="1" flipV="1">
            <a:off x="1539197" y="3177716"/>
            <a:ext cx="1882756" cy="5045"/>
          </a:xfrm>
          <a:prstGeom prst="line">
            <a:avLst/>
          </a:prstGeom>
        </p:spPr>
        <p:style>
          <a:lnRef idx="2">
            <a:schemeClr val="dk1"/>
          </a:lnRef>
          <a:fillRef idx="0">
            <a:schemeClr val="dk1"/>
          </a:fillRef>
          <a:effectRef idx="1">
            <a:schemeClr val="dk1"/>
          </a:effectRef>
          <a:fontRef idx="minor">
            <a:schemeClr val="tx1"/>
          </a:fontRef>
        </p:style>
      </p:cxnSp>
      <p:sp>
        <p:nvSpPr>
          <p:cNvPr id="44" name="Oval 43">
            <a:extLst>
              <a:ext uri="{FF2B5EF4-FFF2-40B4-BE49-F238E27FC236}">
                <a16:creationId xmlns:a16="http://schemas.microsoft.com/office/drawing/2014/main" id="{C5E3360C-7291-445D-8B73-7586C9085029}"/>
              </a:ext>
            </a:extLst>
          </p:cNvPr>
          <p:cNvSpPr/>
          <p:nvPr/>
        </p:nvSpPr>
        <p:spPr>
          <a:xfrm>
            <a:off x="1445757" y="3133667"/>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4" name="Oval 33">
            <a:extLst>
              <a:ext uri="{FF2B5EF4-FFF2-40B4-BE49-F238E27FC236}">
                <a16:creationId xmlns:a16="http://schemas.microsoft.com/office/drawing/2014/main" id="{F4B7399B-F8C8-42B7-9FC8-86FC5751D4B5}"/>
              </a:ext>
            </a:extLst>
          </p:cNvPr>
          <p:cNvSpPr/>
          <p:nvPr/>
        </p:nvSpPr>
        <p:spPr>
          <a:xfrm>
            <a:off x="3270062" y="2851234"/>
            <a:ext cx="1037176"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t>Event</a:t>
            </a:r>
          </a:p>
        </p:txBody>
      </p:sp>
      <p:sp>
        <p:nvSpPr>
          <p:cNvPr id="36" name="Oval 35">
            <a:extLst>
              <a:ext uri="{FF2B5EF4-FFF2-40B4-BE49-F238E27FC236}">
                <a16:creationId xmlns:a16="http://schemas.microsoft.com/office/drawing/2014/main" id="{EAADE9AB-834F-4724-B560-491D7377C6C8}"/>
              </a:ext>
            </a:extLst>
          </p:cNvPr>
          <p:cNvSpPr/>
          <p:nvPr/>
        </p:nvSpPr>
        <p:spPr>
          <a:xfrm>
            <a:off x="345943" y="2852846"/>
            <a:ext cx="1194622"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900" dirty="0" err="1"/>
              <a:t>EventQueue</a:t>
            </a:r>
            <a:endParaRPr lang="en-US" sz="900" dirty="0"/>
          </a:p>
        </p:txBody>
      </p:sp>
      <p:cxnSp>
        <p:nvCxnSpPr>
          <p:cNvPr id="65" name="Straight Arrow Connector 64">
            <a:extLst>
              <a:ext uri="{FF2B5EF4-FFF2-40B4-BE49-F238E27FC236}">
                <a16:creationId xmlns:a16="http://schemas.microsoft.com/office/drawing/2014/main" id="{8F0F4D0E-08C1-4EA0-B4EA-B4ACF0D7589F}"/>
              </a:ext>
            </a:extLst>
          </p:cNvPr>
          <p:cNvCxnSpPr>
            <a:cxnSpLocks/>
          </p:cNvCxnSpPr>
          <p:nvPr/>
        </p:nvCxnSpPr>
        <p:spPr>
          <a:xfrm>
            <a:off x="453399" y="5204980"/>
            <a:ext cx="536575"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66" name="TextBox 65">
            <a:extLst>
              <a:ext uri="{FF2B5EF4-FFF2-40B4-BE49-F238E27FC236}">
                <a16:creationId xmlns:a16="http://schemas.microsoft.com/office/drawing/2014/main" id="{B402BDCB-3E9A-4985-82FD-C128DC037B21}"/>
              </a:ext>
            </a:extLst>
          </p:cNvPr>
          <p:cNvSpPr txBox="1"/>
          <p:nvPr/>
        </p:nvSpPr>
        <p:spPr>
          <a:xfrm>
            <a:off x="989974" y="5079965"/>
            <a:ext cx="1388522" cy="246221"/>
          </a:xfrm>
          <a:prstGeom prst="rect">
            <a:avLst/>
          </a:prstGeom>
          <a:noFill/>
        </p:spPr>
        <p:txBody>
          <a:bodyPr wrap="none" rtlCol="0">
            <a:spAutoFit/>
          </a:bodyPr>
          <a:lstStyle/>
          <a:p>
            <a:r>
              <a:rPr lang="en-US" sz="1000" dirty="0"/>
              <a:t>Physical dependency</a:t>
            </a:r>
          </a:p>
        </p:txBody>
      </p:sp>
      <p:cxnSp>
        <p:nvCxnSpPr>
          <p:cNvPr id="67" name="Straight Arrow Connector 66">
            <a:extLst>
              <a:ext uri="{FF2B5EF4-FFF2-40B4-BE49-F238E27FC236}">
                <a16:creationId xmlns:a16="http://schemas.microsoft.com/office/drawing/2014/main" id="{40DC3088-911A-4BAD-B2B2-8DDF214D1E75}"/>
              </a:ext>
            </a:extLst>
          </p:cNvPr>
          <p:cNvCxnSpPr>
            <a:cxnSpLocks/>
          </p:cNvCxnSpPr>
          <p:nvPr/>
        </p:nvCxnSpPr>
        <p:spPr>
          <a:xfrm>
            <a:off x="1652365" y="3253943"/>
            <a:ext cx="1401620" cy="141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70" name="Straight Arrow Connector 69">
            <a:extLst>
              <a:ext uri="{FF2B5EF4-FFF2-40B4-BE49-F238E27FC236}">
                <a16:creationId xmlns:a16="http://schemas.microsoft.com/office/drawing/2014/main" id="{F9B6F15D-D478-41ED-A8CC-66852320BDE6}"/>
              </a:ext>
            </a:extLst>
          </p:cNvPr>
          <p:cNvCxnSpPr>
            <a:cxnSpLocks/>
          </p:cNvCxnSpPr>
          <p:nvPr/>
        </p:nvCxnSpPr>
        <p:spPr>
          <a:xfrm flipH="1">
            <a:off x="1645030" y="2798526"/>
            <a:ext cx="1416291" cy="3909"/>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80" name="Rectangle: Rounded Corners 79">
            <a:extLst>
              <a:ext uri="{FF2B5EF4-FFF2-40B4-BE49-F238E27FC236}">
                <a16:creationId xmlns:a16="http://schemas.microsoft.com/office/drawing/2014/main" id="{96448E90-4959-4A81-A01D-285E67959CA5}"/>
              </a:ext>
            </a:extLst>
          </p:cNvPr>
          <p:cNvSpPr/>
          <p:nvPr/>
        </p:nvSpPr>
        <p:spPr>
          <a:xfrm>
            <a:off x="4620670" y="2175508"/>
            <a:ext cx="3559730" cy="3284902"/>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2000" b="1" dirty="0"/>
              <a:t>// </a:t>
            </a:r>
            <a:r>
              <a:rPr lang="en-US" sz="2000" b="1" dirty="0" err="1"/>
              <a:t>EventQueue.h</a:t>
            </a:r>
            <a:endParaRPr lang="en-US" sz="2000" b="1" dirty="0"/>
          </a:p>
          <a:p>
            <a:endParaRPr lang="en-US" sz="2000" b="1" dirty="0"/>
          </a:p>
          <a:p>
            <a:r>
              <a:rPr lang="en-US" sz="2000" b="1" dirty="0"/>
              <a:t>#include “</a:t>
            </a:r>
            <a:r>
              <a:rPr lang="en-US" sz="2000" b="1" dirty="0" err="1"/>
              <a:t>Event.h</a:t>
            </a:r>
            <a:r>
              <a:rPr lang="en-US" sz="2000" b="1" dirty="0"/>
              <a:t>”</a:t>
            </a:r>
          </a:p>
          <a:p>
            <a:r>
              <a:rPr lang="en-US" sz="2000" b="1" dirty="0"/>
              <a:t>#include “</a:t>
            </a:r>
            <a:r>
              <a:rPr lang="en-US" sz="2000" b="1" dirty="0" err="1"/>
              <a:t>List.h</a:t>
            </a:r>
            <a:r>
              <a:rPr lang="en-US" sz="2000" b="1" dirty="0"/>
              <a:t>”</a:t>
            </a:r>
          </a:p>
          <a:p>
            <a:endParaRPr lang="en-US" sz="2000" b="1" dirty="0"/>
          </a:p>
          <a:p>
            <a:r>
              <a:rPr lang="en-US" sz="2000" b="1" dirty="0"/>
              <a:t>class </a:t>
            </a:r>
            <a:r>
              <a:rPr lang="en-US" sz="2000" b="1" dirty="0" err="1"/>
              <a:t>EventQueue</a:t>
            </a:r>
            <a:r>
              <a:rPr lang="en-US" sz="2000" b="1" dirty="0"/>
              <a:t> {</a:t>
            </a:r>
          </a:p>
          <a:p>
            <a:r>
              <a:rPr lang="en-US" sz="2000" b="1" dirty="0"/>
              <a:t>    List&lt;Event&gt; </a:t>
            </a:r>
            <a:r>
              <a:rPr lang="en-US" sz="2000" b="1" dirty="0" err="1"/>
              <a:t>m_events</a:t>
            </a:r>
            <a:r>
              <a:rPr lang="en-US" sz="2000" b="1" dirty="0"/>
              <a:t>;</a:t>
            </a:r>
          </a:p>
          <a:p>
            <a:r>
              <a:rPr lang="en-US" sz="2000" b="1" dirty="0"/>
              <a:t>    // common event info</a:t>
            </a:r>
          </a:p>
          <a:p>
            <a:r>
              <a:rPr lang="en-US" sz="2000" b="1" dirty="0"/>
              <a:t>};</a:t>
            </a:r>
          </a:p>
        </p:txBody>
      </p:sp>
      <p:sp>
        <p:nvSpPr>
          <p:cNvPr id="81" name="Rectangle: Rounded Corners 80">
            <a:extLst>
              <a:ext uri="{FF2B5EF4-FFF2-40B4-BE49-F238E27FC236}">
                <a16:creationId xmlns:a16="http://schemas.microsoft.com/office/drawing/2014/main" id="{102BDEEC-7160-43BD-8034-B958A4B7FA22}"/>
              </a:ext>
            </a:extLst>
          </p:cNvPr>
          <p:cNvSpPr/>
          <p:nvPr/>
        </p:nvSpPr>
        <p:spPr>
          <a:xfrm>
            <a:off x="8290531" y="1912620"/>
            <a:ext cx="3826983" cy="3810678"/>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b="1" dirty="0"/>
              <a:t>//</a:t>
            </a:r>
            <a:r>
              <a:rPr lang="en-US" b="1" dirty="0" err="1"/>
              <a:t>Event.h</a:t>
            </a:r>
            <a:endParaRPr lang="en-US" b="1" dirty="0"/>
          </a:p>
          <a:p>
            <a:endParaRPr lang="en-US" b="1" dirty="0"/>
          </a:p>
          <a:p>
            <a:r>
              <a:rPr lang="en-US" b="1" dirty="0"/>
              <a:t>class </a:t>
            </a:r>
            <a:r>
              <a:rPr lang="en-US" b="1" dirty="0" err="1"/>
              <a:t>EventQueue</a:t>
            </a:r>
            <a:r>
              <a:rPr lang="en-US" b="1" dirty="0"/>
              <a:t>;</a:t>
            </a:r>
          </a:p>
          <a:p>
            <a:endParaRPr lang="en-US" b="1" dirty="0"/>
          </a:p>
          <a:p>
            <a:r>
              <a:rPr lang="en-US" b="1" dirty="0"/>
              <a:t>class Event {</a:t>
            </a:r>
          </a:p>
          <a:p>
            <a:r>
              <a:rPr lang="en-US" b="1" dirty="0"/>
              <a:t>    </a:t>
            </a:r>
            <a:r>
              <a:rPr lang="en-US" b="1" dirty="0" err="1"/>
              <a:t>EventQueue</a:t>
            </a:r>
            <a:r>
              <a:rPr lang="en-US" b="1" dirty="0"/>
              <a:t>* </a:t>
            </a:r>
            <a:r>
              <a:rPr lang="en-US" b="1" dirty="0" err="1"/>
              <a:t>m_queue</a:t>
            </a:r>
            <a:r>
              <a:rPr lang="en-US" b="1" dirty="0"/>
              <a:t>;</a:t>
            </a:r>
          </a:p>
          <a:p>
            <a:r>
              <a:rPr lang="en-US" b="1" dirty="0"/>
              <a:t>  public:</a:t>
            </a:r>
          </a:p>
          <a:p>
            <a:r>
              <a:rPr lang="en-US" b="1" dirty="0"/>
              <a:t>    int </a:t>
            </a:r>
            <a:r>
              <a:rPr lang="en-US" b="1" dirty="0" err="1"/>
              <a:t>commonEventInfo</a:t>
            </a:r>
            <a:r>
              <a:rPr lang="en-US" b="1" dirty="0"/>
              <a:t>() const;</a:t>
            </a:r>
          </a:p>
          <a:p>
            <a:r>
              <a:rPr lang="en-US" b="1" dirty="0"/>
              <a:t>    // …</a:t>
            </a:r>
          </a:p>
          <a:p>
            <a:r>
              <a:rPr lang="en-US" b="1" dirty="0"/>
              <a:t>};</a:t>
            </a:r>
          </a:p>
        </p:txBody>
      </p:sp>
      <p:sp>
        <p:nvSpPr>
          <p:cNvPr id="45" name="TextBox 44">
            <a:extLst>
              <a:ext uri="{FF2B5EF4-FFF2-40B4-BE49-F238E27FC236}">
                <a16:creationId xmlns:a16="http://schemas.microsoft.com/office/drawing/2014/main" id="{294B8293-6807-4FDD-A606-E34A636CAFE0}"/>
              </a:ext>
            </a:extLst>
          </p:cNvPr>
          <p:cNvSpPr txBox="1"/>
          <p:nvPr/>
        </p:nvSpPr>
        <p:spPr>
          <a:xfrm>
            <a:off x="982888" y="4872115"/>
            <a:ext cx="1788284" cy="246221"/>
          </a:xfrm>
          <a:prstGeom prst="rect">
            <a:avLst/>
          </a:prstGeom>
          <a:noFill/>
        </p:spPr>
        <p:txBody>
          <a:bodyPr wrap="square" rtlCol="0">
            <a:spAutoFit/>
          </a:bodyPr>
          <a:lstStyle/>
          <a:p>
            <a:r>
              <a:rPr lang="en-US" sz="1000" dirty="0"/>
              <a:t>Uses-in-the-implementation</a:t>
            </a:r>
          </a:p>
        </p:txBody>
      </p:sp>
      <p:cxnSp>
        <p:nvCxnSpPr>
          <p:cNvPr id="46" name="Straight Connector 45">
            <a:extLst>
              <a:ext uri="{FF2B5EF4-FFF2-40B4-BE49-F238E27FC236}">
                <a16:creationId xmlns:a16="http://schemas.microsoft.com/office/drawing/2014/main" id="{7334F860-62A6-414B-A579-A80A2D5FE599}"/>
              </a:ext>
            </a:extLst>
          </p:cNvPr>
          <p:cNvCxnSpPr>
            <a:cxnSpLocks/>
            <a:endCxn id="47" idx="2"/>
          </p:cNvCxnSpPr>
          <p:nvPr/>
        </p:nvCxnSpPr>
        <p:spPr>
          <a:xfrm>
            <a:off x="435430" y="4987644"/>
            <a:ext cx="447557" cy="0"/>
          </a:xfrm>
          <a:prstGeom prst="line">
            <a:avLst/>
          </a:prstGeom>
        </p:spPr>
        <p:style>
          <a:lnRef idx="2">
            <a:schemeClr val="dk1"/>
          </a:lnRef>
          <a:fillRef idx="0">
            <a:schemeClr val="dk1"/>
          </a:fillRef>
          <a:effectRef idx="1">
            <a:schemeClr val="dk1"/>
          </a:effectRef>
          <a:fontRef idx="minor">
            <a:schemeClr val="tx1"/>
          </a:fontRef>
        </p:style>
      </p:cxnSp>
      <p:sp>
        <p:nvSpPr>
          <p:cNvPr id="47" name="Oval 46">
            <a:extLst>
              <a:ext uri="{FF2B5EF4-FFF2-40B4-BE49-F238E27FC236}">
                <a16:creationId xmlns:a16="http://schemas.microsoft.com/office/drawing/2014/main" id="{C1E330B0-D1A2-45BE-A03A-C586DA33C2DF}"/>
              </a:ext>
            </a:extLst>
          </p:cNvPr>
          <p:cNvSpPr/>
          <p:nvPr/>
        </p:nvSpPr>
        <p:spPr>
          <a:xfrm>
            <a:off x="882987" y="4943595"/>
            <a:ext cx="93440" cy="8809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48714A1F-16D2-421D-9952-A9C70D5746AF}"/>
              </a:ext>
            </a:extLst>
          </p:cNvPr>
          <p:cNvCxnSpPr>
            <a:cxnSpLocks/>
          </p:cNvCxnSpPr>
          <p:nvPr/>
        </p:nvCxnSpPr>
        <p:spPr>
          <a:xfrm>
            <a:off x="1169857" y="3364173"/>
            <a:ext cx="0" cy="47714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196610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8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animBg="1"/>
      <p:bldP spid="31" grpId="0" animBg="1"/>
      <p:bldP spid="32" grpId="0" animBg="1"/>
      <p:bldP spid="33" grpId="0" animBg="1"/>
      <p:bldP spid="35" grpId="0" animBg="1"/>
      <p:bldP spid="38" grpId="0" animBg="1"/>
      <p:bldP spid="42" grpId="0" animBg="1"/>
      <p:bldP spid="44" grpId="0" animBg="1"/>
      <p:bldP spid="34" grpId="0" animBg="1"/>
      <p:bldP spid="36" grpId="0" animBg="1"/>
      <p:bldP spid="66" grpId="0"/>
      <p:bldP spid="80" grpId="0" animBg="1"/>
      <p:bldP spid="81" grpId="0" animBg="1"/>
      <p:bldP spid="45" grpId="0"/>
      <p:bldP spid="4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35430" y="374650"/>
            <a:ext cx="11310257" cy="1325563"/>
          </a:xfrm>
        </p:spPr>
        <p:txBody>
          <a:bodyPr/>
          <a:lstStyle/>
          <a:p>
            <a:r>
              <a:rPr lang="en-US" sz="3200" b="1" dirty="0"/>
              <a:t>Agenda</a:t>
            </a:r>
          </a:p>
        </p:txBody>
      </p:sp>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332013" y="844210"/>
            <a:ext cx="11310257" cy="5639139"/>
          </a:xfrm>
        </p:spPr>
        <p:txBody>
          <a:bodyPr/>
          <a:lstStyle/>
          <a:p>
            <a:r>
              <a:rPr lang="en-US" sz="2800" dirty="0"/>
              <a:t>C++ Compilation In A Nutshell</a:t>
            </a:r>
          </a:p>
          <a:p>
            <a:pPr lvl="1"/>
            <a:r>
              <a:rPr lang="en-US" sz="2400" dirty="0"/>
              <a:t>A short summary of how the compiler works</a:t>
            </a:r>
          </a:p>
          <a:p>
            <a:pPr lvl="1"/>
            <a:r>
              <a:rPr lang="en-US" sz="2400" dirty="0"/>
              <a:t>Header guards, templates and inline definition in headers</a:t>
            </a:r>
          </a:p>
          <a:p>
            <a:r>
              <a:rPr lang="en-US" sz="2800" dirty="0"/>
              <a:t>Physical Design 101</a:t>
            </a:r>
          </a:p>
          <a:p>
            <a:pPr lvl="1"/>
            <a:r>
              <a:rPr lang="en-US" sz="2400" dirty="0"/>
              <a:t>Logical vs. physical design</a:t>
            </a:r>
          </a:p>
          <a:p>
            <a:pPr lvl="1"/>
            <a:r>
              <a:rPr lang="en-US" sz="2400" dirty="0"/>
              <a:t>Physical dependency graphs</a:t>
            </a:r>
          </a:p>
          <a:p>
            <a:r>
              <a:rPr lang="en-US" sz="2800" dirty="0"/>
              <a:t>Levelization and Levelization Techniques</a:t>
            </a:r>
          </a:p>
          <a:p>
            <a:r>
              <a:rPr lang="en-US" sz="2800" dirty="0"/>
              <a:t>Total and Partial Insulation</a:t>
            </a:r>
          </a:p>
          <a:p>
            <a:r>
              <a:rPr lang="en-US" sz="2800" dirty="0"/>
              <a:t>Miscellaneous ways to speed up compilation</a:t>
            </a:r>
          </a:p>
          <a:p>
            <a:pPr lvl="1"/>
            <a:r>
              <a:rPr lang="en-US" sz="2400" dirty="0"/>
              <a:t>Excessive includes, </a:t>
            </a:r>
            <a:r>
              <a:rPr lang="en-US" sz="2400" dirty="0" err="1"/>
              <a:t>iwyu</a:t>
            </a:r>
            <a:r>
              <a:rPr lang="en-US" sz="2400" dirty="0"/>
              <a:t>, Clang</a:t>
            </a:r>
          </a:p>
          <a:p>
            <a:pPr lvl="1"/>
            <a:r>
              <a:rPr lang="en-US" sz="2400" dirty="0"/>
              <a:t>Dev acceleration platforms</a:t>
            </a:r>
          </a:p>
          <a:p>
            <a:pPr marL="457200" lvl="1" indent="0">
              <a:buNone/>
            </a:pPr>
            <a:endParaRPr lang="en-US" sz="2400" dirty="0"/>
          </a:p>
        </p:txBody>
      </p:sp>
      <p:sp>
        <p:nvSpPr>
          <p:cNvPr id="4" name="Rectangle 3">
            <a:extLst>
              <a:ext uri="{FF2B5EF4-FFF2-40B4-BE49-F238E27FC236}">
                <a16:creationId xmlns:a16="http://schemas.microsoft.com/office/drawing/2014/main" id="{880444E4-5358-4B9E-99AF-3C9264756665}"/>
              </a:ext>
            </a:extLst>
          </p:cNvPr>
          <p:cNvSpPr/>
          <p:nvPr/>
        </p:nvSpPr>
        <p:spPr>
          <a:xfrm>
            <a:off x="6858000" y="6642556"/>
            <a:ext cx="1259850" cy="215444"/>
          </a:xfrm>
          <a:prstGeom prst="rect">
            <a:avLst/>
          </a:prstGeom>
        </p:spPr>
        <p:txBody>
          <a:bodyPr wrap="square">
            <a:spAutoFit/>
          </a:bodyPr>
          <a:lstStyle/>
          <a:p>
            <a:r>
              <a:rPr lang="en-US" sz="800" dirty="0"/>
              <a:t>https://xkcd.com/303/</a:t>
            </a:r>
          </a:p>
        </p:txBody>
      </p:sp>
    </p:spTree>
    <p:extLst>
      <p:ext uri="{BB962C8B-B14F-4D97-AF65-F5344CB8AC3E}">
        <p14:creationId xmlns:p14="http://schemas.microsoft.com/office/powerpoint/2010/main" val="23864940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9F2E63-A098-4D60-B633-5C0C88F199F7}"/>
              </a:ext>
            </a:extLst>
          </p:cNvPr>
          <p:cNvPicPr>
            <a:picLocks noChangeAspect="1"/>
          </p:cNvPicPr>
          <p:nvPr/>
        </p:nvPicPr>
        <p:blipFill>
          <a:blip r:embed="rId3"/>
          <a:stretch>
            <a:fillRect/>
          </a:stretch>
        </p:blipFill>
        <p:spPr>
          <a:xfrm>
            <a:off x="2562225" y="1511936"/>
            <a:ext cx="7067550" cy="3834128"/>
          </a:xfrm>
          <a:prstGeom prst="rect">
            <a:avLst/>
          </a:prstGeom>
        </p:spPr>
      </p:pic>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446313" y="1097281"/>
            <a:ext cx="11310257" cy="4840224"/>
          </a:xfrm>
        </p:spPr>
        <p:txBody>
          <a:bodyPr>
            <a:noAutofit/>
          </a:bodyPr>
          <a:lstStyle/>
          <a:p>
            <a:pPr>
              <a:buClr>
                <a:schemeClr val="tx2"/>
              </a:buClr>
            </a:pPr>
            <a:r>
              <a:rPr lang="en-US" sz="3000" dirty="0"/>
              <a:t>This will look like this during runtime:</a:t>
            </a:r>
          </a:p>
          <a:p>
            <a:pPr>
              <a:buClr>
                <a:schemeClr val="tx2"/>
              </a:buClr>
            </a:pPr>
            <a:endParaRPr lang="en-US" sz="3000" dirty="0"/>
          </a:p>
          <a:p>
            <a:pPr>
              <a:buClr>
                <a:schemeClr val="tx2"/>
              </a:buClr>
            </a:pPr>
            <a:endParaRPr lang="en-US" sz="3000" dirty="0"/>
          </a:p>
          <a:p>
            <a:pPr marL="57150" indent="0">
              <a:buClr>
                <a:schemeClr val="tx2"/>
              </a:buClr>
              <a:buNone/>
            </a:pPr>
            <a:endParaRPr lang="en-US" sz="3000" dirty="0"/>
          </a:p>
          <a:p>
            <a:pPr marL="57150" indent="0">
              <a:buClr>
                <a:schemeClr val="tx2"/>
              </a:buClr>
              <a:buNone/>
            </a:pPr>
            <a:endParaRPr lang="en-US" sz="3000" dirty="0"/>
          </a:p>
          <a:p>
            <a:pPr>
              <a:buClr>
                <a:schemeClr val="tx2"/>
              </a:buClr>
            </a:pPr>
            <a:endParaRPr lang="en-US" sz="3000" dirty="0"/>
          </a:p>
          <a:p>
            <a:pPr>
              <a:buClr>
                <a:schemeClr val="tx2"/>
              </a:buClr>
            </a:pPr>
            <a:r>
              <a:rPr lang="en-US" sz="3000" dirty="0"/>
              <a:t>Everybody knows everything.</a:t>
            </a:r>
          </a:p>
          <a:p>
            <a:pPr>
              <a:buClr>
                <a:schemeClr val="tx2"/>
              </a:buClr>
            </a:pPr>
            <a:r>
              <a:rPr lang="en-US" sz="3000" dirty="0"/>
              <a:t>More specifically, Event knows everything about </a:t>
            </a:r>
            <a:r>
              <a:rPr lang="en-US" sz="3000" dirty="0" err="1"/>
              <a:t>EventQueue</a:t>
            </a:r>
            <a:r>
              <a:rPr lang="en-US" sz="3000" dirty="0"/>
              <a:t>.</a:t>
            </a:r>
          </a:p>
        </p:txBody>
      </p:sp>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p:txBody>
          <a:bodyPr>
            <a:noAutofit/>
          </a:bodyPr>
          <a:lstStyle/>
          <a:p>
            <a:r>
              <a:rPr lang="en-US" sz="3200" b="1" dirty="0"/>
              <a:t>Levelization technique #2 - Demotion</a:t>
            </a:r>
          </a:p>
        </p:txBody>
      </p:sp>
    </p:spTree>
    <p:extLst>
      <p:ext uri="{BB962C8B-B14F-4D97-AF65-F5344CB8AC3E}">
        <p14:creationId xmlns:p14="http://schemas.microsoft.com/office/powerpoint/2010/main" val="342429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446313" y="1097281"/>
            <a:ext cx="11310257" cy="4840224"/>
          </a:xfrm>
        </p:spPr>
        <p:txBody>
          <a:bodyPr>
            <a:noAutofit/>
          </a:bodyPr>
          <a:lstStyle/>
          <a:p>
            <a:pPr>
              <a:buClr>
                <a:schemeClr val="tx2"/>
              </a:buClr>
            </a:pPr>
            <a:r>
              <a:rPr lang="en-US" sz="3200" dirty="0"/>
              <a:t>The solution is to create a new </a:t>
            </a:r>
            <a:r>
              <a:rPr lang="en-US" sz="3200" dirty="0" err="1"/>
              <a:t>CommonEventInfo</a:t>
            </a:r>
            <a:r>
              <a:rPr lang="en-US" sz="3200" dirty="0"/>
              <a:t> class and place it lower in the hierarchy tree.</a:t>
            </a:r>
          </a:p>
          <a:p>
            <a:pPr>
              <a:buClr>
                <a:schemeClr val="tx2"/>
              </a:buClr>
            </a:pPr>
            <a:r>
              <a:rPr lang="en-US" sz="3200" dirty="0"/>
              <a:t>For example:</a:t>
            </a:r>
          </a:p>
          <a:p>
            <a:pPr>
              <a:buClr>
                <a:schemeClr val="tx2"/>
              </a:buClr>
            </a:pPr>
            <a:endParaRPr lang="en-US" sz="3200" dirty="0"/>
          </a:p>
          <a:p>
            <a:pPr>
              <a:buClr>
                <a:schemeClr val="tx2"/>
              </a:buClr>
            </a:pPr>
            <a:endParaRPr lang="en-US" sz="3200" dirty="0"/>
          </a:p>
          <a:p>
            <a:pPr>
              <a:buClr>
                <a:schemeClr val="tx2"/>
              </a:buClr>
            </a:pPr>
            <a:endParaRPr lang="en-US" sz="3200" dirty="0"/>
          </a:p>
          <a:p>
            <a:pPr>
              <a:buClr>
                <a:schemeClr val="tx2"/>
              </a:buClr>
            </a:pPr>
            <a:endParaRPr lang="en-US" sz="3200" dirty="0"/>
          </a:p>
          <a:p>
            <a:pPr>
              <a:buClr>
                <a:schemeClr val="tx2"/>
              </a:buClr>
            </a:pPr>
            <a:endParaRPr lang="en-US" sz="3200" dirty="0"/>
          </a:p>
        </p:txBody>
      </p:sp>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p:txBody>
          <a:bodyPr>
            <a:noAutofit/>
          </a:bodyPr>
          <a:lstStyle/>
          <a:p>
            <a:r>
              <a:rPr lang="en-US" sz="3200" b="1" dirty="0"/>
              <a:t>Levelization technique #2 - Demotion</a:t>
            </a:r>
          </a:p>
        </p:txBody>
      </p:sp>
      <p:sp>
        <p:nvSpPr>
          <p:cNvPr id="23" name="TextBox 22">
            <a:extLst>
              <a:ext uri="{FF2B5EF4-FFF2-40B4-BE49-F238E27FC236}">
                <a16:creationId xmlns:a16="http://schemas.microsoft.com/office/drawing/2014/main" id="{AAAC846B-1E56-4167-9D25-B183BB94844E}"/>
              </a:ext>
            </a:extLst>
          </p:cNvPr>
          <p:cNvSpPr txBox="1"/>
          <p:nvPr/>
        </p:nvSpPr>
        <p:spPr>
          <a:xfrm>
            <a:off x="982888" y="5513823"/>
            <a:ext cx="1362874" cy="246221"/>
          </a:xfrm>
          <a:prstGeom prst="rect">
            <a:avLst/>
          </a:prstGeom>
          <a:noFill/>
        </p:spPr>
        <p:txBody>
          <a:bodyPr wrap="square" rtlCol="0">
            <a:spAutoFit/>
          </a:bodyPr>
          <a:lstStyle/>
          <a:p>
            <a:r>
              <a:rPr lang="en-US" sz="1000" dirty="0"/>
              <a:t>Uses-in-the-interface</a:t>
            </a:r>
          </a:p>
        </p:txBody>
      </p:sp>
      <p:cxnSp>
        <p:nvCxnSpPr>
          <p:cNvPr id="24" name="Straight Connector 23">
            <a:extLst>
              <a:ext uri="{FF2B5EF4-FFF2-40B4-BE49-F238E27FC236}">
                <a16:creationId xmlns:a16="http://schemas.microsoft.com/office/drawing/2014/main" id="{23BB0DD0-3958-4B0F-A518-9FBDAB4A31FF}"/>
              </a:ext>
            </a:extLst>
          </p:cNvPr>
          <p:cNvCxnSpPr>
            <a:cxnSpLocks/>
            <a:endCxn id="25" idx="2"/>
          </p:cNvCxnSpPr>
          <p:nvPr/>
        </p:nvCxnSpPr>
        <p:spPr>
          <a:xfrm>
            <a:off x="435430" y="5651334"/>
            <a:ext cx="447557" cy="0"/>
          </a:xfrm>
          <a:prstGeom prst="line">
            <a:avLst/>
          </a:prstGeom>
        </p:spPr>
        <p:style>
          <a:lnRef idx="2">
            <a:schemeClr val="dk1"/>
          </a:lnRef>
          <a:fillRef idx="0">
            <a:schemeClr val="dk1"/>
          </a:fillRef>
          <a:effectRef idx="1">
            <a:schemeClr val="dk1"/>
          </a:effectRef>
          <a:fontRef idx="minor">
            <a:schemeClr val="tx1"/>
          </a:fontRef>
        </p:style>
      </p:cxnSp>
      <p:sp>
        <p:nvSpPr>
          <p:cNvPr id="25" name="Oval 24">
            <a:extLst>
              <a:ext uri="{FF2B5EF4-FFF2-40B4-BE49-F238E27FC236}">
                <a16:creationId xmlns:a16="http://schemas.microsoft.com/office/drawing/2014/main" id="{215F1185-467B-45EF-863B-BC7CC1EB0C62}"/>
              </a:ext>
            </a:extLst>
          </p:cNvPr>
          <p:cNvSpPr/>
          <p:nvPr/>
        </p:nvSpPr>
        <p:spPr>
          <a:xfrm>
            <a:off x="882987" y="5607285"/>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84D586DD-680D-4071-9B2F-A998A95570C0}"/>
              </a:ext>
            </a:extLst>
          </p:cNvPr>
          <p:cNvSpPr/>
          <p:nvPr/>
        </p:nvSpPr>
        <p:spPr>
          <a:xfrm>
            <a:off x="370057" y="3826231"/>
            <a:ext cx="1443776"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A069A5F6-0E4D-4AB2-AAB0-0A0115763657}"/>
              </a:ext>
            </a:extLst>
          </p:cNvPr>
          <p:cNvSpPr/>
          <p:nvPr/>
        </p:nvSpPr>
        <p:spPr>
          <a:xfrm>
            <a:off x="573356" y="3950760"/>
            <a:ext cx="1037176"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t>List</a:t>
            </a:r>
          </a:p>
        </p:txBody>
      </p:sp>
      <p:sp>
        <p:nvSpPr>
          <p:cNvPr id="33" name="Rectangle: Rounded Corners 32">
            <a:extLst>
              <a:ext uri="{FF2B5EF4-FFF2-40B4-BE49-F238E27FC236}">
                <a16:creationId xmlns:a16="http://schemas.microsoft.com/office/drawing/2014/main" id="{2D52790F-F80F-42CA-8185-29C242FC05CB}"/>
              </a:ext>
            </a:extLst>
          </p:cNvPr>
          <p:cNvSpPr/>
          <p:nvPr/>
        </p:nvSpPr>
        <p:spPr>
          <a:xfrm>
            <a:off x="2951795" y="3826231"/>
            <a:ext cx="1542190"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Rounded Corners 34">
            <a:extLst>
              <a:ext uri="{FF2B5EF4-FFF2-40B4-BE49-F238E27FC236}">
                <a16:creationId xmlns:a16="http://schemas.microsoft.com/office/drawing/2014/main" id="{F17B6372-5B45-45C7-BFBA-D7D002C9A5BF}"/>
              </a:ext>
            </a:extLst>
          </p:cNvPr>
          <p:cNvSpPr/>
          <p:nvPr/>
        </p:nvSpPr>
        <p:spPr>
          <a:xfrm>
            <a:off x="1665142" y="2898241"/>
            <a:ext cx="1443776"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Connector 36">
            <a:extLst>
              <a:ext uri="{FF2B5EF4-FFF2-40B4-BE49-F238E27FC236}">
                <a16:creationId xmlns:a16="http://schemas.microsoft.com/office/drawing/2014/main" id="{CE5B6439-B395-4562-B824-74D8C4005C93}"/>
              </a:ext>
            </a:extLst>
          </p:cNvPr>
          <p:cNvCxnSpPr>
            <a:cxnSpLocks/>
            <a:stCxn id="32" idx="0"/>
            <a:endCxn id="38" idx="3"/>
          </p:cNvCxnSpPr>
          <p:nvPr/>
        </p:nvCxnSpPr>
        <p:spPr>
          <a:xfrm flipV="1">
            <a:off x="1091944" y="3389233"/>
            <a:ext cx="705330" cy="561527"/>
          </a:xfrm>
          <a:prstGeom prst="line">
            <a:avLst/>
          </a:prstGeom>
        </p:spPr>
        <p:style>
          <a:lnRef idx="2">
            <a:schemeClr val="dk1"/>
          </a:lnRef>
          <a:fillRef idx="0">
            <a:schemeClr val="dk1"/>
          </a:fillRef>
          <a:effectRef idx="1">
            <a:schemeClr val="dk1"/>
          </a:effectRef>
          <a:fontRef idx="minor">
            <a:schemeClr val="tx1"/>
          </a:fontRef>
        </p:style>
      </p:cxnSp>
      <p:sp>
        <p:nvSpPr>
          <p:cNvPr id="38" name="Oval 37">
            <a:extLst>
              <a:ext uri="{FF2B5EF4-FFF2-40B4-BE49-F238E27FC236}">
                <a16:creationId xmlns:a16="http://schemas.microsoft.com/office/drawing/2014/main" id="{4D697680-4AD4-477C-9D38-7990E6871477}"/>
              </a:ext>
            </a:extLst>
          </p:cNvPr>
          <p:cNvSpPr/>
          <p:nvPr/>
        </p:nvSpPr>
        <p:spPr>
          <a:xfrm>
            <a:off x="1783590" y="3314037"/>
            <a:ext cx="93440" cy="8809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F1A2CD6D-E107-413F-A34F-460D0BD54E9B}"/>
              </a:ext>
            </a:extLst>
          </p:cNvPr>
          <p:cNvSpPr/>
          <p:nvPr/>
        </p:nvSpPr>
        <p:spPr>
          <a:xfrm>
            <a:off x="2890900" y="3290408"/>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B02C35A8-3AD8-40A7-9B34-12D89B1F4BC9}"/>
              </a:ext>
            </a:extLst>
          </p:cNvPr>
          <p:cNvCxnSpPr>
            <a:cxnSpLocks/>
            <a:stCxn id="34" idx="1"/>
            <a:endCxn id="42" idx="5"/>
          </p:cNvCxnSpPr>
          <p:nvPr/>
        </p:nvCxnSpPr>
        <p:spPr>
          <a:xfrm flipH="1" flipV="1">
            <a:off x="2970656" y="3365604"/>
            <a:ext cx="434743" cy="642037"/>
          </a:xfrm>
          <a:prstGeom prst="line">
            <a:avLst/>
          </a:prstGeom>
        </p:spPr>
        <p:style>
          <a:lnRef idx="2">
            <a:schemeClr val="dk1"/>
          </a:lnRef>
          <a:fillRef idx="0">
            <a:schemeClr val="dk1"/>
          </a:fillRef>
          <a:effectRef idx="1">
            <a:schemeClr val="dk1"/>
          </a:effectRef>
          <a:fontRef idx="minor">
            <a:schemeClr val="tx1"/>
          </a:fontRef>
        </p:style>
      </p:cxnSp>
      <p:sp>
        <p:nvSpPr>
          <p:cNvPr id="34" name="Oval 33">
            <a:extLst>
              <a:ext uri="{FF2B5EF4-FFF2-40B4-BE49-F238E27FC236}">
                <a16:creationId xmlns:a16="http://schemas.microsoft.com/office/drawing/2014/main" id="{F4B7399B-F8C8-42B7-9FC8-86FC5751D4B5}"/>
              </a:ext>
            </a:extLst>
          </p:cNvPr>
          <p:cNvSpPr/>
          <p:nvPr/>
        </p:nvSpPr>
        <p:spPr>
          <a:xfrm>
            <a:off x="3253508" y="3950760"/>
            <a:ext cx="1037176"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t>Event</a:t>
            </a:r>
          </a:p>
        </p:txBody>
      </p:sp>
      <p:sp>
        <p:nvSpPr>
          <p:cNvPr id="36" name="Oval 35">
            <a:extLst>
              <a:ext uri="{FF2B5EF4-FFF2-40B4-BE49-F238E27FC236}">
                <a16:creationId xmlns:a16="http://schemas.microsoft.com/office/drawing/2014/main" id="{EAADE9AB-834F-4724-B560-491D7377C6C8}"/>
              </a:ext>
            </a:extLst>
          </p:cNvPr>
          <p:cNvSpPr/>
          <p:nvPr/>
        </p:nvSpPr>
        <p:spPr>
          <a:xfrm>
            <a:off x="1789718" y="3022770"/>
            <a:ext cx="1194622"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900" dirty="0" err="1"/>
              <a:t>EventQueue</a:t>
            </a:r>
            <a:endParaRPr lang="en-US" sz="900" dirty="0"/>
          </a:p>
        </p:txBody>
      </p:sp>
      <p:cxnSp>
        <p:nvCxnSpPr>
          <p:cNvPr id="65" name="Straight Arrow Connector 64">
            <a:extLst>
              <a:ext uri="{FF2B5EF4-FFF2-40B4-BE49-F238E27FC236}">
                <a16:creationId xmlns:a16="http://schemas.microsoft.com/office/drawing/2014/main" id="{8F0F4D0E-08C1-4EA0-B4EA-B4ACF0D7589F}"/>
              </a:ext>
            </a:extLst>
          </p:cNvPr>
          <p:cNvCxnSpPr>
            <a:cxnSpLocks/>
          </p:cNvCxnSpPr>
          <p:nvPr/>
        </p:nvCxnSpPr>
        <p:spPr>
          <a:xfrm>
            <a:off x="453399" y="6051114"/>
            <a:ext cx="536575"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66" name="TextBox 65">
            <a:extLst>
              <a:ext uri="{FF2B5EF4-FFF2-40B4-BE49-F238E27FC236}">
                <a16:creationId xmlns:a16="http://schemas.microsoft.com/office/drawing/2014/main" id="{B402BDCB-3E9A-4985-82FD-C128DC037B21}"/>
              </a:ext>
            </a:extLst>
          </p:cNvPr>
          <p:cNvSpPr txBox="1"/>
          <p:nvPr/>
        </p:nvSpPr>
        <p:spPr>
          <a:xfrm>
            <a:off x="989974" y="5926099"/>
            <a:ext cx="1388522" cy="246221"/>
          </a:xfrm>
          <a:prstGeom prst="rect">
            <a:avLst/>
          </a:prstGeom>
          <a:noFill/>
        </p:spPr>
        <p:txBody>
          <a:bodyPr wrap="none" rtlCol="0">
            <a:spAutoFit/>
          </a:bodyPr>
          <a:lstStyle/>
          <a:p>
            <a:r>
              <a:rPr lang="en-US" sz="1000" dirty="0"/>
              <a:t>Physical dependency</a:t>
            </a:r>
          </a:p>
        </p:txBody>
      </p:sp>
      <p:cxnSp>
        <p:nvCxnSpPr>
          <p:cNvPr id="67" name="Straight Arrow Connector 66">
            <a:extLst>
              <a:ext uri="{FF2B5EF4-FFF2-40B4-BE49-F238E27FC236}">
                <a16:creationId xmlns:a16="http://schemas.microsoft.com/office/drawing/2014/main" id="{40DC3088-911A-4BAD-B2B2-8DDF214D1E75}"/>
              </a:ext>
            </a:extLst>
          </p:cNvPr>
          <p:cNvCxnSpPr>
            <a:cxnSpLocks/>
          </p:cNvCxnSpPr>
          <p:nvPr/>
        </p:nvCxnSpPr>
        <p:spPr>
          <a:xfrm flipH="1">
            <a:off x="1610532" y="3534282"/>
            <a:ext cx="355112" cy="310199"/>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70" name="Straight Arrow Connector 69">
            <a:extLst>
              <a:ext uri="{FF2B5EF4-FFF2-40B4-BE49-F238E27FC236}">
                <a16:creationId xmlns:a16="http://schemas.microsoft.com/office/drawing/2014/main" id="{F9B6F15D-D478-41ED-A8CC-66852320BDE6}"/>
              </a:ext>
            </a:extLst>
          </p:cNvPr>
          <p:cNvCxnSpPr>
            <a:cxnSpLocks/>
            <a:stCxn id="33" idx="1"/>
            <a:endCxn id="31" idx="3"/>
          </p:cNvCxnSpPr>
          <p:nvPr/>
        </p:nvCxnSpPr>
        <p:spPr>
          <a:xfrm flipH="1">
            <a:off x="1813833" y="4144965"/>
            <a:ext cx="1137962"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80" name="Rectangle: Rounded Corners 79">
            <a:extLst>
              <a:ext uri="{FF2B5EF4-FFF2-40B4-BE49-F238E27FC236}">
                <a16:creationId xmlns:a16="http://schemas.microsoft.com/office/drawing/2014/main" id="{96448E90-4959-4A81-A01D-285E67959CA5}"/>
              </a:ext>
            </a:extLst>
          </p:cNvPr>
          <p:cNvSpPr/>
          <p:nvPr/>
        </p:nvSpPr>
        <p:spPr>
          <a:xfrm>
            <a:off x="4652413" y="2016570"/>
            <a:ext cx="3655306" cy="271823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1550" b="1" dirty="0"/>
              <a:t>// </a:t>
            </a:r>
            <a:r>
              <a:rPr lang="en-US" sz="1550" b="1" dirty="0" err="1"/>
              <a:t>EventQueue.h</a:t>
            </a:r>
            <a:endParaRPr lang="en-US" sz="1550" b="1" dirty="0"/>
          </a:p>
          <a:p>
            <a:endParaRPr lang="en-US" sz="1550" b="1" dirty="0"/>
          </a:p>
          <a:p>
            <a:r>
              <a:rPr lang="en-US" sz="1550" b="1" dirty="0"/>
              <a:t>#include “</a:t>
            </a:r>
            <a:r>
              <a:rPr lang="en-US" sz="1550" b="1" dirty="0" err="1"/>
              <a:t>Event.h</a:t>
            </a:r>
            <a:r>
              <a:rPr lang="en-US" sz="1550" b="1" dirty="0"/>
              <a:t>”</a:t>
            </a:r>
          </a:p>
          <a:p>
            <a:r>
              <a:rPr lang="en-US" sz="1550" b="1" dirty="0"/>
              <a:t>#include “</a:t>
            </a:r>
            <a:r>
              <a:rPr lang="en-US" sz="1550" b="1" dirty="0" err="1"/>
              <a:t>CommonEventInfo.h</a:t>
            </a:r>
            <a:r>
              <a:rPr lang="en-US" sz="1550" b="1" dirty="0"/>
              <a:t>”</a:t>
            </a:r>
          </a:p>
          <a:p>
            <a:endParaRPr lang="en-US" sz="1550" b="1" dirty="0"/>
          </a:p>
          <a:p>
            <a:r>
              <a:rPr lang="en-US" sz="1550" b="1" dirty="0"/>
              <a:t>class </a:t>
            </a:r>
            <a:r>
              <a:rPr lang="en-US" sz="1550" b="1" dirty="0" err="1"/>
              <a:t>EventQueue</a:t>
            </a:r>
            <a:r>
              <a:rPr lang="en-US" sz="1550" b="1" dirty="0"/>
              <a:t> {</a:t>
            </a:r>
          </a:p>
          <a:p>
            <a:r>
              <a:rPr lang="en-US" sz="1550" b="1" dirty="0"/>
              <a:t>    List&lt;Event&gt; </a:t>
            </a:r>
            <a:r>
              <a:rPr lang="en-US" sz="1550" b="1" dirty="0" err="1"/>
              <a:t>m_events</a:t>
            </a:r>
            <a:r>
              <a:rPr lang="en-US" sz="1550" b="1" dirty="0"/>
              <a:t>;</a:t>
            </a:r>
          </a:p>
          <a:p>
            <a:r>
              <a:rPr lang="en-US" sz="1550" b="1" dirty="0"/>
              <a:t>    </a:t>
            </a:r>
            <a:r>
              <a:rPr lang="en-US" sz="1550" b="1" dirty="0" err="1"/>
              <a:t>CommonEventInfo</a:t>
            </a:r>
            <a:r>
              <a:rPr lang="en-US" sz="1550" b="1" dirty="0"/>
              <a:t> </a:t>
            </a:r>
            <a:r>
              <a:rPr lang="en-US" sz="1550" b="1" dirty="0" err="1"/>
              <a:t>m_common</a:t>
            </a:r>
            <a:r>
              <a:rPr lang="en-US" sz="1550" b="1" dirty="0"/>
              <a:t>;</a:t>
            </a:r>
          </a:p>
          <a:p>
            <a:r>
              <a:rPr lang="en-US" sz="1550" b="1" dirty="0"/>
              <a:t>};</a:t>
            </a:r>
          </a:p>
        </p:txBody>
      </p:sp>
      <p:sp>
        <p:nvSpPr>
          <p:cNvPr id="81" name="Rectangle: Rounded Corners 80">
            <a:extLst>
              <a:ext uri="{FF2B5EF4-FFF2-40B4-BE49-F238E27FC236}">
                <a16:creationId xmlns:a16="http://schemas.microsoft.com/office/drawing/2014/main" id="{102BDEEC-7160-43BD-8034-B958A4B7FA22}"/>
              </a:ext>
            </a:extLst>
          </p:cNvPr>
          <p:cNvSpPr/>
          <p:nvPr/>
        </p:nvSpPr>
        <p:spPr>
          <a:xfrm>
            <a:off x="8394134" y="2016570"/>
            <a:ext cx="3742428" cy="271823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1600" b="1" dirty="0"/>
              <a:t>//</a:t>
            </a:r>
            <a:r>
              <a:rPr lang="en-US" sz="1600" b="1" dirty="0" err="1"/>
              <a:t>Event.h</a:t>
            </a:r>
            <a:endParaRPr lang="en-US" sz="1600" b="1" dirty="0"/>
          </a:p>
          <a:p>
            <a:endParaRPr lang="en-US" sz="1600" b="1" dirty="0"/>
          </a:p>
          <a:p>
            <a:r>
              <a:rPr lang="en-US" sz="1600" b="1" dirty="0"/>
              <a:t>#include “</a:t>
            </a:r>
            <a:r>
              <a:rPr lang="en-US" sz="1600" b="1" dirty="0" err="1"/>
              <a:t>CommonEventInfo.h</a:t>
            </a:r>
            <a:r>
              <a:rPr lang="en-US" sz="1600" b="1" dirty="0"/>
              <a:t>”</a:t>
            </a:r>
          </a:p>
          <a:p>
            <a:endParaRPr lang="en-US" sz="1600" b="1" dirty="0"/>
          </a:p>
          <a:p>
            <a:r>
              <a:rPr lang="en-US" sz="1600" b="1" dirty="0"/>
              <a:t>class Event {</a:t>
            </a:r>
          </a:p>
          <a:p>
            <a:r>
              <a:rPr lang="en-US" sz="1600" b="1" dirty="0"/>
              <a:t> </a:t>
            </a:r>
            <a:r>
              <a:rPr lang="en-US" sz="1600" b="1" dirty="0" err="1"/>
              <a:t>CommonEventInfo</a:t>
            </a:r>
            <a:r>
              <a:rPr lang="en-US" sz="1600" b="1" dirty="0"/>
              <a:t> * </a:t>
            </a:r>
            <a:r>
              <a:rPr lang="en-US" sz="1600" b="1" dirty="0" err="1"/>
              <a:t>m_common</a:t>
            </a:r>
            <a:r>
              <a:rPr lang="en-US" sz="1600" b="1" dirty="0"/>
              <a:t>;</a:t>
            </a:r>
          </a:p>
          <a:p>
            <a:r>
              <a:rPr lang="en-US" sz="1600" b="1" dirty="0"/>
              <a:t>  public:</a:t>
            </a:r>
          </a:p>
          <a:p>
            <a:r>
              <a:rPr lang="en-US" sz="1600" b="1" dirty="0"/>
              <a:t>    int </a:t>
            </a:r>
            <a:r>
              <a:rPr lang="en-US" sz="1600" b="1" dirty="0" err="1"/>
              <a:t>commonEventInfo</a:t>
            </a:r>
            <a:r>
              <a:rPr lang="en-US" sz="1600" b="1" dirty="0"/>
              <a:t>() const;</a:t>
            </a:r>
          </a:p>
          <a:p>
            <a:r>
              <a:rPr lang="en-US" sz="1600" b="1" dirty="0"/>
              <a:t>};</a:t>
            </a:r>
          </a:p>
        </p:txBody>
      </p:sp>
      <p:sp>
        <p:nvSpPr>
          <p:cNvPr id="45" name="TextBox 44">
            <a:extLst>
              <a:ext uri="{FF2B5EF4-FFF2-40B4-BE49-F238E27FC236}">
                <a16:creationId xmlns:a16="http://schemas.microsoft.com/office/drawing/2014/main" id="{294B8293-6807-4FDD-A606-E34A636CAFE0}"/>
              </a:ext>
            </a:extLst>
          </p:cNvPr>
          <p:cNvSpPr txBox="1"/>
          <p:nvPr/>
        </p:nvSpPr>
        <p:spPr>
          <a:xfrm>
            <a:off x="982888" y="5718249"/>
            <a:ext cx="1788284" cy="246221"/>
          </a:xfrm>
          <a:prstGeom prst="rect">
            <a:avLst/>
          </a:prstGeom>
          <a:noFill/>
        </p:spPr>
        <p:txBody>
          <a:bodyPr wrap="square" rtlCol="0">
            <a:spAutoFit/>
          </a:bodyPr>
          <a:lstStyle/>
          <a:p>
            <a:r>
              <a:rPr lang="en-US" sz="1000" dirty="0"/>
              <a:t>Uses-in-the-implementation</a:t>
            </a:r>
          </a:p>
        </p:txBody>
      </p:sp>
      <p:cxnSp>
        <p:nvCxnSpPr>
          <p:cNvPr id="46" name="Straight Connector 45">
            <a:extLst>
              <a:ext uri="{FF2B5EF4-FFF2-40B4-BE49-F238E27FC236}">
                <a16:creationId xmlns:a16="http://schemas.microsoft.com/office/drawing/2014/main" id="{7334F860-62A6-414B-A579-A80A2D5FE599}"/>
              </a:ext>
            </a:extLst>
          </p:cNvPr>
          <p:cNvCxnSpPr>
            <a:cxnSpLocks/>
            <a:endCxn id="47" idx="2"/>
          </p:cNvCxnSpPr>
          <p:nvPr/>
        </p:nvCxnSpPr>
        <p:spPr>
          <a:xfrm>
            <a:off x="435430" y="5833778"/>
            <a:ext cx="447557" cy="0"/>
          </a:xfrm>
          <a:prstGeom prst="line">
            <a:avLst/>
          </a:prstGeom>
        </p:spPr>
        <p:style>
          <a:lnRef idx="2">
            <a:schemeClr val="dk1"/>
          </a:lnRef>
          <a:fillRef idx="0">
            <a:schemeClr val="dk1"/>
          </a:fillRef>
          <a:effectRef idx="1">
            <a:schemeClr val="dk1"/>
          </a:effectRef>
          <a:fontRef idx="minor">
            <a:schemeClr val="tx1"/>
          </a:fontRef>
        </p:style>
      </p:cxnSp>
      <p:sp>
        <p:nvSpPr>
          <p:cNvPr id="47" name="Oval 46">
            <a:extLst>
              <a:ext uri="{FF2B5EF4-FFF2-40B4-BE49-F238E27FC236}">
                <a16:creationId xmlns:a16="http://schemas.microsoft.com/office/drawing/2014/main" id="{C1E330B0-D1A2-45BE-A03A-C586DA33C2DF}"/>
              </a:ext>
            </a:extLst>
          </p:cNvPr>
          <p:cNvSpPr/>
          <p:nvPr/>
        </p:nvSpPr>
        <p:spPr>
          <a:xfrm>
            <a:off x="882987" y="5789729"/>
            <a:ext cx="93440" cy="8809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31ADD38B-D33E-41D4-BDCC-066EA48972DB}"/>
              </a:ext>
            </a:extLst>
          </p:cNvPr>
          <p:cNvSpPr/>
          <p:nvPr/>
        </p:nvSpPr>
        <p:spPr>
          <a:xfrm>
            <a:off x="1372540" y="4710300"/>
            <a:ext cx="1946444"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08F01B8B-C92D-4BAB-9088-7916368AA1C6}"/>
              </a:ext>
            </a:extLst>
          </p:cNvPr>
          <p:cNvSpPr/>
          <p:nvPr/>
        </p:nvSpPr>
        <p:spPr>
          <a:xfrm>
            <a:off x="1540489" y="4834829"/>
            <a:ext cx="1610544"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900" dirty="0" err="1"/>
              <a:t>CommonEventInfo</a:t>
            </a:r>
            <a:endParaRPr lang="en-US" sz="900" dirty="0"/>
          </a:p>
        </p:txBody>
      </p:sp>
      <p:cxnSp>
        <p:nvCxnSpPr>
          <p:cNvPr id="48" name="Straight Connector 47">
            <a:extLst>
              <a:ext uri="{FF2B5EF4-FFF2-40B4-BE49-F238E27FC236}">
                <a16:creationId xmlns:a16="http://schemas.microsoft.com/office/drawing/2014/main" id="{C5D9C2D5-13A8-410B-B674-2290A06069E8}"/>
              </a:ext>
            </a:extLst>
          </p:cNvPr>
          <p:cNvCxnSpPr>
            <a:cxnSpLocks/>
            <a:stCxn id="40" idx="7"/>
            <a:endCxn id="49" idx="3"/>
          </p:cNvCxnSpPr>
          <p:nvPr/>
        </p:nvCxnSpPr>
        <p:spPr>
          <a:xfrm flipV="1">
            <a:off x="2915174" y="4418129"/>
            <a:ext cx="823886" cy="473581"/>
          </a:xfrm>
          <a:prstGeom prst="line">
            <a:avLst/>
          </a:prstGeom>
        </p:spPr>
        <p:style>
          <a:lnRef idx="2">
            <a:schemeClr val="dk1"/>
          </a:lnRef>
          <a:fillRef idx="0">
            <a:schemeClr val="dk1"/>
          </a:fillRef>
          <a:effectRef idx="1">
            <a:schemeClr val="dk1"/>
          </a:effectRef>
          <a:fontRef idx="minor">
            <a:schemeClr val="tx1"/>
          </a:fontRef>
        </p:style>
      </p:cxnSp>
      <p:sp>
        <p:nvSpPr>
          <p:cNvPr id="49" name="Oval 48">
            <a:extLst>
              <a:ext uri="{FF2B5EF4-FFF2-40B4-BE49-F238E27FC236}">
                <a16:creationId xmlns:a16="http://schemas.microsoft.com/office/drawing/2014/main" id="{DF25D04E-3B2E-4380-AA52-6687304A0925}"/>
              </a:ext>
            </a:extLst>
          </p:cNvPr>
          <p:cNvSpPr/>
          <p:nvPr/>
        </p:nvSpPr>
        <p:spPr>
          <a:xfrm>
            <a:off x="3725376" y="4342933"/>
            <a:ext cx="93440" cy="8809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B1FD33E4-98D1-4CF3-AE05-EDD65C09BC55}"/>
              </a:ext>
            </a:extLst>
          </p:cNvPr>
          <p:cNvCxnSpPr>
            <a:cxnSpLocks/>
            <a:stCxn id="40" idx="0"/>
            <a:endCxn id="51" idx="4"/>
          </p:cNvCxnSpPr>
          <p:nvPr/>
        </p:nvCxnSpPr>
        <p:spPr>
          <a:xfrm flipV="1">
            <a:off x="2345761" y="3501825"/>
            <a:ext cx="16279" cy="1333004"/>
          </a:xfrm>
          <a:prstGeom prst="line">
            <a:avLst/>
          </a:prstGeom>
        </p:spPr>
        <p:style>
          <a:lnRef idx="2">
            <a:schemeClr val="dk1"/>
          </a:lnRef>
          <a:fillRef idx="0">
            <a:schemeClr val="dk1"/>
          </a:fillRef>
          <a:effectRef idx="1">
            <a:schemeClr val="dk1"/>
          </a:effectRef>
          <a:fontRef idx="minor">
            <a:schemeClr val="tx1"/>
          </a:fontRef>
        </p:style>
      </p:cxnSp>
      <p:sp>
        <p:nvSpPr>
          <p:cNvPr id="51" name="Oval 50">
            <a:extLst>
              <a:ext uri="{FF2B5EF4-FFF2-40B4-BE49-F238E27FC236}">
                <a16:creationId xmlns:a16="http://schemas.microsoft.com/office/drawing/2014/main" id="{9FEA18F3-8401-4A99-BBEF-4C7D53791E07}"/>
              </a:ext>
            </a:extLst>
          </p:cNvPr>
          <p:cNvSpPr/>
          <p:nvPr/>
        </p:nvSpPr>
        <p:spPr>
          <a:xfrm>
            <a:off x="2315320" y="3413727"/>
            <a:ext cx="93440" cy="8809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76D1CE37-030D-46D1-B0E3-B2F79C431B49}"/>
              </a:ext>
            </a:extLst>
          </p:cNvPr>
          <p:cNvCxnSpPr>
            <a:cxnSpLocks/>
          </p:cNvCxnSpPr>
          <p:nvPr/>
        </p:nvCxnSpPr>
        <p:spPr>
          <a:xfrm>
            <a:off x="2783427" y="3543325"/>
            <a:ext cx="353411" cy="282906"/>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68" name="Straight Arrow Connector 67">
            <a:extLst>
              <a:ext uri="{FF2B5EF4-FFF2-40B4-BE49-F238E27FC236}">
                <a16:creationId xmlns:a16="http://schemas.microsoft.com/office/drawing/2014/main" id="{4C7CABDF-9ABF-4807-B9AF-C9055A4E993F}"/>
              </a:ext>
            </a:extLst>
          </p:cNvPr>
          <p:cNvCxnSpPr>
            <a:cxnSpLocks/>
          </p:cNvCxnSpPr>
          <p:nvPr/>
        </p:nvCxnSpPr>
        <p:spPr>
          <a:xfrm flipH="1">
            <a:off x="2193950" y="3534282"/>
            <a:ext cx="15851" cy="1176016"/>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69" name="Straight Arrow Connector 68">
            <a:extLst>
              <a:ext uri="{FF2B5EF4-FFF2-40B4-BE49-F238E27FC236}">
                <a16:creationId xmlns:a16="http://schemas.microsoft.com/office/drawing/2014/main" id="{4FC687B7-B72E-4E8D-A179-3FCE4C4429CF}"/>
              </a:ext>
            </a:extLst>
          </p:cNvPr>
          <p:cNvCxnSpPr>
            <a:cxnSpLocks/>
          </p:cNvCxnSpPr>
          <p:nvPr/>
        </p:nvCxnSpPr>
        <p:spPr>
          <a:xfrm flipH="1">
            <a:off x="2910527" y="4477179"/>
            <a:ext cx="225094" cy="24176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72" name="TextBox 71">
            <a:extLst>
              <a:ext uri="{FF2B5EF4-FFF2-40B4-BE49-F238E27FC236}">
                <a16:creationId xmlns:a16="http://schemas.microsoft.com/office/drawing/2014/main" id="{E4F80FF4-99F3-43B7-B92E-EA44264A03FC}"/>
              </a:ext>
            </a:extLst>
          </p:cNvPr>
          <p:cNvSpPr txBox="1"/>
          <p:nvPr/>
        </p:nvSpPr>
        <p:spPr>
          <a:xfrm>
            <a:off x="2994580" y="5029033"/>
            <a:ext cx="312906" cy="369332"/>
          </a:xfrm>
          <a:prstGeom prst="rect">
            <a:avLst/>
          </a:prstGeom>
          <a:noFill/>
        </p:spPr>
        <p:txBody>
          <a:bodyPr wrap="none" rtlCol="0">
            <a:spAutoFit/>
          </a:bodyPr>
          <a:lstStyle/>
          <a:p>
            <a:r>
              <a:rPr lang="en-US" dirty="0"/>
              <a:t>1</a:t>
            </a:r>
          </a:p>
        </p:txBody>
      </p:sp>
      <p:sp>
        <p:nvSpPr>
          <p:cNvPr id="73" name="TextBox 72">
            <a:extLst>
              <a:ext uri="{FF2B5EF4-FFF2-40B4-BE49-F238E27FC236}">
                <a16:creationId xmlns:a16="http://schemas.microsoft.com/office/drawing/2014/main" id="{D336ED31-952E-4BD6-9FFF-3C2860E8D164}"/>
              </a:ext>
            </a:extLst>
          </p:cNvPr>
          <p:cNvSpPr txBox="1"/>
          <p:nvPr/>
        </p:nvSpPr>
        <p:spPr>
          <a:xfrm>
            <a:off x="4198809" y="4112953"/>
            <a:ext cx="312906" cy="369332"/>
          </a:xfrm>
          <a:prstGeom prst="rect">
            <a:avLst/>
          </a:prstGeom>
          <a:noFill/>
        </p:spPr>
        <p:txBody>
          <a:bodyPr wrap="none" rtlCol="0">
            <a:spAutoFit/>
          </a:bodyPr>
          <a:lstStyle/>
          <a:p>
            <a:r>
              <a:rPr lang="en-US" dirty="0"/>
              <a:t>2</a:t>
            </a:r>
          </a:p>
        </p:txBody>
      </p:sp>
      <p:sp>
        <p:nvSpPr>
          <p:cNvPr id="74" name="TextBox 73">
            <a:extLst>
              <a:ext uri="{FF2B5EF4-FFF2-40B4-BE49-F238E27FC236}">
                <a16:creationId xmlns:a16="http://schemas.microsoft.com/office/drawing/2014/main" id="{FA73FDEA-3ECE-4FA0-9046-D497D1A74F35}"/>
              </a:ext>
            </a:extLst>
          </p:cNvPr>
          <p:cNvSpPr txBox="1"/>
          <p:nvPr/>
        </p:nvSpPr>
        <p:spPr>
          <a:xfrm>
            <a:off x="1578222" y="4119666"/>
            <a:ext cx="312906" cy="369332"/>
          </a:xfrm>
          <a:prstGeom prst="rect">
            <a:avLst/>
          </a:prstGeom>
          <a:noFill/>
        </p:spPr>
        <p:txBody>
          <a:bodyPr wrap="none" rtlCol="0">
            <a:spAutoFit/>
          </a:bodyPr>
          <a:lstStyle/>
          <a:p>
            <a:r>
              <a:rPr lang="en-US" dirty="0"/>
              <a:t>1</a:t>
            </a:r>
          </a:p>
        </p:txBody>
      </p:sp>
      <p:sp>
        <p:nvSpPr>
          <p:cNvPr id="75" name="TextBox 74">
            <a:extLst>
              <a:ext uri="{FF2B5EF4-FFF2-40B4-BE49-F238E27FC236}">
                <a16:creationId xmlns:a16="http://schemas.microsoft.com/office/drawing/2014/main" id="{1BA19C53-D0DB-4BBA-AD78-FC62CFA9B3AE}"/>
              </a:ext>
            </a:extLst>
          </p:cNvPr>
          <p:cNvSpPr txBox="1"/>
          <p:nvPr/>
        </p:nvSpPr>
        <p:spPr>
          <a:xfrm>
            <a:off x="2838127" y="2858812"/>
            <a:ext cx="312906" cy="369332"/>
          </a:xfrm>
          <a:prstGeom prst="rect">
            <a:avLst/>
          </a:prstGeom>
          <a:noFill/>
        </p:spPr>
        <p:txBody>
          <a:bodyPr wrap="none" rtlCol="0">
            <a:spAutoFit/>
          </a:bodyPr>
          <a:lstStyle/>
          <a:p>
            <a:r>
              <a:rPr lang="en-US" dirty="0"/>
              <a:t>3</a:t>
            </a:r>
          </a:p>
        </p:txBody>
      </p:sp>
      <p:sp>
        <p:nvSpPr>
          <p:cNvPr id="43" name="Rectangle: Rounded Corners 42">
            <a:extLst>
              <a:ext uri="{FF2B5EF4-FFF2-40B4-BE49-F238E27FC236}">
                <a16:creationId xmlns:a16="http://schemas.microsoft.com/office/drawing/2014/main" id="{5B4A010E-4475-4082-94BF-2EE97F14B594}"/>
              </a:ext>
            </a:extLst>
          </p:cNvPr>
          <p:cNvSpPr/>
          <p:nvPr/>
        </p:nvSpPr>
        <p:spPr>
          <a:xfrm>
            <a:off x="6653970" y="4966257"/>
            <a:ext cx="3403887" cy="1846658"/>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1400" b="1" dirty="0"/>
              <a:t>//</a:t>
            </a:r>
            <a:r>
              <a:rPr lang="en-US" sz="1400" b="1" dirty="0" err="1"/>
              <a:t>CommonEventInfo.h</a:t>
            </a:r>
            <a:endParaRPr lang="en-US" sz="1400" b="1" dirty="0"/>
          </a:p>
          <a:p>
            <a:endParaRPr lang="en-US" sz="1400" b="1" dirty="0"/>
          </a:p>
          <a:p>
            <a:r>
              <a:rPr lang="en-US" sz="1400" b="1" dirty="0"/>
              <a:t>class </a:t>
            </a:r>
            <a:r>
              <a:rPr lang="en-US" sz="1400" b="1" dirty="0" err="1"/>
              <a:t>CommonEventInfo</a:t>
            </a:r>
            <a:r>
              <a:rPr lang="en-US" sz="1400" b="1" dirty="0"/>
              <a:t> {</a:t>
            </a:r>
          </a:p>
          <a:p>
            <a:r>
              <a:rPr lang="en-US" sz="1400" b="1" dirty="0"/>
              <a:t>    // …</a:t>
            </a:r>
          </a:p>
          <a:p>
            <a:r>
              <a:rPr lang="en-US" sz="1400" b="1" dirty="0"/>
              <a:t>};</a:t>
            </a:r>
          </a:p>
        </p:txBody>
      </p:sp>
    </p:spTree>
    <p:extLst>
      <p:ext uri="{BB962C8B-B14F-4D97-AF65-F5344CB8AC3E}">
        <p14:creationId xmlns:p14="http://schemas.microsoft.com/office/powerpoint/2010/main" val="315441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p:bldP spid="74" grpId="0"/>
      <p:bldP spid="7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87A652-112D-44B0-8F95-6C7801F0BB27}"/>
              </a:ext>
            </a:extLst>
          </p:cNvPr>
          <p:cNvPicPr>
            <a:picLocks noChangeAspect="1"/>
          </p:cNvPicPr>
          <p:nvPr/>
        </p:nvPicPr>
        <p:blipFill>
          <a:blip r:embed="rId3"/>
          <a:stretch>
            <a:fillRect/>
          </a:stretch>
        </p:blipFill>
        <p:spPr>
          <a:xfrm>
            <a:off x="1731967" y="1531748"/>
            <a:ext cx="8728066" cy="3985132"/>
          </a:xfrm>
          <a:prstGeom prst="rect">
            <a:avLst/>
          </a:prstGeom>
        </p:spPr>
      </p:pic>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446313" y="1097281"/>
            <a:ext cx="11310257" cy="4840224"/>
          </a:xfrm>
        </p:spPr>
        <p:txBody>
          <a:bodyPr>
            <a:noAutofit/>
          </a:bodyPr>
          <a:lstStyle/>
          <a:p>
            <a:pPr>
              <a:buClr>
                <a:schemeClr val="tx2"/>
              </a:buClr>
            </a:pPr>
            <a:r>
              <a:rPr lang="en-US" sz="2800" dirty="0"/>
              <a:t>This will look like this during runtime:</a:t>
            </a:r>
          </a:p>
          <a:p>
            <a:pPr>
              <a:buClr>
                <a:schemeClr val="tx2"/>
              </a:buClr>
            </a:pPr>
            <a:endParaRPr lang="en-US" sz="2800" dirty="0"/>
          </a:p>
          <a:p>
            <a:pPr>
              <a:buClr>
                <a:schemeClr val="tx2"/>
              </a:buClr>
            </a:pPr>
            <a:endParaRPr lang="en-US" sz="2800" dirty="0"/>
          </a:p>
          <a:p>
            <a:pPr>
              <a:buClr>
                <a:schemeClr val="tx2"/>
              </a:buClr>
            </a:pPr>
            <a:endParaRPr lang="en-US" sz="2800" dirty="0"/>
          </a:p>
          <a:p>
            <a:pPr>
              <a:buClr>
                <a:schemeClr val="tx2"/>
              </a:buClr>
            </a:pPr>
            <a:endParaRPr lang="en-US" sz="2800" dirty="0"/>
          </a:p>
          <a:p>
            <a:pPr marL="57150" indent="0">
              <a:buClr>
                <a:schemeClr val="tx2"/>
              </a:buClr>
              <a:buNone/>
            </a:pPr>
            <a:endParaRPr lang="en-US" sz="2800" dirty="0"/>
          </a:p>
          <a:p>
            <a:pPr>
              <a:buClr>
                <a:schemeClr val="tx2"/>
              </a:buClr>
            </a:pPr>
            <a:endParaRPr lang="en-US" sz="2800" dirty="0"/>
          </a:p>
          <a:p>
            <a:pPr>
              <a:buClr>
                <a:schemeClr val="tx2"/>
              </a:buClr>
            </a:pPr>
            <a:r>
              <a:rPr lang="en-US" sz="2800" dirty="0"/>
              <a:t>Now Event is only aware of the info that it needs inside </a:t>
            </a:r>
            <a:r>
              <a:rPr lang="en-US" sz="2800" dirty="0" err="1"/>
              <a:t>EvenQueue</a:t>
            </a:r>
            <a:r>
              <a:rPr lang="en-US" sz="2800" dirty="0"/>
              <a:t>, and not the whole </a:t>
            </a:r>
            <a:r>
              <a:rPr lang="en-US" sz="2800" dirty="0" err="1"/>
              <a:t>EventQueue</a:t>
            </a:r>
            <a:r>
              <a:rPr lang="en-US" sz="2800" dirty="0"/>
              <a:t>.</a:t>
            </a:r>
          </a:p>
        </p:txBody>
      </p:sp>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p:txBody>
          <a:bodyPr>
            <a:noAutofit/>
          </a:bodyPr>
          <a:lstStyle/>
          <a:p>
            <a:r>
              <a:rPr lang="en-US" sz="3200" b="1" dirty="0"/>
              <a:t>Levelization technique #2 - Demotion</a:t>
            </a:r>
          </a:p>
        </p:txBody>
      </p:sp>
    </p:spTree>
    <p:extLst>
      <p:ext uri="{BB962C8B-B14F-4D97-AF65-F5344CB8AC3E}">
        <p14:creationId xmlns:p14="http://schemas.microsoft.com/office/powerpoint/2010/main" val="392254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446313" y="1097281"/>
            <a:ext cx="11310257" cy="4840224"/>
          </a:xfrm>
        </p:spPr>
        <p:txBody>
          <a:bodyPr>
            <a:noAutofit/>
          </a:bodyPr>
          <a:lstStyle/>
          <a:p>
            <a:pPr>
              <a:buClr>
                <a:schemeClr val="tx2"/>
              </a:buClr>
            </a:pPr>
            <a:r>
              <a:rPr lang="en-US" sz="3200" dirty="0"/>
              <a:t>Having an object use another in name only.</a:t>
            </a:r>
          </a:p>
          <a:p>
            <a:pPr>
              <a:buClr>
                <a:schemeClr val="tx2"/>
              </a:buClr>
            </a:pPr>
            <a:r>
              <a:rPr lang="en-US" sz="3200" dirty="0"/>
              <a:t>For example:</a:t>
            </a:r>
          </a:p>
        </p:txBody>
      </p:sp>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p:txBody>
          <a:bodyPr>
            <a:noAutofit/>
          </a:bodyPr>
          <a:lstStyle/>
          <a:p>
            <a:r>
              <a:rPr lang="en-US" sz="3200" b="1" dirty="0"/>
              <a:t>Levelization technique #3 – Opaque Pointers</a:t>
            </a:r>
          </a:p>
        </p:txBody>
      </p:sp>
      <p:sp>
        <p:nvSpPr>
          <p:cNvPr id="23" name="TextBox 22">
            <a:extLst>
              <a:ext uri="{FF2B5EF4-FFF2-40B4-BE49-F238E27FC236}">
                <a16:creationId xmlns:a16="http://schemas.microsoft.com/office/drawing/2014/main" id="{AAAC846B-1E56-4167-9D25-B183BB94844E}"/>
              </a:ext>
            </a:extLst>
          </p:cNvPr>
          <p:cNvSpPr txBox="1"/>
          <p:nvPr/>
        </p:nvSpPr>
        <p:spPr>
          <a:xfrm>
            <a:off x="982888" y="4130793"/>
            <a:ext cx="1362874" cy="246221"/>
          </a:xfrm>
          <a:prstGeom prst="rect">
            <a:avLst/>
          </a:prstGeom>
          <a:noFill/>
        </p:spPr>
        <p:txBody>
          <a:bodyPr wrap="square" rtlCol="0">
            <a:spAutoFit/>
          </a:bodyPr>
          <a:lstStyle/>
          <a:p>
            <a:r>
              <a:rPr lang="en-US" sz="1000" dirty="0"/>
              <a:t>Uses-in-the-interface</a:t>
            </a:r>
          </a:p>
        </p:txBody>
      </p:sp>
      <p:cxnSp>
        <p:nvCxnSpPr>
          <p:cNvPr id="24" name="Straight Connector 23">
            <a:extLst>
              <a:ext uri="{FF2B5EF4-FFF2-40B4-BE49-F238E27FC236}">
                <a16:creationId xmlns:a16="http://schemas.microsoft.com/office/drawing/2014/main" id="{23BB0DD0-3958-4B0F-A518-9FBDAB4A31FF}"/>
              </a:ext>
            </a:extLst>
          </p:cNvPr>
          <p:cNvCxnSpPr>
            <a:cxnSpLocks/>
            <a:endCxn id="25" idx="2"/>
          </p:cNvCxnSpPr>
          <p:nvPr/>
        </p:nvCxnSpPr>
        <p:spPr>
          <a:xfrm>
            <a:off x="435430" y="4268304"/>
            <a:ext cx="447557" cy="0"/>
          </a:xfrm>
          <a:prstGeom prst="line">
            <a:avLst/>
          </a:prstGeom>
        </p:spPr>
        <p:style>
          <a:lnRef idx="2">
            <a:schemeClr val="dk1"/>
          </a:lnRef>
          <a:fillRef idx="0">
            <a:schemeClr val="dk1"/>
          </a:fillRef>
          <a:effectRef idx="1">
            <a:schemeClr val="dk1"/>
          </a:effectRef>
          <a:fontRef idx="minor">
            <a:schemeClr val="tx1"/>
          </a:fontRef>
        </p:style>
      </p:cxnSp>
      <p:sp>
        <p:nvSpPr>
          <p:cNvPr id="25" name="Oval 24">
            <a:extLst>
              <a:ext uri="{FF2B5EF4-FFF2-40B4-BE49-F238E27FC236}">
                <a16:creationId xmlns:a16="http://schemas.microsoft.com/office/drawing/2014/main" id="{215F1185-467B-45EF-863B-BC7CC1EB0C62}"/>
              </a:ext>
            </a:extLst>
          </p:cNvPr>
          <p:cNvSpPr/>
          <p:nvPr/>
        </p:nvSpPr>
        <p:spPr>
          <a:xfrm>
            <a:off x="882987" y="4224255"/>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84D586DD-680D-4071-9B2F-A998A95570C0}"/>
              </a:ext>
            </a:extLst>
          </p:cNvPr>
          <p:cNvSpPr/>
          <p:nvPr/>
        </p:nvSpPr>
        <p:spPr>
          <a:xfrm>
            <a:off x="221366" y="3533022"/>
            <a:ext cx="1443776"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A069A5F6-0E4D-4AB2-AAB0-0A0115763657}"/>
              </a:ext>
            </a:extLst>
          </p:cNvPr>
          <p:cNvSpPr/>
          <p:nvPr/>
        </p:nvSpPr>
        <p:spPr>
          <a:xfrm>
            <a:off x="424665" y="3657551"/>
            <a:ext cx="1037176"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t>List</a:t>
            </a:r>
          </a:p>
        </p:txBody>
      </p:sp>
      <p:sp>
        <p:nvSpPr>
          <p:cNvPr id="33" name="Rectangle: Rounded Corners 32">
            <a:extLst>
              <a:ext uri="{FF2B5EF4-FFF2-40B4-BE49-F238E27FC236}">
                <a16:creationId xmlns:a16="http://schemas.microsoft.com/office/drawing/2014/main" id="{2D52790F-F80F-42CA-8185-29C242FC05CB}"/>
              </a:ext>
            </a:extLst>
          </p:cNvPr>
          <p:cNvSpPr/>
          <p:nvPr/>
        </p:nvSpPr>
        <p:spPr>
          <a:xfrm>
            <a:off x="3066763" y="2418409"/>
            <a:ext cx="1443776"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Rounded Corners 34">
            <a:extLst>
              <a:ext uri="{FF2B5EF4-FFF2-40B4-BE49-F238E27FC236}">
                <a16:creationId xmlns:a16="http://schemas.microsoft.com/office/drawing/2014/main" id="{F17B6372-5B45-45C7-BFBA-D7D002C9A5BF}"/>
              </a:ext>
            </a:extLst>
          </p:cNvPr>
          <p:cNvSpPr/>
          <p:nvPr/>
        </p:nvSpPr>
        <p:spPr>
          <a:xfrm>
            <a:off x="221367" y="2420021"/>
            <a:ext cx="1443776"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Connector 36">
            <a:extLst>
              <a:ext uri="{FF2B5EF4-FFF2-40B4-BE49-F238E27FC236}">
                <a16:creationId xmlns:a16="http://schemas.microsoft.com/office/drawing/2014/main" id="{CE5B6439-B395-4562-B824-74D8C4005C93}"/>
              </a:ext>
            </a:extLst>
          </p:cNvPr>
          <p:cNvCxnSpPr>
            <a:cxnSpLocks/>
            <a:stCxn id="32" idx="0"/>
            <a:endCxn id="38" idx="4"/>
          </p:cNvCxnSpPr>
          <p:nvPr/>
        </p:nvCxnSpPr>
        <p:spPr>
          <a:xfrm flipV="1">
            <a:off x="943253" y="3023353"/>
            <a:ext cx="1" cy="634198"/>
          </a:xfrm>
          <a:prstGeom prst="line">
            <a:avLst/>
          </a:prstGeom>
        </p:spPr>
        <p:style>
          <a:lnRef idx="2">
            <a:schemeClr val="dk1"/>
          </a:lnRef>
          <a:fillRef idx="0">
            <a:schemeClr val="dk1"/>
          </a:fillRef>
          <a:effectRef idx="1">
            <a:schemeClr val="dk1"/>
          </a:effectRef>
          <a:fontRef idx="minor">
            <a:schemeClr val="tx1"/>
          </a:fontRef>
        </p:style>
      </p:cxnSp>
      <p:sp>
        <p:nvSpPr>
          <p:cNvPr id="38" name="Oval 37">
            <a:extLst>
              <a:ext uri="{FF2B5EF4-FFF2-40B4-BE49-F238E27FC236}">
                <a16:creationId xmlns:a16="http://schemas.microsoft.com/office/drawing/2014/main" id="{4D697680-4AD4-477C-9D38-7990E6871477}"/>
              </a:ext>
            </a:extLst>
          </p:cNvPr>
          <p:cNvSpPr/>
          <p:nvPr/>
        </p:nvSpPr>
        <p:spPr>
          <a:xfrm>
            <a:off x="896534" y="2935255"/>
            <a:ext cx="93440" cy="8809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F1A2CD6D-E107-413F-A34F-460D0BD54E9B}"/>
              </a:ext>
            </a:extLst>
          </p:cNvPr>
          <p:cNvSpPr/>
          <p:nvPr/>
        </p:nvSpPr>
        <p:spPr>
          <a:xfrm>
            <a:off x="3263289" y="2555817"/>
            <a:ext cx="93440" cy="88098"/>
          </a:xfrm>
          <a:prstGeom prst="ellipse">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B02C35A8-3AD8-40A7-9B34-12D89B1F4BC9}"/>
              </a:ext>
            </a:extLst>
          </p:cNvPr>
          <p:cNvCxnSpPr>
            <a:cxnSpLocks/>
            <a:stCxn id="36" idx="7"/>
            <a:endCxn id="42" idx="2"/>
          </p:cNvCxnSpPr>
          <p:nvPr/>
        </p:nvCxnSpPr>
        <p:spPr>
          <a:xfrm flipV="1">
            <a:off x="1365617" y="2599866"/>
            <a:ext cx="1897672" cy="1565"/>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439F22C6-F256-4551-ADAD-ECCA97681335}"/>
              </a:ext>
            </a:extLst>
          </p:cNvPr>
          <p:cNvCxnSpPr>
            <a:cxnSpLocks/>
            <a:stCxn id="34" idx="3"/>
            <a:endCxn id="44" idx="6"/>
          </p:cNvCxnSpPr>
          <p:nvPr/>
        </p:nvCxnSpPr>
        <p:spPr>
          <a:xfrm flipH="1" flipV="1">
            <a:off x="1539197" y="2869420"/>
            <a:ext cx="1882756" cy="5045"/>
          </a:xfrm>
          <a:prstGeom prst="line">
            <a:avLst/>
          </a:prstGeom>
        </p:spPr>
        <p:style>
          <a:lnRef idx="2">
            <a:schemeClr val="dk1"/>
          </a:lnRef>
          <a:fillRef idx="0">
            <a:schemeClr val="dk1"/>
          </a:fillRef>
          <a:effectRef idx="1">
            <a:schemeClr val="dk1"/>
          </a:effectRef>
          <a:fontRef idx="minor">
            <a:schemeClr val="tx1"/>
          </a:fontRef>
        </p:style>
      </p:cxnSp>
      <p:sp>
        <p:nvSpPr>
          <p:cNvPr id="44" name="Oval 43">
            <a:extLst>
              <a:ext uri="{FF2B5EF4-FFF2-40B4-BE49-F238E27FC236}">
                <a16:creationId xmlns:a16="http://schemas.microsoft.com/office/drawing/2014/main" id="{C5E3360C-7291-445D-8B73-7586C9085029}"/>
              </a:ext>
            </a:extLst>
          </p:cNvPr>
          <p:cNvSpPr/>
          <p:nvPr/>
        </p:nvSpPr>
        <p:spPr>
          <a:xfrm>
            <a:off x="1445757" y="2825371"/>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4" name="Oval 33">
            <a:extLst>
              <a:ext uri="{FF2B5EF4-FFF2-40B4-BE49-F238E27FC236}">
                <a16:creationId xmlns:a16="http://schemas.microsoft.com/office/drawing/2014/main" id="{F4B7399B-F8C8-42B7-9FC8-86FC5751D4B5}"/>
              </a:ext>
            </a:extLst>
          </p:cNvPr>
          <p:cNvSpPr/>
          <p:nvPr/>
        </p:nvSpPr>
        <p:spPr>
          <a:xfrm>
            <a:off x="3270062" y="2542938"/>
            <a:ext cx="1037176"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900" dirty="0"/>
              <a:t>Employee</a:t>
            </a:r>
          </a:p>
        </p:txBody>
      </p:sp>
      <p:sp>
        <p:nvSpPr>
          <p:cNvPr id="36" name="Oval 35">
            <a:extLst>
              <a:ext uri="{FF2B5EF4-FFF2-40B4-BE49-F238E27FC236}">
                <a16:creationId xmlns:a16="http://schemas.microsoft.com/office/drawing/2014/main" id="{EAADE9AB-834F-4724-B560-491D7377C6C8}"/>
              </a:ext>
            </a:extLst>
          </p:cNvPr>
          <p:cNvSpPr/>
          <p:nvPr/>
        </p:nvSpPr>
        <p:spPr>
          <a:xfrm>
            <a:off x="345943" y="2544550"/>
            <a:ext cx="1194622"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900" dirty="0"/>
              <a:t>Manager</a:t>
            </a:r>
          </a:p>
        </p:txBody>
      </p:sp>
      <p:cxnSp>
        <p:nvCxnSpPr>
          <p:cNvPr id="65" name="Straight Arrow Connector 64">
            <a:extLst>
              <a:ext uri="{FF2B5EF4-FFF2-40B4-BE49-F238E27FC236}">
                <a16:creationId xmlns:a16="http://schemas.microsoft.com/office/drawing/2014/main" id="{8F0F4D0E-08C1-4EA0-B4EA-B4ACF0D7589F}"/>
              </a:ext>
            </a:extLst>
          </p:cNvPr>
          <p:cNvCxnSpPr>
            <a:cxnSpLocks/>
          </p:cNvCxnSpPr>
          <p:nvPr/>
        </p:nvCxnSpPr>
        <p:spPr>
          <a:xfrm>
            <a:off x="453399" y="4668084"/>
            <a:ext cx="536575"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66" name="TextBox 65">
            <a:extLst>
              <a:ext uri="{FF2B5EF4-FFF2-40B4-BE49-F238E27FC236}">
                <a16:creationId xmlns:a16="http://schemas.microsoft.com/office/drawing/2014/main" id="{B402BDCB-3E9A-4985-82FD-C128DC037B21}"/>
              </a:ext>
            </a:extLst>
          </p:cNvPr>
          <p:cNvSpPr txBox="1"/>
          <p:nvPr/>
        </p:nvSpPr>
        <p:spPr>
          <a:xfrm>
            <a:off x="989974" y="4543069"/>
            <a:ext cx="1388522" cy="246221"/>
          </a:xfrm>
          <a:prstGeom prst="rect">
            <a:avLst/>
          </a:prstGeom>
          <a:noFill/>
        </p:spPr>
        <p:txBody>
          <a:bodyPr wrap="none" rtlCol="0">
            <a:spAutoFit/>
          </a:bodyPr>
          <a:lstStyle/>
          <a:p>
            <a:r>
              <a:rPr lang="en-US" sz="1000" dirty="0"/>
              <a:t>Physical dependency</a:t>
            </a:r>
          </a:p>
        </p:txBody>
      </p:sp>
      <p:cxnSp>
        <p:nvCxnSpPr>
          <p:cNvPr id="67" name="Straight Arrow Connector 66">
            <a:extLst>
              <a:ext uri="{FF2B5EF4-FFF2-40B4-BE49-F238E27FC236}">
                <a16:creationId xmlns:a16="http://schemas.microsoft.com/office/drawing/2014/main" id="{40DC3088-911A-4BAD-B2B2-8DDF214D1E75}"/>
              </a:ext>
            </a:extLst>
          </p:cNvPr>
          <p:cNvCxnSpPr>
            <a:cxnSpLocks/>
          </p:cNvCxnSpPr>
          <p:nvPr/>
        </p:nvCxnSpPr>
        <p:spPr>
          <a:xfrm>
            <a:off x="1665142" y="2962021"/>
            <a:ext cx="1401620" cy="141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70" name="Straight Arrow Connector 69">
            <a:extLst>
              <a:ext uri="{FF2B5EF4-FFF2-40B4-BE49-F238E27FC236}">
                <a16:creationId xmlns:a16="http://schemas.microsoft.com/office/drawing/2014/main" id="{F9B6F15D-D478-41ED-A8CC-66852320BDE6}"/>
              </a:ext>
            </a:extLst>
          </p:cNvPr>
          <p:cNvCxnSpPr>
            <a:cxnSpLocks/>
          </p:cNvCxnSpPr>
          <p:nvPr/>
        </p:nvCxnSpPr>
        <p:spPr>
          <a:xfrm flipH="1">
            <a:off x="1637616" y="2530672"/>
            <a:ext cx="1416291" cy="3909"/>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80" name="Rectangle: Rounded Corners 79">
            <a:extLst>
              <a:ext uri="{FF2B5EF4-FFF2-40B4-BE49-F238E27FC236}">
                <a16:creationId xmlns:a16="http://schemas.microsoft.com/office/drawing/2014/main" id="{96448E90-4959-4A81-A01D-285E67959CA5}"/>
              </a:ext>
            </a:extLst>
          </p:cNvPr>
          <p:cNvSpPr/>
          <p:nvPr/>
        </p:nvSpPr>
        <p:spPr>
          <a:xfrm>
            <a:off x="4610909" y="1966574"/>
            <a:ext cx="3435807" cy="270150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b="1" dirty="0"/>
              <a:t>// </a:t>
            </a:r>
            <a:r>
              <a:rPr lang="en-US" b="1" dirty="0" err="1"/>
              <a:t>Manager.h</a:t>
            </a:r>
            <a:endParaRPr lang="en-US" b="1" dirty="0"/>
          </a:p>
          <a:p>
            <a:endParaRPr lang="en-US" b="1" dirty="0"/>
          </a:p>
          <a:p>
            <a:r>
              <a:rPr lang="en-US" b="1" dirty="0"/>
              <a:t>#include “</a:t>
            </a:r>
            <a:r>
              <a:rPr lang="en-US" b="1" dirty="0" err="1"/>
              <a:t>Employee.h</a:t>
            </a:r>
            <a:r>
              <a:rPr lang="en-US" b="1" dirty="0"/>
              <a:t>”</a:t>
            </a:r>
          </a:p>
          <a:p>
            <a:r>
              <a:rPr lang="en-US" b="1" dirty="0"/>
              <a:t>#include “</a:t>
            </a:r>
            <a:r>
              <a:rPr lang="en-US" b="1" dirty="0" err="1"/>
              <a:t>List.h</a:t>
            </a:r>
            <a:r>
              <a:rPr lang="en-US" b="1" dirty="0"/>
              <a:t>”</a:t>
            </a:r>
          </a:p>
          <a:p>
            <a:endParaRPr lang="en-US" b="1" dirty="0"/>
          </a:p>
          <a:p>
            <a:r>
              <a:rPr lang="en-US" b="1" dirty="0"/>
              <a:t>class Manager {</a:t>
            </a:r>
          </a:p>
          <a:p>
            <a:r>
              <a:rPr lang="en-US" b="1" dirty="0"/>
              <a:t>    List&lt;Employee&gt; </a:t>
            </a:r>
            <a:r>
              <a:rPr lang="en-US" b="1" dirty="0" err="1"/>
              <a:t>m_staff</a:t>
            </a:r>
            <a:r>
              <a:rPr lang="en-US" b="1" dirty="0"/>
              <a:t>;</a:t>
            </a:r>
          </a:p>
          <a:p>
            <a:r>
              <a:rPr lang="en-US" b="1" dirty="0"/>
              <a:t>    int </a:t>
            </a:r>
            <a:r>
              <a:rPr lang="en-US" b="1" dirty="0" err="1"/>
              <a:t>numStaff</a:t>
            </a:r>
            <a:r>
              <a:rPr lang="en-US" b="1" dirty="0"/>
              <a:t>() const;</a:t>
            </a:r>
          </a:p>
          <a:p>
            <a:r>
              <a:rPr lang="en-US" b="1" dirty="0"/>
              <a:t>};</a:t>
            </a:r>
          </a:p>
        </p:txBody>
      </p:sp>
      <p:sp>
        <p:nvSpPr>
          <p:cNvPr id="81" name="Rectangle: Rounded Corners 80">
            <a:extLst>
              <a:ext uri="{FF2B5EF4-FFF2-40B4-BE49-F238E27FC236}">
                <a16:creationId xmlns:a16="http://schemas.microsoft.com/office/drawing/2014/main" id="{102BDEEC-7160-43BD-8034-B958A4B7FA22}"/>
              </a:ext>
            </a:extLst>
          </p:cNvPr>
          <p:cNvSpPr/>
          <p:nvPr/>
        </p:nvSpPr>
        <p:spPr>
          <a:xfrm>
            <a:off x="8360285" y="1966575"/>
            <a:ext cx="3621230" cy="2701508"/>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b="1" dirty="0"/>
              <a:t>// </a:t>
            </a:r>
            <a:r>
              <a:rPr lang="en-US" b="1" dirty="0" err="1"/>
              <a:t>Employee.h</a:t>
            </a:r>
            <a:endParaRPr lang="en-US" b="1" dirty="0"/>
          </a:p>
          <a:p>
            <a:endParaRPr lang="en-US" b="1" dirty="0"/>
          </a:p>
          <a:p>
            <a:r>
              <a:rPr lang="en-US" b="1" dirty="0"/>
              <a:t>Class Manager;</a:t>
            </a:r>
          </a:p>
          <a:p>
            <a:endParaRPr lang="en-US" b="1" dirty="0"/>
          </a:p>
          <a:p>
            <a:r>
              <a:rPr lang="en-US" b="1" dirty="0"/>
              <a:t>class Employee {</a:t>
            </a:r>
          </a:p>
          <a:p>
            <a:r>
              <a:rPr lang="en-US" b="1" dirty="0"/>
              <a:t>    Manager* </a:t>
            </a:r>
            <a:r>
              <a:rPr lang="en-US" b="1" dirty="0" err="1"/>
              <a:t>m_boss</a:t>
            </a:r>
            <a:r>
              <a:rPr lang="en-US" b="1" dirty="0"/>
              <a:t>;</a:t>
            </a:r>
          </a:p>
          <a:p>
            <a:r>
              <a:rPr lang="en-US" b="1" dirty="0"/>
              <a:t>  public:</a:t>
            </a:r>
          </a:p>
          <a:p>
            <a:r>
              <a:rPr lang="en-US" b="1" dirty="0"/>
              <a:t>    int </a:t>
            </a:r>
            <a:r>
              <a:rPr lang="en-US" b="1" dirty="0" err="1"/>
              <a:t>numStaff</a:t>
            </a:r>
            <a:r>
              <a:rPr lang="en-US" b="1" dirty="0"/>
              <a:t>() const;</a:t>
            </a:r>
          </a:p>
          <a:p>
            <a:r>
              <a:rPr lang="en-US" b="1" dirty="0"/>
              <a:t>};</a:t>
            </a:r>
          </a:p>
        </p:txBody>
      </p:sp>
      <p:sp>
        <p:nvSpPr>
          <p:cNvPr id="45" name="TextBox 44">
            <a:extLst>
              <a:ext uri="{FF2B5EF4-FFF2-40B4-BE49-F238E27FC236}">
                <a16:creationId xmlns:a16="http://schemas.microsoft.com/office/drawing/2014/main" id="{294B8293-6807-4FDD-A606-E34A636CAFE0}"/>
              </a:ext>
            </a:extLst>
          </p:cNvPr>
          <p:cNvSpPr txBox="1"/>
          <p:nvPr/>
        </p:nvSpPr>
        <p:spPr>
          <a:xfrm>
            <a:off x="982888" y="4335219"/>
            <a:ext cx="1788284" cy="246221"/>
          </a:xfrm>
          <a:prstGeom prst="rect">
            <a:avLst/>
          </a:prstGeom>
          <a:noFill/>
        </p:spPr>
        <p:txBody>
          <a:bodyPr wrap="square" rtlCol="0">
            <a:spAutoFit/>
          </a:bodyPr>
          <a:lstStyle/>
          <a:p>
            <a:r>
              <a:rPr lang="en-US" sz="1000" dirty="0"/>
              <a:t>Uses-in-the-implementation</a:t>
            </a:r>
          </a:p>
        </p:txBody>
      </p:sp>
      <p:cxnSp>
        <p:nvCxnSpPr>
          <p:cNvPr id="46" name="Straight Connector 45">
            <a:extLst>
              <a:ext uri="{FF2B5EF4-FFF2-40B4-BE49-F238E27FC236}">
                <a16:creationId xmlns:a16="http://schemas.microsoft.com/office/drawing/2014/main" id="{7334F860-62A6-414B-A579-A80A2D5FE599}"/>
              </a:ext>
            </a:extLst>
          </p:cNvPr>
          <p:cNvCxnSpPr>
            <a:cxnSpLocks/>
            <a:endCxn id="47" idx="2"/>
          </p:cNvCxnSpPr>
          <p:nvPr/>
        </p:nvCxnSpPr>
        <p:spPr>
          <a:xfrm>
            <a:off x="435430" y="4450748"/>
            <a:ext cx="447557" cy="0"/>
          </a:xfrm>
          <a:prstGeom prst="line">
            <a:avLst/>
          </a:prstGeom>
        </p:spPr>
        <p:style>
          <a:lnRef idx="2">
            <a:schemeClr val="dk1"/>
          </a:lnRef>
          <a:fillRef idx="0">
            <a:schemeClr val="dk1"/>
          </a:fillRef>
          <a:effectRef idx="1">
            <a:schemeClr val="dk1"/>
          </a:effectRef>
          <a:fontRef idx="minor">
            <a:schemeClr val="tx1"/>
          </a:fontRef>
        </p:style>
      </p:cxnSp>
      <p:sp>
        <p:nvSpPr>
          <p:cNvPr id="47" name="Oval 46">
            <a:extLst>
              <a:ext uri="{FF2B5EF4-FFF2-40B4-BE49-F238E27FC236}">
                <a16:creationId xmlns:a16="http://schemas.microsoft.com/office/drawing/2014/main" id="{C1E330B0-D1A2-45BE-A03A-C586DA33C2DF}"/>
              </a:ext>
            </a:extLst>
          </p:cNvPr>
          <p:cNvSpPr/>
          <p:nvPr/>
        </p:nvSpPr>
        <p:spPr>
          <a:xfrm>
            <a:off x="882987" y="4406699"/>
            <a:ext cx="93440" cy="8809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D82F3933-F9D9-45B0-A9DB-02B8E3059485}"/>
              </a:ext>
            </a:extLst>
          </p:cNvPr>
          <p:cNvSpPr/>
          <p:nvPr/>
        </p:nvSpPr>
        <p:spPr>
          <a:xfrm>
            <a:off x="221366" y="4811438"/>
            <a:ext cx="7825354" cy="1681438"/>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1600" b="1" dirty="0"/>
              <a:t>// main.cpp</a:t>
            </a:r>
          </a:p>
          <a:p>
            <a:r>
              <a:rPr lang="en-US" sz="1600" b="1" dirty="0"/>
              <a:t>#include “</a:t>
            </a:r>
            <a:r>
              <a:rPr lang="en-US" sz="1600" b="1" dirty="0" err="1"/>
              <a:t>Employee.h</a:t>
            </a:r>
            <a:r>
              <a:rPr lang="en-US" sz="1600" b="1" dirty="0"/>
              <a:t>”</a:t>
            </a:r>
          </a:p>
          <a:p>
            <a:endParaRPr lang="en-US" sz="1600" b="1" dirty="0"/>
          </a:p>
          <a:p>
            <a:r>
              <a:rPr lang="en-US" sz="1600" b="1" dirty="0"/>
              <a:t>int </a:t>
            </a:r>
            <a:r>
              <a:rPr lang="en-US" sz="1600" b="1" dirty="0" err="1"/>
              <a:t>askEmployeeNumStaff</a:t>
            </a:r>
            <a:r>
              <a:rPr lang="en-US" sz="1600" b="1" dirty="0"/>
              <a:t>(const Employee&amp; employee)</a:t>
            </a:r>
          </a:p>
          <a:p>
            <a:r>
              <a:rPr lang="en-US" sz="1600" b="1" dirty="0"/>
              <a:t>{</a:t>
            </a:r>
          </a:p>
          <a:p>
            <a:r>
              <a:rPr lang="en-US" sz="1600" b="1" dirty="0"/>
              <a:t>    return </a:t>
            </a:r>
            <a:r>
              <a:rPr lang="en-US" sz="1600" b="1" dirty="0" err="1"/>
              <a:t>employee.numStaff</a:t>
            </a:r>
            <a:r>
              <a:rPr lang="en-US" sz="1600" b="1" dirty="0"/>
              <a:t>();</a:t>
            </a:r>
          </a:p>
          <a:p>
            <a:r>
              <a:rPr lang="en-US" sz="1600" b="1" dirty="0"/>
              <a:t>}</a:t>
            </a:r>
          </a:p>
        </p:txBody>
      </p:sp>
      <p:sp>
        <p:nvSpPr>
          <p:cNvPr id="39" name="Rectangle: Rounded Corners 38">
            <a:extLst>
              <a:ext uri="{FF2B5EF4-FFF2-40B4-BE49-F238E27FC236}">
                <a16:creationId xmlns:a16="http://schemas.microsoft.com/office/drawing/2014/main" id="{6851BA58-BA43-4475-B077-7CD96FBDB498}"/>
              </a:ext>
            </a:extLst>
          </p:cNvPr>
          <p:cNvSpPr/>
          <p:nvPr/>
        </p:nvSpPr>
        <p:spPr>
          <a:xfrm>
            <a:off x="8360284" y="4838305"/>
            <a:ext cx="3621231" cy="165456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1400" b="1" dirty="0"/>
              <a:t>// Employee.cpp</a:t>
            </a:r>
          </a:p>
          <a:p>
            <a:endParaRPr lang="en-US" sz="1400" b="1" dirty="0"/>
          </a:p>
          <a:p>
            <a:r>
              <a:rPr lang="en-US" sz="1400" b="1" dirty="0"/>
              <a:t>#include “</a:t>
            </a:r>
            <a:r>
              <a:rPr lang="en-US" sz="1400" b="1" dirty="0" err="1"/>
              <a:t>Manager.h</a:t>
            </a:r>
            <a:r>
              <a:rPr lang="en-US" sz="1400" b="1" dirty="0"/>
              <a:t>”</a:t>
            </a:r>
          </a:p>
          <a:p>
            <a:endParaRPr lang="en-US" sz="1400" b="1" dirty="0"/>
          </a:p>
          <a:p>
            <a:r>
              <a:rPr lang="en-US" sz="1400" b="1" dirty="0"/>
              <a:t>int Employee::</a:t>
            </a:r>
            <a:r>
              <a:rPr lang="en-US" sz="1400" b="1" dirty="0" err="1"/>
              <a:t>numStaff</a:t>
            </a:r>
            <a:r>
              <a:rPr lang="en-US" sz="1400" b="1" dirty="0"/>
              <a:t>() const {</a:t>
            </a:r>
          </a:p>
          <a:p>
            <a:r>
              <a:rPr lang="en-US" sz="1400" b="1" dirty="0"/>
              <a:t>    return </a:t>
            </a:r>
            <a:r>
              <a:rPr lang="en-US" sz="1400" b="1" dirty="0" err="1"/>
              <a:t>m_boss</a:t>
            </a:r>
            <a:r>
              <a:rPr lang="en-US" sz="1400" b="1" dirty="0"/>
              <a:t>-&gt;</a:t>
            </a:r>
            <a:r>
              <a:rPr lang="en-US" sz="1400" b="1" dirty="0" err="1"/>
              <a:t>numStaff</a:t>
            </a:r>
            <a:r>
              <a:rPr lang="en-US" sz="1400" b="1" dirty="0"/>
              <a:t>();</a:t>
            </a:r>
          </a:p>
          <a:p>
            <a:r>
              <a:rPr lang="en-US" sz="1400" b="1" dirty="0"/>
              <a:t>}</a:t>
            </a:r>
          </a:p>
        </p:txBody>
      </p:sp>
      <p:cxnSp>
        <p:nvCxnSpPr>
          <p:cNvPr id="40" name="Straight Arrow Connector 39">
            <a:extLst>
              <a:ext uri="{FF2B5EF4-FFF2-40B4-BE49-F238E27FC236}">
                <a16:creationId xmlns:a16="http://schemas.microsoft.com/office/drawing/2014/main" id="{497ADEDB-7963-4255-889F-F73B2E6EB857}"/>
              </a:ext>
            </a:extLst>
          </p:cNvPr>
          <p:cNvCxnSpPr>
            <a:cxnSpLocks/>
          </p:cNvCxnSpPr>
          <p:nvPr/>
        </p:nvCxnSpPr>
        <p:spPr>
          <a:xfrm>
            <a:off x="1196340" y="3057489"/>
            <a:ext cx="1" cy="513418"/>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085950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428344" y="946802"/>
            <a:ext cx="11310257" cy="4840224"/>
          </a:xfrm>
        </p:spPr>
        <p:txBody>
          <a:bodyPr>
            <a:noAutofit/>
          </a:bodyPr>
          <a:lstStyle/>
          <a:p>
            <a:pPr>
              <a:buClr>
                <a:schemeClr val="tx2"/>
              </a:buClr>
            </a:pPr>
            <a:r>
              <a:rPr lang="en-US" dirty="0"/>
              <a:t>Now we will replace Employee::</a:t>
            </a:r>
            <a:r>
              <a:rPr lang="en-US" dirty="0" err="1"/>
              <a:t>numStaff</a:t>
            </a:r>
            <a:r>
              <a:rPr lang="en-US" dirty="0"/>
              <a:t>() with Employee::manager(), and adjust </a:t>
            </a:r>
            <a:r>
              <a:rPr lang="en-US" dirty="0" err="1"/>
              <a:t>askEmployeeNumStaff</a:t>
            </a:r>
            <a:r>
              <a:rPr lang="en-US" dirty="0"/>
              <a:t> in the main accordingly.</a:t>
            </a:r>
          </a:p>
          <a:p>
            <a:pPr>
              <a:buClr>
                <a:schemeClr val="tx2"/>
              </a:buClr>
            </a:pPr>
            <a:endParaRPr lang="en-US" dirty="0"/>
          </a:p>
          <a:p>
            <a:pPr>
              <a:buClr>
                <a:schemeClr val="tx2"/>
              </a:buClr>
            </a:pPr>
            <a:endParaRPr lang="en-US" dirty="0"/>
          </a:p>
          <a:p>
            <a:pPr>
              <a:buClr>
                <a:schemeClr val="tx2"/>
              </a:buClr>
            </a:pPr>
            <a:endParaRPr lang="en-US" dirty="0"/>
          </a:p>
          <a:p>
            <a:pPr>
              <a:buClr>
                <a:schemeClr val="tx2"/>
              </a:buClr>
            </a:pPr>
            <a:endParaRPr lang="en-US" dirty="0"/>
          </a:p>
          <a:p>
            <a:pPr>
              <a:buClr>
                <a:schemeClr val="tx2"/>
              </a:buClr>
            </a:pPr>
            <a:endParaRPr lang="en-US" dirty="0"/>
          </a:p>
        </p:txBody>
      </p:sp>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p:txBody>
          <a:bodyPr>
            <a:noAutofit/>
          </a:bodyPr>
          <a:lstStyle/>
          <a:p>
            <a:r>
              <a:rPr lang="en-US" sz="3200" b="1" dirty="0"/>
              <a:t>Levelization technique #3 – Opaque Pointers</a:t>
            </a:r>
          </a:p>
        </p:txBody>
      </p:sp>
      <p:sp>
        <p:nvSpPr>
          <p:cNvPr id="23" name="TextBox 22">
            <a:extLst>
              <a:ext uri="{FF2B5EF4-FFF2-40B4-BE49-F238E27FC236}">
                <a16:creationId xmlns:a16="http://schemas.microsoft.com/office/drawing/2014/main" id="{AAAC846B-1E56-4167-9D25-B183BB94844E}"/>
              </a:ext>
            </a:extLst>
          </p:cNvPr>
          <p:cNvSpPr txBox="1"/>
          <p:nvPr/>
        </p:nvSpPr>
        <p:spPr>
          <a:xfrm>
            <a:off x="982888" y="3711532"/>
            <a:ext cx="1362874" cy="246221"/>
          </a:xfrm>
          <a:prstGeom prst="rect">
            <a:avLst/>
          </a:prstGeom>
          <a:noFill/>
        </p:spPr>
        <p:txBody>
          <a:bodyPr wrap="square" rtlCol="0">
            <a:spAutoFit/>
          </a:bodyPr>
          <a:lstStyle/>
          <a:p>
            <a:r>
              <a:rPr lang="en-US" sz="1000" dirty="0"/>
              <a:t>Uses-in-the-interface</a:t>
            </a:r>
          </a:p>
        </p:txBody>
      </p:sp>
      <p:cxnSp>
        <p:nvCxnSpPr>
          <p:cNvPr id="24" name="Straight Connector 23">
            <a:extLst>
              <a:ext uri="{FF2B5EF4-FFF2-40B4-BE49-F238E27FC236}">
                <a16:creationId xmlns:a16="http://schemas.microsoft.com/office/drawing/2014/main" id="{23BB0DD0-3958-4B0F-A518-9FBDAB4A31FF}"/>
              </a:ext>
            </a:extLst>
          </p:cNvPr>
          <p:cNvCxnSpPr>
            <a:cxnSpLocks/>
            <a:endCxn id="25" idx="2"/>
          </p:cNvCxnSpPr>
          <p:nvPr/>
        </p:nvCxnSpPr>
        <p:spPr>
          <a:xfrm>
            <a:off x="435430" y="3849043"/>
            <a:ext cx="447557" cy="0"/>
          </a:xfrm>
          <a:prstGeom prst="line">
            <a:avLst/>
          </a:prstGeom>
        </p:spPr>
        <p:style>
          <a:lnRef idx="2">
            <a:schemeClr val="dk1"/>
          </a:lnRef>
          <a:fillRef idx="0">
            <a:schemeClr val="dk1"/>
          </a:fillRef>
          <a:effectRef idx="1">
            <a:schemeClr val="dk1"/>
          </a:effectRef>
          <a:fontRef idx="minor">
            <a:schemeClr val="tx1"/>
          </a:fontRef>
        </p:style>
      </p:cxnSp>
      <p:sp>
        <p:nvSpPr>
          <p:cNvPr id="25" name="Oval 24">
            <a:extLst>
              <a:ext uri="{FF2B5EF4-FFF2-40B4-BE49-F238E27FC236}">
                <a16:creationId xmlns:a16="http://schemas.microsoft.com/office/drawing/2014/main" id="{215F1185-467B-45EF-863B-BC7CC1EB0C62}"/>
              </a:ext>
            </a:extLst>
          </p:cNvPr>
          <p:cNvSpPr/>
          <p:nvPr/>
        </p:nvSpPr>
        <p:spPr>
          <a:xfrm>
            <a:off x="882987" y="3804994"/>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84D586DD-680D-4071-9B2F-A998A95570C0}"/>
              </a:ext>
            </a:extLst>
          </p:cNvPr>
          <p:cNvSpPr/>
          <p:nvPr/>
        </p:nvSpPr>
        <p:spPr>
          <a:xfrm>
            <a:off x="221366" y="2885161"/>
            <a:ext cx="1443776"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A069A5F6-0E4D-4AB2-AAB0-0A0115763657}"/>
              </a:ext>
            </a:extLst>
          </p:cNvPr>
          <p:cNvSpPr/>
          <p:nvPr/>
        </p:nvSpPr>
        <p:spPr>
          <a:xfrm>
            <a:off x="424665" y="3009690"/>
            <a:ext cx="1037176"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t>List</a:t>
            </a:r>
          </a:p>
        </p:txBody>
      </p:sp>
      <p:sp>
        <p:nvSpPr>
          <p:cNvPr id="33" name="Rectangle: Rounded Corners 32">
            <a:extLst>
              <a:ext uri="{FF2B5EF4-FFF2-40B4-BE49-F238E27FC236}">
                <a16:creationId xmlns:a16="http://schemas.microsoft.com/office/drawing/2014/main" id="{2D52790F-F80F-42CA-8185-29C242FC05CB}"/>
              </a:ext>
            </a:extLst>
          </p:cNvPr>
          <p:cNvSpPr/>
          <p:nvPr/>
        </p:nvSpPr>
        <p:spPr>
          <a:xfrm>
            <a:off x="3066763" y="1770548"/>
            <a:ext cx="1443776"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Rounded Corners 34">
            <a:extLst>
              <a:ext uri="{FF2B5EF4-FFF2-40B4-BE49-F238E27FC236}">
                <a16:creationId xmlns:a16="http://schemas.microsoft.com/office/drawing/2014/main" id="{F17B6372-5B45-45C7-BFBA-D7D002C9A5BF}"/>
              </a:ext>
            </a:extLst>
          </p:cNvPr>
          <p:cNvSpPr/>
          <p:nvPr/>
        </p:nvSpPr>
        <p:spPr>
          <a:xfrm>
            <a:off x="221367" y="1772160"/>
            <a:ext cx="1443776"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Connector 36">
            <a:extLst>
              <a:ext uri="{FF2B5EF4-FFF2-40B4-BE49-F238E27FC236}">
                <a16:creationId xmlns:a16="http://schemas.microsoft.com/office/drawing/2014/main" id="{CE5B6439-B395-4562-B824-74D8C4005C93}"/>
              </a:ext>
            </a:extLst>
          </p:cNvPr>
          <p:cNvCxnSpPr>
            <a:cxnSpLocks/>
            <a:stCxn id="32" idx="0"/>
            <a:endCxn id="38" idx="4"/>
          </p:cNvCxnSpPr>
          <p:nvPr/>
        </p:nvCxnSpPr>
        <p:spPr>
          <a:xfrm flipV="1">
            <a:off x="943253" y="2375492"/>
            <a:ext cx="1" cy="634198"/>
          </a:xfrm>
          <a:prstGeom prst="line">
            <a:avLst/>
          </a:prstGeom>
        </p:spPr>
        <p:style>
          <a:lnRef idx="2">
            <a:schemeClr val="dk1"/>
          </a:lnRef>
          <a:fillRef idx="0">
            <a:schemeClr val="dk1"/>
          </a:fillRef>
          <a:effectRef idx="1">
            <a:schemeClr val="dk1"/>
          </a:effectRef>
          <a:fontRef idx="minor">
            <a:schemeClr val="tx1"/>
          </a:fontRef>
        </p:style>
      </p:cxnSp>
      <p:sp>
        <p:nvSpPr>
          <p:cNvPr id="38" name="Oval 37">
            <a:extLst>
              <a:ext uri="{FF2B5EF4-FFF2-40B4-BE49-F238E27FC236}">
                <a16:creationId xmlns:a16="http://schemas.microsoft.com/office/drawing/2014/main" id="{4D697680-4AD4-477C-9D38-7990E6871477}"/>
              </a:ext>
            </a:extLst>
          </p:cNvPr>
          <p:cNvSpPr/>
          <p:nvPr/>
        </p:nvSpPr>
        <p:spPr>
          <a:xfrm>
            <a:off x="896534" y="2287394"/>
            <a:ext cx="93440" cy="8809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F1A2CD6D-E107-413F-A34F-460D0BD54E9B}"/>
              </a:ext>
            </a:extLst>
          </p:cNvPr>
          <p:cNvSpPr/>
          <p:nvPr/>
        </p:nvSpPr>
        <p:spPr>
          <a:xfrm>
            <a:off x="3263289" y="1907956"/>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439F22C6-F256-4551-ADAD-ECCA97681335}"/>
              </a:ext>
            </a:extLst>
          </p:cNvPr>
          <p:cNvCxnSpPr>
            <a:cxnSpLocks/>
            <a:stCxn id="34" idx="3"/>
            <a:endCxn id="44" idx="6"/>
          </p:cNvCxnSpPr>
          <p:nvPr/>
        </p:nvCxnSpPr>
        <p:spPr>
          <a:xfrm flipH="1" flipV="1">
            <a:off x="1539197" y="2221559"/>
            <a:ext cx="1882756" cy="5045"/>
          </a:xfrm>
          <a:prstGeom prst="line">
            <a:avLst/>
          </a:prstGeom>
        </p:spPr>
        <p:style>
          <a:lnRef idx="2">
            <a:schemeClr val="dk1"/>
          </a:lnRef>
          <a:fillRef idx="0">
            <a:schemeClr val="dk1"/>
          </a:fillRef>
          <a:effectRef idx="1">
            <a:schemeClr val="dk1"/>
          </a:effectRef>
          <a:fontRef idx="minor">
            <a:schemeClr val="tx1"/>
          </a:fontRef>
        </p:style>
      </p:cxnSp>
      <p:sp>
        <p:nvSpPr>
          <p:cNvPr id="44" name="Oval 43">
            <a:extLst>
              <a:ext uri="{FF2B5EF4-FFF2-40B4-BE49-F238E27FC236}">
                <a16:creationId xmlns:a16="http://schemas.microsoft.com/office/drawing/2014/main" id="{C5E3360C-7291-445D-8B73-7586C9085029}"/>
              </a:ext>
            </a:extLst>
          </p:cNvPr>
          <p:cNvSpPr/>
          <p:nvPr/>
        </p:nvSpPr>
        <p:spPr>
          <a:xfrm>
            <a:off x="1445757" y="2177510"/>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4" name="Oval 33">
            <a:extLst>
              <a:ext uri="{FF2B5EF4-FFF2-40B4-BE49-F238E27FC236}">
                <a16:creationId xmlns:a16="http://schemas.microsoft.com/office/drawing/2014/main" id="{F4B7399B-F8C8-42B7-9FC8-86FC5751D4B5}"/>
              </a:ext>
            </a:extLst>
          </p:cNvPr>
          <p:cNvSpPr/>
          <p:nvPr/>
        </p:nvSpPr>
        <p:spPr>
          <a:xfrm>
            <a:off x="3270062" y="1895077"/>
            <a:ext cx="1037176"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900" dirty="0"/>
              <a:t>Employee</a:t>
            </a:r>
          </a:p>
        </p:txBody>
      </p:sp>
      <p:sp>
        <p:nvSpPr>
          <p:cNvPr id="36" name="Oval 35">
            <a:extLst>
              <a:ext uri="{FF2B5EF4-FFF2-40B4-BE49-F238E27FC236}">
                <a16:creationId xmlns:a16="http://schemas.microsoft.com/office/drawing/2014/main" id="{EAADE9AB-834F-4724-B560-491D7377C6C8}"/>
              </a:ext>
            </a:extLst>
          </p:cNvPr>
          <p:cNvSpPr/>
          <p:nvPr/>
        </p:nvSpPr>
        <p:spPr>
          <a:xfrm>
            <a:off x="345943" y="1896689"/>
            <a:ext cx="1194622"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900" dirty="0"/>
              <a:t>Manager</a:t>
            </a:r>
          </a:p>
        </p:txBody>
      </p:sp>
      <p:cxnSp>
        <p:nvCxnSpPr>
          <p:cNvPr id="65" name="Straight Arrow Connector 64">
            <a:extLst>
              <a:ext uri="{FF2B5EF4-FFF2-40B4-BE49-F238E27FC236}">
                <a16:creationId xmlns:a16="http://schemas.microsoft.com/office/drawing/2014/main" id="{8F0F4D0E-08C1-4EA0-B4EA-B4ACF0D7589F}"/>
              </a:ext>
            </a:extLst>
          </p:cNvPr>
          <p:cNvCxnSpPr>
            <a:cxnSpLocks/>
          </p:cNvCxnSpPr>
          <p:nvPr/>
        </p:nvCxnSpPr>
        <p:spPr>
          <a:xfrm>
            <a:off x="453399" y="4248823"/>
            <a:ext cx="536575"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66" name="TextBox 65">
            <a:extLst>
              <a:ext uri="{FF2B5EF4-FFF2-40B4-BE49-F238E27FC236}">
                <a16:creationId xmlns:a16="http://schemas.microsoft.com/office/drawing/2014/main" id="{B402BDCB-3E9A-4985-82FD-C128DC037B21}"/>
              </a:ext>
            </a:extLst>
          </p:cNvPr>
          <p:cNvSpPr txBox="1"/>
          <p:nvPr/>
        </p:nvSpPr>
        <p:spPr>
          <a:xfrm>
            <a:off x="989974" y="4123808"/>
            <a:ext cx="1388522" cy="246221"/>
          </a:xfrm>
          <a:prstGeom prst="rect">
            <a:avLst/>
          </a:prstGeom>
          <a:noFill/>
        </p:spPr>
        <p:txBody>
          <a:bodyPr wrap="none" rtlCol="0">
            <a:spAutoFit/>
          </a:bodyPr>
          <a:lstStyle/>
          <a:p>
            <a:r>
              <a:rPr lang="en-US" sz="1000" dirty="0"/>
              <a:t>Physical dependency</a:t>
            </a:r>
          </a:p>
        </p:txBody>
      </p:sp>
      <p:cxnSp>
        <p:nvCxnSpPr>
          <p:cNvPr id="67" name="Straight Arrow Connector 66">
            <a:extLst>
              <a:ext uri="{FF2B5EF4-FFF2-40B4-BE49-F238E27FC236}">
                <a16:creationId xmlns:a16="http://schemas.microsoft.com/office/drawing/2014/main" id="{40DC3088-911A-4BAD-B2B2-8DDF214D1E75}"/>
              </a:ext>
            </a:extLst>
          </p:cNvPr>
          <p:cNvCxnSpPr>
            <a:cxnSpLocks/>
          </p:cNvCxnSpPr>
          <p:nvPr/>
        </p:nvCxnSpPr>
        <p:spPr>
          <a:xfrm>
            <a:off x="1661757" y="2284839"/>
            <a:ext cx="1401620" cy="141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80" name="Rectangle: Rounded Corners 79">
            <a:extLst>
              <a:ext uri="{FF2B5EF4-FFF2-40B4-BE49-F238E27FC236}">
                <a16:creationId xmlns:a16="http://schemas.microsoft.com/office/drawing/2014/main" id="{96448E90-4959-4A81-A01D-285E67959CA5}"/>
              </a:ext>
            </a:extLst>
          </p:cNvPr>
          <p:cNvSpPr/>
          <p:nvPr/>
        </p:nvSpPr>
        <p:spPr>
          <a:xfrm>
            <a:off x="4661415" y="1668780"/>
            <a:ext cx="3204512" cy="249339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1600" b="1" dirty="0"/>
              <a:t>// </a:t>
            </a:r>
            <a:r>
              <a:rPr lang="en-US" sz="1600" b="1" dirty="0" err="1"/>
              <a:t>Manager.h</a:t>
            </a:r>
            <a:endParaRPr lang="en-US" sz="1600" b="1" dirty="0"/>
          </a:p>
          <a:p>
            <a:r>
              <a:rPr lang="en-US" sz="1600" b="1" dirty="0"/>
              <a:t>#include “</a:t>
            </a:r>
            <a:r>
              <a:rPr lang="en-US" sz="1600" b="1" dirty="0" err="1"/>
              <a:t>Employee.h</a:t>
            </a:r>
            <a:r>
              <a:rPr lang="en-US" sz="1600" b="1" dirty="0"/>
              <a:t>”</a:t>
            </a:r>
          </a:p>
          <a:p>
            <a:r>
              <a:rPr lang="en-US" sz="1600" b="1" dirty="0"/>
              <a:t>#include “</a:t>
            </a:r>
            <a:r>
              <a:rPr lang="en-US" sz="1600" b="1" dirty="0" err="1"/>
              <a:t>List.h</a:t>
            </a:r>
            <a:r>
              <a:rPr lang="en-US" sz="1600" b="1" dirty="0"/>
              <a:t>”</a:t>
            </a:r>
          </a:p>
          <a:p>
            <a:endParaRPr lang="en-US" sz="1600" b="1" dirty="0"/>
          </a:p>
          <a:p>
            <a:r>
              <a:rPr lang="en-US" sz="1600" b="1" dirty="0"/>
              <a:t>class Manager {</a:t>
            </a:r>
          </a:p>
          <a:p>
            <a:r>
              <a:rPr lang="en-US" sz="1600" b="1" dirty="0"/>
              <a:t>    List&lt;Employee&gt; </a:t>
            </a:r>
            <a:r>
              <a:rPr lang="en-US" sz="1600" b="1" dirty="0" err="1"/>
              <a:t>m_staff</a:t>
            </a:r>
            <a:r>
              <a:rPr lang="en-US" sz="1600" b="1" dirty="0"/>
              <a:t>;</a:t>
            </a:r>
          </a:p>
          <a:p>
            <a:r>
              <a:rPr lang="en-US" sz="1600" b="1" dirty="0"/>
              <a:t>    int </a:t>
            </a:r>
            <a:r>
              <a:rPr lang="en-US" sz="1600" b="1" dirty="0" err="1"/>
              <a:t>numStaff</a:t>
            </a:r>
            <a:r>
              <a:rPr lang="en-US" sz="1600" b="1" dirty="0"/>
              <a:t>() const;</a:t>
            </a:r>
          </a:p>
          <a:p>
            <a:r>
              <a:rPr lang="en-US" sz="1600" b="1" dirty="0"/>
              <a:t>}</a:t>
            </a:r>
          </a:p>
        </p:txBody>
      </p:sp>
      <p:sp>
        <p:nvSpPr>
          <p:cNvPr id="81" name="Rectangle: Rounded Corners 80">
            <a:extLst>
              <a:ext uri="{FF2B5EF4-FFF2-40B4-BE49-F238E27FC236}">
                <a16:creationId xmlns:a16="http://schemas.microsoft.com/office/drawing/2014/main" id="{102BDEEC-7160-43BD-8034-B958A4B7FA22}"/>
              </a:ext>
            </a:extLst>
          </p:cNvPr>
          <p:cNvSpPr/>
          <p:nvPr/>
        </p:nvSpPr>
        <p:spPr>
          <a:xfrm>
            <a:off x="8021109" y="1668780"/>
            <a:ext cx="4071831" cy="249339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1600" b="1" dirty="0"/>
              <a:t>// </a:t>
            </a:r>
            <a:r>
              <a:rPr lang="en-US" sz="1600" b="1" dirty="0" err="1"/>
              <a:t>Employee.h</a:t>
            </a:r>
            <a:endParaRPr lang="en-US" sz="1600" b="1" dirty="0"/>
          </a:p>
          <a:p>
            <a:endParaRPr lang="en-US" sz="1600" b="1" dirty="0"/>
          </a:p>
          <a:p>
            <a:r>
              <a:rPr lang="en-US" sz="1600" b="1" dirty="0"/>
              <a:t>Class Manager;</a:t>
            </a:r>
          </a:p>
          <a:p>
            <a:endParaRPr lang="en-US" sz="1600" b="1" dirty="0"/>
          </a:p>
          <a:p>
            <a:r>
              <a:rPr lang="en-US" sz="1600" b="1" dirty="0"/>
              <a:t>class Employee {</a:t>
            </a:r>
          </a:p>
          <a:p>
            <a:r>
              <a:rPr lang="en-US" sz="1600" b="1" dirty="0"/>
              <a:t>    Manager* </a:t>
            </a:r>
            <a:r>
              <a:rPr lang="en-US" sz="1600" b="1" dirty="0" err="1"/>
              <a:t>m_boss</a:t>
            </a:r>
            <a:r>
              <a:rPr lang="en-US" sz="1600" b="1" dirty="0"/>
              <a:t>;</a:t>
            </a:r>
          </a:p>
          <a:p>
            <a:r>
              <a:rPr lang="en-US" sz="1600" b="1" dirty="0"/>
              <a:t>  public:</a:t>
            </a:r>
          </a:p>
          <a:p>
            <a:r>
              <a:rPr lang="en-US" sz="1600" b="1" dirty="0"/>
              <a:t>    Manager* manager();</a:t>
            </a:r>
          </a:p>
          <a:p>
            <a:r>
              <a:rPr lang="en-US" sz="1600" b="1" dirty="0"/>
              <a:t>};</a:t>
            </a:r>
          </a:p>
        </p:txBody>
      </p:sp>
      <p:sp>
        <p:nvSpPr>
          <p:cNvPr id="45" name="TextBox 44">
            <a:extLst>
              <a:ext uri="{FF2B5EF4-FFF2-40B4-BE49-F238E27FC236}">
                <a16:creationId xmlns:a16="http://schemas.microsoft.com/office/drawing/2014/main" id="{294B8293-6807-4FDD-A606-E34A636CAFE0}"/>
              </a:ext>
            </a:extLst>
          </p:cNvPr>
          <p:cNvSpPr txBox="1"/>
          <p:nvPr/>
        </p:nvSpPr>
        <p:spPr>
          <a:xfrm>
            <a:off x="982888" y="3915958"/>
            <a:ext cx="1788284" cy="246221"/>
          </a:xfrm>
          <a:prstGeom prst="rect">
            <a:avLst/>
          </a:prstGeom>
          <a:noFill/>
        </p:spPr>
        <p:txBody>
          <a:bodyPr wrap="square" rtlCol="0">
            <a:spAutoFit/>
          </a:bodyPr>
          <a:lstStyle/>
          <a:p>
            <a:r>
              <a:rPr lang="en-US" sz="1000" dirty="0"/>
              <a:t>Uses-in-the-implementation</a:t>
            </a:r>
          </a:p>
        </p:txBody>
      </p:sp>
      <p:cxnSp>
        <p:nvCxnSpPr>
          <p:cNvPr id="46" name="Straight Connector 45">
            <a:extLst>
              <a:ext uri="{FF2B5EF4-FFF2-40B4-BE49-F238E27FC236}">
                <a16:creationId xmlns:a16="http://schemas.microsoft.com/office/drawing/2014/main" id="{7334F860-62A6-414B-A579-A80A2D5FE599}"/>
              </a:ext>
            </a:extLst>
          </p:cNvPr>
          <p:cNvCxnSpPr>
            <a:cxnSpLocks/>
            <a:endCxn id="47" idx="2"/>
          </p:cNvCxnSpPr>
          <p:nvPr/>
        </p:nvCxnSpPr>
        <p:spPr>
          <a:xfrm>
            <a:off x="435430" y="4031487"/>
            <a:ext cx="447557" cy="0"/>
          </a:xfrm>
          <a:prstGeom prst="line">
            <a:avLst/>
          </a:prstGeom>
        </p:spPr>
        <p:style>
          <a:lnRef idx="2">
            <a:schemeClr val="dk1"/>
          </a:lnRef>
          <a:fillRef idx="0">
            <a:schemeClr val="dk1"/>
          </a:fillRef>
          <a:effectRef idx="1">
            <a:schemeClr val="dk1"/>
          </a:effectRef>
          <a:fontRef idx="minor">
            <a:schemeClr val="tx1"/>
          </a:fontRef>
        </p:style>
      </p:cxnSp>
      <p:sp>
        <p:nvSpPr>
          <p:cNvPr id="47" name="Oval 46">
            <a:extLst>
              <a:ext uri="{FF2B5EF4-FFF2-40B4-BE49-F238E27FC236}">
                <a16:creationId xmlns:a16="http://schemas.microsoft.com/office/drawing/2014/main" id="{C1E330B0-D1A2-45BE-A03A-C586DA33C2DF}"/>
              </a:ext>
            </a:extLst>
          </p:cNvPr>
          <p:cNvSpPr/>
          <p:nvPr/>
        </p:nvSpPr>
        <p:spPr>
          <a:xfrm>
            <a:off x="882987" y="3987438"/>
            <a:ext cx="93440" cy="8809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D82F3933-F9D9-45B0-A9DB-02B8E3059485}"/>
              </a:ext>
            </a:extLst>
          </p:cNvPr>
          <p:cNvSpPr/>
          <p:nvPr/>
        </p:nvSpPr>
        <p:spPr>
          <a:xfrm>
            <a:off x="247441" y="4342024"/>
            <a:ext cx="7618486" cy="2132191"/>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1550" b="1" dirty="0"/>
              <a:t>// main.cpp</a:t>
            </a:r>
          </a:p>
          <a:p>
            <a:endParaRPr lang="en-US" sz="1550" b="1" dirty="0"/>
          </a:p>
          <a:p>
            <a:r>
              <a:rPr lang="en-US" sz="1550" b="1" dirty="0"/>
              <a:t>#include “</a:t>
            </a:r>
            <a:r>
              <a:rPr lang="en-US" sz="1550" b="1" dirty="0" err="1"/>
              <a:t>Employee.h</a:t>
            </a:r>
            <a:r>
              <a:rPr lang="en-US" sz="1550" b="1" dirty="0"/>
              <a:t>”</a:t>
            </a:r>
          </a:p>
          <a:p>
            <a:r>
              <a:rPr lang="en-US" sz="1550" b="1" dirty="0"/>
              <a:t>#include “</a:t>
            </a:r>
            <a:r>
              <a:rPr lang="en-US" sz="1550" b="1" dirty="0" err="1"/>
              <a:t>Manager.h</a:t>
            </a:r>
            <a:r>
              <a:rPr lang="en-US" sz="1550" b="1" dirty="0"/>
              <a:t>”</a:t>
            </a:r>
          </a:p>
          <a:p>
            <a:endParaRPr lang="en-US" sz="1550" b="1" dirty="0"/>
          </a:p>
          <a:p>
            <a:r>
              <a:rPr lang="en-US" sz="1550" b="1" dirty="0"/>
              <a:t>int </a:t>
            </a:r>
            <a:r>
              <a:rPr lang="en-US" sz="1550" b="1" dirty="0" err="1"/>
              <a:t>askEmployeeNumStaff</a:t>
            </a:r>
            <a:r>
              <a:rPr lang="en-US" sz="1550" b="1" dirty="0"/>
              <a:t>(const Employee&amp; employee)</a:t>
            </a:r>
          </a:p>
          <a:p>
            <a:r>
              <a:rPr lang="en-US" sz="1550" b="1" dirty="0"/>
              <a:t>{</a:t>
            </a:r>
          </a:p>
          <a:p>
            <a:r>
              <a:rPr lang="en-US" sz="1550" b="1" dirty="0"/>
              <a:t>    return </a:t>
            </a:r>
            <a:r>
              <a:rPr lang="en-US" sz="1550" b="1" dirty="0" err="1"/>
              <a:t>employee.manager</a:t>
            </a:r>
            <a:r>
              <a:rPr lang="en-US" sz="1550" b="1" dirty="0"/>
              <a:t>()-&gt;</a:t>
            </a:r>
            <a:r>
              <a:rPr lang="en-US" sz="1550" b="1" dirty="0" err="1"/>
              <a:t>numStaff</a:t>
            </a:r>
            <a:r>
              <a:rPr lang="en-US" sz="1550" b="1" dirty="0"/>
              <a:t>();</a:t>
            </a:r>
          </a:p>
          <a:p>
            <a:r>
              <a:rPr lang="en-US" sz="1550" b="1" dirty="0"/>
              <a:t>}</a:t>
            </a:r>
          </a:p>
        </p:txBody>
      </p:sp>
      <p:sp>
        <p:nvSpPr>
          <p:cNvPr id="29" name="Rectangle: Rounded Corners 28">
            <a:extLst>
              <a:ext uri="{FF2B5EF4-FFF2-40B4-BE49-F238E27FC236}">
                <a16:creationId xmlns:a16="http://schemas.microsoft.com/office/drawing/2014/main" id="{71977C20-416C-413C-9E55-E6E13A0D556F}"/>
              </a:ext>
            </a:extLst>
          </p:cNvPr>
          <p:cNvSpPr/>
          <p:nvPr/>
        </p:nvSpPr>
        <p:spPr>
          <a:xfrm>
            <a:off x="8021108" y="4342023"/>
            <a:ext cx="4071832" cy="2132191"/>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1600" b="1" dirty="0"/>
              <a:t>// Employee.cpp</a:t>
            </a:r>
          </a:p>
          <a:p>
            <a:endParaRPr lang="en-US" sz="1600" b="1" dirty="0"/>
          </a:p>
          <a:p>
            <a:r>
              <a:rPr lang="en-US" sz="1600" b="1" dirty="0"/>
              <a:t>//#include “</a:t>
            </a:r>
            <a:r>
              <a:rPr lang="en-US" sz="1600" b="1" dirty="0" err="1"/>
              <a:t>Manager.h</a:t>
            </a:r>
            <a:r>
              <a:rPr lang="en-US" sz="1600" b="1" dirty="0"/>
              <a:t>” is not needed</a:t>
            </a:r>
          </a:p>
          <a:p>
            <a:endParaRPr lang="en-US" sz="1600" b="1" dirty="0"/>
          </a:p>
          <a:p>
            <a:r>
              <a:rPr lang="en-US" sz="1600" b="1" dirty="0"/>
              <a:t>Manager* Employee::manager() const {</a:t>
            </a:r>
          </a:p>
          <a:p>
            <a:r>
              <a:rPr lang="en-US" sz="1600" b="1" dirty="0"/>
              <a:t>    return </a:t>
            </a:r>
            <a:r>
              <a:rPr lang="en-US" sz="1600" b="1" dirty="0" err="1"/>
              <a:t>m_boss</a:t>
            </a:r>
            <a:r>
              <a:rPr lang="en-US" sz="1600" b="1" dirty="0"/>
              <a:t>;</a:t>
            </a:r>
          </a:p>
          <a:p>
            <a:r>
              <a:rPr lang="en-US" sz="1600" b="1" dirty="0"/>
              <a:t>}</a:t>
            </a:r>
          </a:p>
        </p:txBody>
      </p:sp>
      <p:cxnSp>
        <p:nvCxnSpPr>
          <p:cNvPr id="39" name="Straight Connector 38">
            <a:extLst>
              <a:ext uri="{FF2B5EF4-FFF2-40B4-BE49-F238E27FC236}">
                <a16:creationId xmlns:a16="http://schemas.microsoft.com/office/drawing/2014/main" id="{9FEED4DA-A0C2-40FD-BE3E-F35AB32D72F2}"/>
              </a:ext>
            </a:extLst>
          </p:cNvPr>
          <p:cNvCxnSpPr>
            <a:cxnSpLocks/>
            <a:endCxn id="40" idx="2"/>
          </p:cNvCxnSpPr>
          <p:nvPr/>
        </p:nvCxnSpPr>
        <p:spPr>
          <a:xfrm>
            <a:off x="446313" y="3666597"/>
            <a:ext cx="445387" cy="161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0" name="Oval 39">
            <a:extLst>
              <a:ext uri="{FF2B5EF4-FFF2-40B4-BE49-F238E27FC236}">
                <a16:creationId xmlns:a16="http://schemas.microsoft.com/office/drawing/2014/main" id="{046E6798-DA1B-47DE-9E79-6E884469B849}"/>
              </a:ext>
            </a:extLst>
          </p:cNvPr>
          <p:cNvSpPr/>
          <p:nvPr/>
        </p:nvSpPr>
        <p:spPr>
          <a:xfrm>
            <a:off x="891700" y="3624161"/>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48" name="TextBox 47">
            <a:extLst>
              <a:ext uri="{FF2B5EF4-FFF2-40B4-BE49-F238E27FC236}">
                <a16:creationId xmlns:a16="http://schemas.microsoft.com/office/drawing/2014/main" id="{FD4F47C7-152F-4E13-8CF3-41E12CC85E1C}"/>
              </a:ext>
            </a:extLst>
          </p:cNvPr>
          <p:cNvSpPr txBox="1"/>
          <p:nvPr/>
        </p:nvSpPr>
        <p:spPr>
          <a:xfrm>
            <a:off x="967784" y="3537913"/>
            <a:ext cx="1250663" cy="246221"/>
          </a:xfrm>
          <a:prstGeom prst="rect">
            <a:avLst/>
          </a:prstGeom>
          <a:noFill/>
        </p:spPr>
        <p:txBody>
          <a:bodyPr wrap="none" rtlCol="0">
            <a:spAutoFit/>
          </a:bodyPr>
          <a:lstStyle/>
          <a:p>
            <a:r>
              <a:rPr lang="en-US" sz="1000" dirty="0"/>
              <a:t>Uses-in-name-only</a:t>
            </a:r>
          </a:p>
        </p:txBody>
      </p:sp>
      <p:cxnSp>
        <p:nvCxnSpPr>
          <p:cNvPr id="49" name="Straight Connector 48">
            <a:extLst>
              <a:ext uri="{FF2B5EF4-FFF2-40B4-BE49-F238E27FC236}">
                <a16:creationId xmlns:a16="http://schemas.microsoft.com/office/drawing/2014/main" id="{452A987D-1D43-4044-9EA5-EEC11E2B8452}"/>
              </a:ext>
            </a:extLst>
          </p:cNvPr>
          <p:cNvCxnSpPr>
            <a:cxnSpLocks/>
            <a:stCxn id="36" idx="7"/>
            <a:endCxn id="42" idx="2"/>
          </p:cNvCxnSpPr>
          <p:nvPr/>
        </p:nvCxnSpPr>
        <p:spPr>
          <a:xfrm flipV="1">
            <a:off x="1365617" y="1952005"/>
            <a:ext cx="1897672" cy="156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2" name="TextBox 51">
            <a:extLst>
              <a:ext uri="{FF2B5EF4-FFF2-40B4-BE49-F238E27FC236}">
                <a16:creationId xmlns:a16="http://schemas.microsoft.com/office/drawing/2014/main" id="{87427B2F-F084-40DF-9DE2-46D29F247B75}"/>
              </a:ext>
            </a:extLst>
          </p:cNvPr>
          <p:cNvSpPr txBox="1"/>
          <p:nvPr/>
        </p:nvSpPr>
        <p:spPr>
          <a:xfrm>
            <a:off x="1381472" y="3179851"/>
            <a:ext cx="312906" cy="369332"/>
          </a:xfrm>
          <a:prstGeom prst="rect">
            <a:avLst/>
          </a:prstGeom>
          <a:noFill/>
        </p:spPr>
        <p:txBody>
          <a:bodyPr wrap="none" rtlCol="0">
            <a:spAutoFit/>
          </a:bodyPr>
          <a:lstStyle/>
          <a:p>
            <a:r>
              <a:rPr lang="en-US" dirty="0"/>
              <a:t>1</a:t>
            </a:r>
          </a:p>
        </p:txBody>
      </p:sp>
      <p:sp>
        <p:nvSpPr>
          <p:cNvPr id="53" name="TextBox 52">
            <a:extLst>
              <a:ext uri="{FF2B5EF4-FFF2-40B4-BE49-F238E27FC236}">
                <a16:creationId xmlns:a16="http://schemas.microsoft.com/office/drawing/2014/main" id="{68092E08-60DD-4CD8-9109-51DBAB13EC42}"/>
              </a:ext>
            </a:extLst>
          </p:cNvPr>
          <p:cNvSpPr txBox="1"/>
          <p:nvPr/>
        </p:nvSpPr>
        <p:spPr>
          <a:xfrm>
            <a:off x="4226729" y="2038682"/>
            <a:ext cx="312906" cy="369332"/>
          </a:xfrm>
          <a:prstGeom prst="rect">
            <a:avLst/>
          </a:prstGeom>
          <a:noFill/>
        </p:spPr>
        <p:txBody>
          <a:bodyPr wrap="none" rtlCol="0">
            <a:spAutoFit/>
          </a:bodyPr>
          <a:lstStyle/>
          <a:p>
            <a:r>
              <a:rPr lang="en-US" dirty="0"/>
              <a:t>1</a:t>
            </a:r>
          </a:p>
        </p:txBody>
      </p:sp>
      <p:sp>
        <p:nvSpPr>
          <p:cNvPr id="54" name="TextBox 53">
            <a:extLst>
              <a:ext uri="{FF2B5EF4-FFF2-40B4-BE49-F238E27FC236}">
                <a16:creationId xmlns:a16="http://schemas.microsoft.com/office/drawing/2014/main" id="{B25A323C-88A6-4133-A5CD-1881CAFC73F0}"/>
              </a:ext>
            </a:extLst>
          </p:cNvPr>
          <p:cNvSpPr txBox="1"/>
          <p:nvPr/>
        </p:nvSpPr>
        <p:spPr>
          <a:xfrm>
            <a:off x="183465" y="1723290"/>
            <a:ext cx="312906" cy="369332"/>
          </a:xfrm>
          <a:prstGeom prst="rect">
            <a:avLst/>
          </a:prstGeom>
          <a:noFill/>
        </p:spPr>
        <p:txBody>
          <a:bodyPr wrap="none" rtlCol="0">
            <a:spAutoFit/>
          </a:bodyPr>
          <a:lstStyle/>
          <a:p>
            <a:r>
              <a:rPr lang="en-US" dirty="0"/>
              <a:t>2</a:t>
            </a:r>
          </a:p>
        </p:txBody>
      </p:sp>
      <p:cxnSp>
        <p:nvCxnSpPr>
          <p:cNvPr id="41" name="Straight Arrow Connector 40">
            <a:extLst>
              <a:ext uri="{FF2B5EF4-FFF2-40B4-BE49-F238E27FC236}">
                <a16:creationId xmlns:a16="http://schemas.microsoft.com/office/drawing/2014/main" id="{FE4C3E97-89AD-4298-B38B-B5A181D12B94}"/>
              </a:ext>
            </a:extLst>
          </p:cNvPr>
          <p:cNvCxnSpPr>
            <a:cxnSpLocks/>
          </p:cNvCxnSpPr>
          <p:nvPr/>
        </p:nvCxnSpPr>
        <p:spPr>
          <a:xfrm>
            <a:off x="1264920" y="2408014"/>
            <a:ext cx="0" cy="477147"/>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62356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446313" y="1097281"/>
            <a:ext cx="11310257" cy="4840224"/>
          </a:xfrm>
        </p:spPr>
        <p:txBody>
          <a:bodyPr>
            <a:noAutofit/>
          </a:bodyPr>
          <a:lstStyle/>
          <a:p>
            <a:pPr>
              <a:buClr>
                <a:schemeClr val="tx2"/>
              </a:buClr>
            </a:pPr>
            <a:r>
              <a:rPr lang="en-US" sz="3200" dirty="0"/>
              <a:t>Using data that indicates a dependency on a peer object, but only in the context of a separate, higher-level object.</a:t>
            </a:r>
          </a:p>
          <a:p>
            <a:pPr>
              <a:buClr>
                <a:schemeClr val="tx2"/>
              </a:buClr>
            </a:pPr>
            <a:r>
              <a:rPr lang="en-US" sz="3200" dirty="0"/>
              <a:t>For example:</a:t>
            </a:r>
          </a:p>
        </p:txBody>
      </p:sp>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p:txBody>
          <a:bodyPr>
            <a:noAutofit/>
          </a:bodyPr>
          <a:lstStyle/>
          <a:p>
            <a:r>
              <a:rPr lang="en-US" sz="3200" b="1" dirty="0"/>
              <a:t>Levelization technique #4 – Dumb data</a:t>
            </a:r>
          </a:p>
        </p:txBody>
      </p:sp>
      <p:sp>
        <p:nvSpPr>
          <p:cNvPr id="23" name="TextBox 22">
            <a:extLst>
              <a:ext uri="{FF2B5EF4-FFF2-40B4-BE49-F238E27FC236}">
                <a16:creationId xmlns:a16="http://schemas.microsoft.com/office/drawing/2014/main" id="{AAAC846B-1E56-4167-9D25-B183BB94844E}"/>
              </a:ext>
            </a:extLst>
          </p:cNvPr>
          <p:cNvSpPr txBox="1"/>
          <p:nvPr/>
        </p:nvSpPr>
        <p:spPr>
          <a:xfrm>
            <a:off x="982888" y="5750043"/>
            <a:ext cx="1362874" cy="246221"/>
          </a:xfrm>
          <a:prstGeom prst="rect">
            <a:avLst/>
          </a:prstGeom>
          <a:noFill/>
        </p:spPr>
        <p:txBody>
          <a:bodyPr wrap="square" rtlCol="0">
            <a:spAutoFit/>
          </a:bodyPr>
          <a:lstStyle/>
          <a:p>
            <a:r>
              <a:rPr lang="en-US" sz="1000" dirty="0"/>
              <a:t>Uses-in-the-interface</a:t>
            </a:r>
          </a:p>
        </p:txBody>
      </p:sp>
      <p:cxnSp>
        <p:nvCxnSpPr>
          <p:cNvPr id="24" name="Straight Connector 23">
            <a:extLst>
              <a:ext uri="{FF2B5EF4-FFF2-40B4-BE49-F238E27FC236}">
                <a16:creationId xmlns:a16="http://schemas.microsoft.com/office/drawing/2014/main" id="{23BB0DD0-3958-4B0F-A518-9FBDAB4A31FF}"/>
              </a:ext>
            </a:extLst>
          </p:cNvPr>
          <p:cNvCxnSpPr>
            <a:cxnSpLocks/>
            <a:endCxn id="25" idx="2"/>
          </p:cNvCxnSpPr>
          <p:nvPr/>
        </p:nvCxnSpPr>
        <p:spPr>
          <a:xfrm>
            <a:off x="435430" y="5887554"/>
            <a:ext cx="447557" cy="0"/>
          </a:xfrm>
          <a:prstGeom prst="line">
            <a:avLst/>
          </a:prstGeom>
        </p:spPr>
        <p:style>
          <a:lnRef idx="2">
            <a:schemeClr val="dk1"/>
          </a:lnRef>
          <a:fillRef idx="0">
            <a:schemeClr val="dk1"/>
          </a:fillRef>
          <a:effectRef idx="1">
            <a:schemeClr val="dk1"/>
          </a:effectRef>
          <a:fontRef idx="minor">
            <a:schemeClr val="tx1"/>
          </a:fontRef>
        </p:style>
      </p:cxnSp>
      <p:sp>
        <p:nvSpPr>
          <p:cNvPr id="25" name="Oval 24">
            <a:extLst>
              <a:ext uri="{FF2B5EF4-FFF2-40B4-BE49-F238E27FC236}">
                <a16:creationId xmlns:a16="http://schemas.microsoft.com/office/drawing/2014/main" id="{215F1185-467B-45EF-863B-BC7CC1EB0C62}"/>
              </a:ext>
            </a:extLst>
          </p:cNvPr>
          <p:cNvSpPr/>
          <p:nvPr/>
        </p:nvSpPr>
        <p:spPr>
          <a:xfrm>
            <a:off x="882987" y="5843505"/>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84D586DD-680D-4071-9B2F-A998A95570C0}"/>
              </a:ext>
            </a:extLst>
          </p:cNvPr>
          <p:cNvSpPr/>
          <p:nvPr/>
        </p:nvSpPr>
        <p:spPr>
          <a:xfrm>
            <a:off x="370057" y="4062451"/>
            <a:ext cx="1443776"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A069A5F6-0E4D-4AB2-AAB0-0A0115763657}"/>
              </a:ext>
            </a:extLst>
          </p:cNvPr>
          <p:cNvSpPr/>
          <p:nvPr/>
        </p:nvSpPr>
        <p:spPr>
          <a:xfrm>
            <a:off x="573356" y="4186980"/>
            <a:ext cx="1037176"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t>Node</a:t>
            </a:r>
          </a:p>
        </p:txBody>
      </p:sp>
      <p:sp>
        <p:nvSpPr>
          <p:cNvPr id="33" name="Rectangle: Rounded Corners 32">
            <a:extLst>
              <a:ext uri="{FF2B5EF4-FFF2-40B4-BE49-F238E27FC236}">
                <a16:creationId xmlns:a16="http://schemas.microsoft.com/office/drawing/2014/main" id="{2D52790F-F80F-42CA-8185-29C242FC05CB}"/>
              </a:ext>
            </a:extLst>
          </p:cNvPr>
          <p:cNvSpPr/>
          <p:nvPr/>
        </p:nvSpPr>
        <p:spPr>
          <a:xfrm>
            <a:off x="2951795" y="4062451"/>
            <a:ext cx="1542190"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Rounded Corners 34">
            <a:extLst>
              <a:ext uri="{FF2B5EF4-FFF2-40B4-BE49-F238E27FC236}">
                <a16:creationId xmlns:a16="http://schemas.microsoft.com/office/drawing/2014/main" id="{F17B6372-5B45-45C7-BFBA-D7D002C9A5BF}"/>
              </a:ext>
            </a:extLst>
          </p:cNvPr>
          <p:cNvSpPr/>
          <p:nvPr/>
        </p:nvSpPr>
        <p:spPr>
          <a:xfrm>
            <a:off x="1665142" y="3134461"/>
            <a:ext cx="1443776"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Connector 36">
            <a:extLst>
              <a:ext uri="{FF2B5EF4-FFF2-40B4-BE49-F238E27FC236}">
                <a16:creationId xmlns:a16="http://schemas.microsoft.com/office/drawing/2014/main" id="{CE5B6439-B395-4562-B824-74D8C4005C93}"/>
              </a:ext>
            </a:extLst>
          </p:cNvPr>
          <p:cNvCxnSpPr>
            <a:cxnSpLocks/>
            <a:stCxn id="32" idx="0"/>
            <a:endCxn id="38" idx="3"/>
          </p:cNvCxnSpPr>
          <p:nvPr/>
        </p:nvCxnSpPr>
        <p:spPr>
          <a:xfrm flipV="1">
            <a:off x="1091944" y="3625453"/>
            <a:ext cx="705330" cy="561527"/>
          </a:xfrm>
          <a:prstGeom prst="line">
            <a:avLst/>
          </a:prstGeom>
        </p:spPr>
        <p:style>
          <a:lnRef idx="2">
            <a:schemeClr val="dk1"/>
          </a:lnRef>
          <a:fillRef idx="0">
            <a:schemeClr val="dk1"/>
          </a:fillRef>
          <a:effectRef idx="1">
            <a:schemeClr val="dk1"/>
          </a:effectRef>
          <a:fontRef idx="minor">
            <a:schemeClr val="tx1"/>
          </a:fontRef>
        </p:style>
      </p:cxnSp>
      <p:sp>
        <p:nvSpPr>
          <p:cNvPr id="38" name="Oval 37">
            <a:extLst>
              <a:ext uri="{FF2B5EF4-FFF2-40B4-BE49-F238E27FC236}">
                <a16:creationId xmlns:a16="http://schemas.microsoft.com/office/drawing/2014/main" id="{4D697680-4AD4-477C-9D38-7990E6871477}"/>
              </a:ext>
            </a:extLst>
          </p:cNvPr>
          <p:cNvSpPr/>
          <p:nvPr/>
        </p:nvSpPr>
        <p:spPr>
          <a:xfrm>
            <a:off x="1783590" y="3550257"/>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42" name="Oval 41">
            <a:extLst>
              <a:ext uri="{FF2B5EF4-FFF2-40B4-BE49-F238E27FC236}">
                <a16:creationId xmlns:a16="http://schemas.microsoft.com/office/drawing/2014/main" id="{F1A2CD6D-E107-413F-A34F-460D0BD54E9B}"/>
              </a:ext>
            </a:extLst>
          </p:cNvPr>
          <p:cNvSpPr/>
          <p:nvPr/>
        </p:nvSpPr>
        <p:spPr>
          <a:xfrm>
            <a:off x="2890900" y="3526628"/>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B02C35A8-3AD8-40A7-9B34-12D89B1F4BC9}"/>
              </a:ext>
            </a:extLst>
          </p:cNvPr>
          <p:cNvCxnSpPr>
            <a:cxnSpLocks/>
            <a:stCxn id="34" idx="0"/>
            <a:endCxn id="42" idx="5"/>
          </p:cNvCxnSpPr>
          <p:nvPr/>
        </p:nvCxnSpPr>
        <p:spPr>
          <a:xfrm flipH="1" flipV="1">
            <a:off x="2970656" y="3601824"/>
            <a:ext cx="801440" cy="585156"/>
          </a:xfrm>
          <a:prstGeom prst="line">
            <a:avLst/>
          </a:prstGeom>
        </p:spPr>
        <p:style>
          <a:lnRef idx="2">
            <a:schemeClr val="dk1"/>
          </a:lnRef>
          <a:fillRef idx="0">
            <a:schemeClr val="dk1"/>
          </a:fillRef>
          <a:effectRef idx="1">
            <a:schemeClr val="dk1"/>
          </a:effectRef>
          <a:fontRef idx="minor">
            <a:schemeClr val="tx1"/>
          </a:fontRef>
        </p:style>
      </p:cxnSp>
      <p:sp>
        <p:nvSpPr>
          <p:cNvPr id="34" name="Oval 33">
            <a:extLst>
              <a:ext uri="{FF2B5EF4-FFF2-40B4-BE49-F238E27FC236}">
                <a16:creationId xmlns:a16="http://schemas.microsoft.com/office/drawing/2014/main" id="{F4B7399B-F8C8-42B7-9FC8-86FC5751D4B5}"/>
              </a:ext>
            </a:extLst>
          </p:cNvPr>
          <p:cNvSpPr/>
          <p:nvPr/>
        </p:nvSpPr>
        <p:spPr>
          <a:xfrm>
            <a:off x="3253508" y="4186980"/>
            <a:ext cx="1037176"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t>Edge</a:t>
            </a:r>
          </a:p>
        </p:txBody>
      </p:sp>
      <p:sp>
        <p:nvSpPr>
          <p:cNvPr id="36" name="Oval 35">
            <a:extLst>
              <a:ext uri="{FF2B5EF4-FFF2-40B4-BE49-F238E27FC236}">
                <a16:creationId xmlns:a16="http://schemas.microsoft.com/office/drawing/2014/main" id="{EAADE9AB-834F-4724-B560-491D7377C6C8}"/>
              </a:ext>
            </a:extLst>
          </p:cNvPr>
          <p:cNvSpPr/>
          <p:nvPr/>
        </p:nvSpPr>
        <p:spPr>
          <a:xfrm>
            <a:off x="1789718" y="3258990"/>
            <a:ext cx="1194622"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a:t>Graph</a:t>
            </a:r>
          </a:p>
        </p:txBody>
      </p:sp>
      <p:cxnSp>
        <p:nvCxnSpPr>
          <p:cNvPr id="65" name="Straight Arrow Connector 64">
            <a:extLst>
              <a:ext uri="{FF2B5EF4-FFF2-40B4-BE49-F238E27FC236}">
                <a16:creationId xmlns:a16="http://schemas.microsoft.com/office/drawing/2014/main" id="{8F0F4D0E-08C1-4EA0-B4EA-B4ACF0D7589F}"/>
              </a:ext>
            </a:extLst>
          </p:cNvPr>
          <p:cNvCxnSpPr>
            <a:cxnSpLocks/>
          </p:cNvCxnSpPr>
          <p:nvPr/>
        </p:nvCxnSpPr>
        <p:spPr>
          <a:xfrm>
            <a:off x="453399" y="6287334"/>
            <a:ext cx="536575"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66" name="TextBox 65">
            <a:extLst>
              <a:ext uri="{FF2B5EF4-FFF2-40B4-BE49-F238E27FC236}">
                <a16:creationId xmlns:a16="http://schemas.microsoft.com/office/drawing/2014/main" id="{B402BDCB-3E9A-4985-82FD-C128DC037B21}"/>
              </a:ext>
            </a:extLst>
          </p:cNvPr>
          <p:cNvSpPr txBox="1"/>
          <p:nvPr/>
        </p:nvSpPr>
        <p:spPr>
          <a:xfrm>
            <a:off x="989974" y="6162319"/>
            <a:ext cx="1388522" cy="246221"/>
          </a:xfrm>
          <a:prstGeom prst="rect">
            <a:avLst/>
          </a:prstGeom>
          <a:noFill/>
        </p:spPr>
        <p:txBody>
          <a:bodyPr wrap="none" rtlCol="0">
            <a:spAutoFit/>
          </a:bodyPr>
          <a:lstStyle/>
          <a:p>
            <a:r>
              <a:rPr lang="en-US" sz="1000" dirty="0"/>
              <a:t>Physical dependency</a:t>
            </a:r>
          </a:p>
        </p:txBody>
      </p:sp>
      <p:cxnSp>
        <p:nvCxnSpPr>
          <p:cNvPr id="70" name="Straight Arrow Connector 69">
            <a:extLst>
              <a:ext uri="{FF2B5EF4-FFF2-40B4-BE49-F238E27FC236}">
                <a16:creationId xmlns:a16="http://schemas.microsoft.com/office/drawing/2014/main" id="{F9B6F15D-D478-41ED-A8CC-66852320BDE6}"/>
              </a:ext>
            </a:extLst>
          </p:cNvPr>
          <p:cNvCxnSpPr>
            <a:cxnSpLocks/>
          </p:cNvCxnSpPr>
          <p:nvPr/>
        </p:nvCxnSpPr>
        <p:spPr>
          <a:xfrm flipH="1">
            <a:off x="1799658" y="4599203"/>
            <a:ext cx="1137962"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80" name="Rectangle: Rounded Corners 79">
            <a:extLst>
              <a:ext uri="{FF2B5EF4-FFF2-40B4-BE49-F238E27FC236}">
                <a16:creationId xmlns:a16="http://schemas.microsoft.com/office/drawing/2014/main" id="{96448E90-4959-4A81-A01D-285E67959CA5}"/>
              </a:ext>
            </a:extLst>
          </p:cNvPr>
          <p:cNvSpPr/>
          <p:nvPr/>
        </p:nvSpPr>
        <p:spPr>
          <a:xfrm>
            <a:off x="4537813" y="2453640"/>
            <a:ext cx="4188409" cy="383858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2400" b="1" dirty="0"/>
              <a:t>// </a:t>
            </a:r>
            <a:r>
              <a:rPr lang="en-US" sz="2400" b="1" dirty="0" err="1"/>
              <a:t>Node.h</a:t>
            </a:r>
            <a:endParaRPr lang="en-US" sz="2400" b="1" dirty="0"/>
          </a:p>
          <a:p>
            <a:endParaRPr lang="en-US" sz="2400" b="1" dirty="0"/>
          </a:p>
          <a:p>
            <a:r>
              <a:rPr lang="en-US" sz="2400" b="1" dirty="0"/>
              <a:t>#include “</a:t>
            </a:r>
            <a:r>
              <a:rPr lang="en-US" sz="2400" b="1" dirty="0" err="1"/>
              <a:t>Edge.h</a:t>
            </a:r>
            <a:r>
              <a:rPr lang="en-US" sz="2400" b="1" dirty="0"/>
              <a:t>”</a:t>
            </a:r>
          </a:p>
          <a:p>
            <a:endParaRPr lang="en-US" sz="2400" b="1" dirty="0"/>
          </a:p>
          <a:p>
            <a:r>
              <a:rPr lang="en-US" sz="2400" b="1" dirty="0"/>
              <a:t>class Node {</a:t>
            </a:r>
          </a:p>
          <a:p>
            <a:r>
              <a:rPr lang="en-US" sz="2400" b="1" dirty="0"/>
              <a:t>    List&lt;Edge*&gt; </a:t>
            </a:r>
            <a:r>
              <a:rPr lang="en-US" sz="2400" b="1" dirty="0" err="1"/>
              <a:t>m_edges</a:t>
            </a:r>
            <a:r>
              <a:rPr lang="en-US" sz="2400" b="1" dirty="0"/>
              <a:t>;</a:t>
            </a:r>
          </a:p>
          <a:p>
            <a:r>
              <a:rPr lang="en-US" sz="2400" b="1" dirty="0"/>
              <a:t>};</a:t>
            </a:r>
          </a:p>
        </p:txBody>
      </p:sp>
      <p:sp>
        <p:nvSpPr>
          <p:cNvPr id="81" name="Rectangle: Rounded Corners 80">
            <a:extLst>
              <a:ext uri="{FF2B5EF4-FFF2-40B4-BE49-F238E27FC236}">
                <a16:creationId xmlns:a16="http://schemas.microsoft.com/office/drawing/2014/main" id="{102BDEEC-7160-43BD-8034-B958A4B7FA22}"/>
              </a:ext>
            </a:extLst>
          </p:cNvPr>
          <p:cNvSpPr/>
          <p:nvPr/>
        </p:nvSpPr>
        <p:spPr>
          <a:xfrm>
            <a:off x="8793208" y="2453640"/>
            <a:ext cx="3211254" cy="383858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2400" b="1" dirty="0"/>
              <a:t>//</a:t>
            </a:r>
            <a:r>
              <a:rPr lang="en-US" sz="2400" b="1" dirty="0" err="1"/>
              <a:t>Edge.h</a:t>
            </a:r>
            <a:endParaRPr lang="en-US" sz="2400" b="1" dirty="0"/>
          </a:p>
          <a:p>
            <a:endParaRPr lang="en-US" sz="2400" b="1" dirty="0"/>
          </a:p>
          <a:p>
            <a:r>
              <a:rPr lang="en-US" sz="2400" b="1" dirty="0"/>
              <a:t>#include “</a:t>
            </a:r>
            <a:r>
              <a:rPr lang="en-US" sz="2400" b="1" dirty="0" err="1"/>
              <a:t>Node.h</a:t>
            </a:r>
            <a:r>
              <a:rPr lang="en-US" sz="2400" b="1" dirty="0"/>
              <a:t>”</a:t>
            </a:r>
          </a:p>
          <a:p>
            <a:endParaRPr lang="en-US" sz="2400" b="1" dirty="0"/>
          </a:p>
          <a:p>
            <a:r>
              <a:rPr lang="en-US" sz="2400" b="1" dirty="0"/>
              <a:t>class Edge {</a:t>
            </a:r>
          </a:p>
          <a:p>
            <a:r>
              <a:rPr lang="en-US" sz="2400" b="1" dirty="0"/>
              <a:t>    Node* </a:t>
            </a:r>
            <a:r>
              <a:rPr lang="en-US" sz="2400" b="1" dirty="0" err="1"/>
              <a:t>m_from</a:t>
            </a:r>
            <a:r>
              <a:rPr lang="en-US" sz="2400" b="1" dirty="0"/>
              <a:t>;</a:t>
            </a:r>
          </a:p>
          <a:p>
            <a:r>
              <a:rPr lang="en-US" sz="2400" b="1" dirty="0"/>
              <a:t>    Node* </a:t>
            </a:r>
            <a:r>
              <a:rPr lang="en-US" sz="2400" b="1" dirty="0" err="1"/>
              <a:t>m_to</a:t>
            </a:r>
            <a:r>
              <a:rPr lang="en-US" sz="2400" b="1" dirty="0"/>
              <a:t>;</a:t>
            </a:r>
          </a:p>
          <a:p>
            <a:r>
              <a:rPr lang="en-US" sz="2400" b="1" dirty="0"/>
              <a:t>};</a:t>
            </a:r>
          </a:p>
        </p:txBody>
      </p:sp>
      <p:sp>
        <p:nvSpPr>
          <p:cNvPr id="45" name="TextBox 44">
            <a:extLst>
              <a:ext uri="{FF2B5EF4-FFF2-40B4-BE49-F238E27FC236}">
                <a16:creationId xmlns:a16="http://schemas.microsoft.com/office/drawing/2014/main" id="{294B8293-6807-4FDD-A606-E34A636CAFE0}"/>
              </a:ext>
            </a:extLst>
          </p:cNvPr>
          <p:cNvSpPr txBox="1"/>
          <p:nvPr/>
        </p:nvSpPr>
        <p:spPr>
          <a:xfrm>
            <a:off x="982888" y="5954469"/>
            <a:ext cx="1788284" cy="246221"/>
          </a:xfrm>
          <a:prstGeom prst="rect">
            <a:avLst/>
          </a:prstGeom>
          <a:noFill/>
        </p:spPr>
        <p:txBody>
          <a:bodyPr wrap="square" rtlCol="0">
            <a:spAutoFit/>
          </a:bodyPr>
          <a:lstStyle/>
          <a:p>
            <a:r>
              <a:rPr lang="en-US" sz="1000" dirty="0"/>
              <a:t>Uses-in-the-implementation</a:t>
            </a:r>
          </a:p>
        </p:txBody>
      </p:sp>
      <p:cxnSp>
        <p:nvCxnSpPr>
          <p:cNvPr id="46" name="Straight Connector 45">
            <a:extLst>
              <a:ext uri="{FF2B5EF4-FFF2-40B4-BE49-F238E27FC236}">
                <a16:creationId xmlns:a16="http://schemas.microsoft.com/office/drawing/2014/main" id="{7334F860-62A6-414B-A579-A80A2D5FE599}"/>
              </a:ext>
            </a:extLst>
          </p:cNvPr>
          <p:cNvCxnSpPr>
            <a:cxnSpLocks/>
            <a:endCxn id="47" idx="2"/>
          </p:cNvCxnSpPr>
          <p:nvPr/>
        </p:nvCxnSpPr>
        <p:spPr>
          <a:xfrm>
            <a:off x="435430" y="6069998"/>
            <a:ext cx="447557" cy="0"/>
          </a:xfrm>
          <a:prstGeom prst="line">
            <a:avLst/>
          </a:prstGeom>
        </p:spPr>
        <p:style>
          <a:lnRef idx="2">
            <a:schemeClr val="dk1"/>
          </a:lnRef>
          <a:fillRef idx="0">
            <a:schemeClr val="dk1"/>
          </a:fillRef>
          <a:effectRef idx="1">
            <a:schemeClr val="dk1"/>
          </a:effectRef>
          <a:fontRef idx="minor">
            <a:schemeClr val="tx1"/>
          </a:fontRef>
        </p:style>
      </p:cxnSp>
      <p:sp>
        <p:nvSpPr>
          <p:cNvPr id="47" name="Oval 46">
            <a:extLst>
              <a:ext uri="{FF2B5EF4-FFF2-40B4-BE49-F238E27FC236}">
                <a16:creationId xmlns:a16="http://schemas.microsoft.com/office/drawing/2014/main" id="{C1E330B0-D1A2-45BE-A03A-C586DA33C2DF}"/>
              </a:ext>
            </a:extLst>
          </p:cNvPr>
          <p:cNvSpPr/>
          <p:nvPr/>
        </p:nvSpPr>
        <p:spPr>
          <a:xfrm>
            <a:off x="882987" y="6025949"/>
            <a:ext cx="93440" cy="8809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31ADD38B-D33E-41D4-BDCC-066EA48972DB}"/>
              </a:ext>
            </a:extLst>
          </p:cNvPr>
          <p:cNvSpPr/>
          <p:nvPr/>
        </p:nvSpPr>
        <p:spPr>
          <a:xfrm>
            <a:off x="1372540" y="4946520"/>
            <a:ext cx="1946444"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08F01B8B-C92D-4BAB-9088-7916368AA1C6}"/>
              </a:ext>
            </a:extLst>
          </p:cNvPr>
          <p:cNvSpPr/>
          <p:nvPr/>
        </p:nvSpPr>
        <p:spPr>
          <a:xfrm>
            <a:off x="1540489" y="5071049"/>
            <a:ext cx="1610544"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t>List</a:t>
            </a:r>
          </a:p>
        </p:txBody>
      </p:sp>
      <p:cxnSp>
        <p:nvCxnSpPr>
          <p:cNvPr id="48" name="Straight Connector 47">
            <a:extLst>
              <a:ext uri="{FF2B5EF4-FFF2-40B4-BE49-F238E27FC236}">
                <a16:creationId xmlns:a16="http://schemas.microsoft.com/office/drawing/2014/main" id="{C5D9C2D5-13A8-410B-B674-2290A06069E8}"/>
              </a:ext>
            </a:extLst>
          </p:cNvPr>
          <p:cNvCxnSpPr>
            <a:cxnSpLocks/>
            <a:stCxn id="40" idx="1"/>
            <a:endCxn id="49" idx="5"/>
          </p:cNvCxnSpPr>
          <p:nvPr/>
        </p:nvCxnSpPr>
        <p:spPr>
          <a:xfrm flipH="1" flipV="1">
            <a:off x="1124648" y="4655091"/>
            <a:ext cx="651700" cy="472839"/>
          </a:xfrm>
          <a:prstGeom prst="line">
            <a:avLst/>
          </a:prstGeom>
        </p:spPr>
        <p:style>
          <a:lnRef idx="2">
            <a:schemeClr val="dk1"/>
          </a:lnRef>
          <a:fillRef idx="0">
            <a:schemeClr val="dk1"/>
          </a:fillRef>
          <a:effectRef idx="1">
            <a:schemeClr val="dk1"/>
          </a:effectRef>
          <a:fontRef idx="minor">
            <a:schemeClr val="tx1"/>
          </a:fontRef>
        </p:style>
      </p:cxnSp>
      <p:sp>
        <p:nvSpPr>
          <p:cNvPr id="49" name="Oval 48">
            <a:extLst>
              <a:ext uri="{FF2B5EF4-FFF2-40B4-BE49-F238E27FC236}">
                <a16:creationId xmlns:a16="http://schemas.microsoft.com/office/drawing/2014/main" id="{DF25D04E-3B2E-4380-AA52-6687304A0925}"/>
              </a:ext>
            </a:extLst>
          </p:cNvPr>
          <p:cNvSpPr/>
          <p:nvPr/>
        </p:nvSpPr>
        <p:spPr>
          <a:xfrm>
            <a:off x="1044892" y="4579895"/>
            <a:ext cx="93440" cy="8809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B1FD33E4-98D1-4CF3-AE05-EDD65C09BC55}"/>
              </a:ext>
            </a:extLst>
          </p:cNvPr>
          <p:cNvCxnSpPr>
            <a:cxnSpLocks/>
            <a:stCxn id="40" idx="0"/>
            <a:endCxn id="51" idx="4"/>
          </p:cNvCxnSpPr>
          <p:nvPr/>
        </p:nvCxnSpPr>
        <p:spPr>
          <a:xfrm flipV="1">
            <a:off x="2345761" y="3738045"/>
            <a:ext cx="16279" cy="1333004"/>
          </a:xfrm>
          <a:prstGeom prst="line">
            <a:avLst/>
          </a:prstGeom>
        </p:spPr>
        <p:style>
          <a:lnRef idx="2">
            <a:schemeClr val="dk1"/>
          </a:lnRef>
          <a:fillRef idx="0">
            <a:schemeClr val="dk1"/>
          </a:fillRef>
          <a:effectRef idx="1">
            <a:schemeClr val="dk1"/>
          </a:effectRef>
          <a:fontRef idx="minor">
            <a:schemeClr val="tx1"/>
          </a:fontRef>
        </p:style>
      </p:cxnSp>
      <p:sp>
        <p:nvSpPr>
          <p:cNvPr id="51" name="Oval 50">
            <a:extLst>
              <a:ext uri="{FF2B5EF4-FFF2-40B4-BE49-F238E27FC236}">
                <a16:creationId xmlns:a16="http://schemas.microsoft.com/office/drawing/2014/main" id="{9FEA18F3-8401-4A99-BBEF-4C7D53791E07}"/>
              </a:ext>
            </a:extLst>
          </p:cNvPr>
          <p:cNvSpPr/>
          <p:nvPr/>
        </p:nvSpPr>
        <p:spPr>
          <a:xfrm>
            <a:off x="2315320" y="3649947"/>
            <a:ext cx="93440" cy="8809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C5881892-AE8A-43EF-81C3-927D48076BC2}"/>
              </a:ext>
            </a:extLst>
          </p:cNvPr>
          <p:cNvCxnSpPr>
            <a:cxnSpLocks/>
            <a:stCxn id="34" idx="1"/>
            <a:endCxn id="52" idx="6"/>
          </p:cNvCxnSpPr>
          <p:nvPr/>
        </p:nvCxnSpPr>
        <p:spPr>
          <a:xfrm flipH="1" flipV="1">
            <a:off x="1600004" y="4237936"/>
            <a:ext cx="1805395" cy="5925"/>
          </a:xfrm>
          <a:prstGeom prst="line">
            <a:avLst/>
          </a:prstGeom>
        </p:spPr>
        <p:style>
          <a:lnRef idx="2">
            <a:schemeClr val="dk1"/>
          </a:lnRef>
          <a:fillRef idx="0">
            <a:schemeClr val="dk1"/>
          </a:fillRef>
          <a:effectRef idx="1">
            <a:schemeClr val="dk1"/>
          </a:effectRef>
          <a:fontRef idx="minor">
            <a:schemeClr val="tx1"/>
          </a:fontRef>
        </p:style>
      </p:cxnSp>
      <p:sp>
        <p:nvSpPr>
          <p:cNvPr id="52" name="Oval 51">
            <a:extLst>
              <a:ext uri="{FF2B5EF4-FFF2-40B4-BE49-F238E27FC236}">
                <a16:creationId xmlns:a16="http://schemas.microsoft.com/office/drawing/2014/main" id="{D488F187-D0FC-49EF-AC21-E04EE074E61D}"/>
              </a:ext>
            </a:extLst>
          </p:cNvPr>
          <p:cNvSpPr/>
          <p:nvPr/>
        </p:nvSpPr>
        <p:spPr>
          <a:xfrm>
            <a:off x="1506564" y="4193887"/>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A3DD3435-2BB0-4E10-A487-3C4D4516B3D4}"/>
              </a:ext>
            </a:extLst>
          </p:cNvPr>
          <p:cNvCxnSpPr>
            <a:cxnSpLocks/>
            <a:stCxn id="32" idx="5"/>
            <a:endCxn id="58" idx="2"/>
          </p:cNvCxnSpPr>
          <p:nvPr/>
        </p:nvCxnSpPr>
        <p:spPr>
          <a:xfrm>
            <a:off x="1458641" y="4518507"/>
            <a:ext cx="1793358" cy="38"/>
          </a:xfrm>
          <a:prstGeom prst="line">
            <a:avLst/>
          </a:prstGeom>
        </p:spPr>
        <p:style>
          <a:lnRef idx="2">
            <a:schemeClr val="dk1"/>
          </a:lnRef>
          <a:fillRef idx="0">
            <a:schemeClr val="dk1"/>
          </a:fillRef>
          <a:effectRef idx="1">
            <a:schemeClr val="dk1"/>
          </a:effectRef>
          <a:fontRef idx="minor">
            <a:schemeClr val="tx1"/>
          </a:fontRef>
        </p:style>
      </p:cxnSp>
      <p:sp>
        <p:nvSpPr>
          <p:cNvPr id="58" name="Oval 57">
            <a:extLst>
              <a:ext uri="{FF2B5EF4-FFF2-40B4-BE49-F238E27FC236}">
                <a16:creationId xmlns:a16="http://schemas.microsoft.com/office/drawing/2014/main" id="{135C912E-1E1B-4FC6-800D-C93DFA1224A6}"/>
              </a:ext>
            </a:extLst>
          </p:cNvPr>
          <p:cNvSpPr/>
          <p:nvPr/>
        </p:nvSpPr>
        <p:spPr>
          <a:xfrm>
            <a:off x="3251999" y="4474496"/>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63" name="Straight Arrow Connector 62">
            <a:extLst>
              <a:ext uri="{FF2B5EF4-FFF2-40B4-BE49-F238E27FC236}">
                <a16:creationId xmlns:a16="http://schemas.microsoft.com/office/drawing/2014/main" id="{67A9858A-082A-4582-8062-10C20267B400}"/>
              </a:ext>
            </a:extLst>
          </p:cNvPr>
          <p:cNvCxnSpPr>
            <a:cxnSpLocks/>
          </p:cNvCxnSpPr>
          <p:nvPr/>
        </p:nvCxnSpPr>
        <p:spPr>
          <a:xfrm>
            <a:off x="1837504" y="4167928"/>
            <a:ext cx="1137962"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43" name="Straight Arrow Connector 42">
            <a:extLst>
              <a:ext uri="{FF2B5EF4-FFF2-40B4-BE49-F238E27FC236}">
                <a16:creationId xmlns:a16="http://schemas.microsoft.com/office/drawing/2014/main" id="{4AADD817-C850-4A21-94F1-49D38C7DD556}"/>
              </a:ext>
            </a:extLst>
          </p:cNvPr>
          <p:cNvCxnSpPr>
            <a:cxnSpLocks/>
          </p:cNvCxnSpPr>
          <p:nvPr/>
        </p:nvCxnSpPr>
        <p:spPr>
          <a:xfrm>
            <a:off x="2970656" y="3771929"/>
            <a:ext cx="428137" cy="290522"/>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53" name="Straight Arrow Connector 52">
            <a:extLst>
              <a:ext uri="{FF2B5EF4-FFF2-40B4-BE49-F238E27FC236}">
                <a16:creationId xmlns:a16="http://schemas.microsoft.com/office/drawing/2014/main" id="{7C23027A-1D05-4821-942C-C5731DEDEE40}"/>
              </a:ext>
            </a:extLst>
          </p:cNvPr>
          <p:cNvCxnSpPr>
            <a:cxnSpLocks/>
          </p:cNvCxnSpPr>
          <p:nvPr/>
        </p:nvCxnSpPr>
        <p:spPr>
          <a:xfrm flipH="1">
            <a:off x="1458641" y="3771929"/>
            <a:ext cx="418389" cy="290522"/>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54" name="Straight Arrow Connector 53">
            <a:extLst>
              <a:ext uri="{FF2B5EF4-FFF2-40B4-BE49-F238E27FC236}">
                <a16:creationId xmlns:a16="http://schemas.microsoft.com/office/drawing/2014/main" id="{D057BF7E-43E1-4FDA-A13C-7A8E52F3E5D5}"/>
              </a:ext>
            </a:extLst>
          </p:cNvPr>
          <p:cNvCxnSpPr>
            <a:cxnSpLocks/>
          </p:cNvCxnSpPr>
          <p:nvPr/>
        </p:nvCxnSpPr>
        <p:spPr>
          <a:xfrm>
            <a:off x="1540490" y="4699919"/>
            <a:ext cx="336540" cy="246601"/>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370198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446313" y="1087553"/>
            <a:ext cx="11310257" cy="4840224"/>
          </a:xfrm>
        </p:spPr>
        <p:txBody>
          <a:bodyPr>
            <a:noAutofit/>
          </a:bodyPr>
          <a:lstStyle/>
          <a:p>
            <a:pPr>
              <a:buClr>
                <a:schemeClr val="tx2"/>
              </a:buClr>
            </a:pPr>
            <a:r>
              <a:rPr lang="en-US" sz="2800" dirty="0"/>
              <a:t>Solving this problem with opaque pointers is possible, we could make Node use Edge in name only and vice versa and move all the needed methods to Graph. This will give us the following dependency graph:</a:t>
            </a:r>
          </a:p>
          <a:p>
            <a:pPr>
              <a:buClr>
                <a:schemeClr val="tx2"/>
              </a:buClr>
            </a:pPr>
            <a:endParaRPr lang="en-US" sz="2800" dirty="0"/>
          </a:p>
          <a:p>
            <a:pPr>
              <a:buClr>
                <a:schemeClr val="tx2"/>
              </a:buClr>
            </a:pPr>
            <a:endParaRPr lang="en-US" sz="2800" dirty="0"/>
          </a:p>
          <a:p>
            <a:pPr>
              <a:buClr>
                <a:schemeClr val="tx2"/>
              </a:buClr>
            </a:pPr>
            <a:endParaRPr lang="en-US" sz="2800" dirty="0"/>
          </a:p>
          <a:p>
            <a:pPr>
              <a:buClr>
                <a:schemeClr val="tx2"/>
              </a:buClr>
            </a:pPr>
            <a:endParaRPr lang="en-US" sz="2800" dirty="0"/>
          </a:p>
        </p:txBody>
      </p:sp>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p:txBody>
          <a:bodyPr>
            <a:noAutofit/>
          </a:bodyPr>
          <a:lstStyle/>
          <a:p>
            <a:r>
              <a:rPr lang="en-US" sz="3200" b="1" dirty="0"/>
              <a:t>Levelization technique #4 – Dumb data</a:t>
            </a:r>
          </a:p>
        </p:txBody>
      </p:sp>
      <p:sp>
        <p:nvSpPr>
          <p:cNvPr id="23" name="TextBox 22">
            <a:extLst>
              <a:ext uri="{FF2B5EF4-FFF2-40B4-BE49-F238E27FC236}">
                <a16:creationId xmlns:a16="http://schemas.microsoft.com/office/drawing/2014/main" id="{AAAC846B-1E56-4167-9D25-B183BB94844E}"/>
              </a:ext>
            </a:extLst>
          </p:cNvPr>
          <p:cNvSpPr txBox="1"/>
          <p:nvPr/>
        </p:nvSpPr>
        <p:spPr>
          <a:xfrm>
            <a:off x="982888" y="5468103"/>
            <a:ext cx="1362874" cy="246221"/>
          </a:xfrm>
          <a:prstGeom prst="rect">
            <a:avLst/>
          </a:prstGeom>
          <a:noFill/>
        </p:spPr>
        <p:txBody>
          <a:bodyPr wrap="square" rtlCol="0">
            <a:spAutoFit/>
          </a:bodyPr>
          <a:lstStyle/>
          <a:p>
            <a:r>
              <a:rPr lang="en-US" sz="1000" dirty="0"/>
              <a:t>Uses-in-the-interface</a:t>
            </a:r>
          </a:p>
        </p:txBody>
      </p:sp>
      <p:cxnSp>
        <p:nvCxnSpPr>
          <p:cNvPr id="24" name="Straight Connector 23">
            <a:extLst>
              <a:ext uri="{FF2B5EF4-FFF2-40B4-BE49-F238E27FC236}">
                <a16:creationId xmlns:a16="http://schemas.microsoft.com/office/drawing/2014/main" id="{23BB0DD0-3958-4B0F-A518-9FBDAB4A31FF}"/>
              </a:ext>
            </a:extLst>
          </p:cNvPr>
          <p:cNvCxnSpPr>
            <a:cxnSpLocks/>
            <a:endCxn id="25" idx="2"/>
          </p:cNvCxnSpPr>
          <p:nvPr/>
        </p:nvCxnSpPr>
        <p:spPr>
          <a:xfrm>
            <a:off x="435430" y="5605614"/>
            <a:ext cx="447557" cy="0"/>
          </a:xfrm>
          <a:prstGeom prst="line">
            <a:avLst/>
          </a:prstGeom>
        </p:spPr>
        <p:style>
          <a:lnRef idx="2">
            <a:schemeClr val="dk1"/>
          </a:lnRef>
          <a:fillRef idx="0">
            <a:schemeClr val="dk1"/>
          </a:fillRef>
          <a:effectRef idx="1">
            <a:schemeClr val="dk1"/>
          </a:effectRef>
          <a:fontRef idx="minor">
            <a:schemeClr val="tx1"/>
          </a:fontRef>
        </p:style>
      </p:cxnSp>
      <p:sp>
        <p:nvSpPr>
          <p:cNvPr id="25" name="Oval 24">
            <a:extLst>
              <a:ext uri="{FF2B5EF4-FFF2-40B4-BE49-F238E27FC236}">
                <a16:creationId xmlns:a16="http://schemas.microsoft.com/office/drawing/2014/main" id="{215F1185-467B-45EF-863B-BC7CC1EB0C62}"/>
              </a:ext>
            </a:extLst>
          </p:cNvPr>
          <p:cNvSpPr/>
          <p:nvPr/>
        </p:nvSpPr>
        <p:spPr>
          <a:xfrm>
            <a:off x="882987" y="5561565"/>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84D586DD-680D-4071-9B2F-A998A95570C0}"/>
              </a:ext>
            </a:extLst>
          </p:cNvPr>
          <p:cNvSpPr/>
          <p:nvPr/>
        </p:nvSpPr>
        <p:spPr>
          <a:xfrm>
            <a:off x="370057" y="3780511"/>
            <a:ext cx="1443776"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A069A5F6-0E4D-4AB2-AAB0-0A0115763657}"/>
              </a:ext>
            </a:extLst>
          </p:cNvPr>
          <p:cNvSpPr/>
          <p:nvPr/>
        </p:nvSpPr>
        <p:spPr>
          <a:xfrm>
            <a:off x="573356" y="3905040"/>
            <a:ext cx="1037176"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t>Node</a:t>
            </a:r>
          </a:p>
        </p:txBody>
      </p:sp>
      <p:sp>
        <p:nvSpPr>
          <p:cNvPr id="33" name="Rectangle: Rounded Corners 32">
            <a:extLst>
              <a:ext uri="{FF2B5EF4-FFF2-40B4-BE49-F238E27FC236}">
                <a16:creationId xmlns:a16="http://schemas.microsoft.com/office/drawing/2014/main" id="{2D52790F-F80F-42CA-8185-29C242FC05CB}"/>
              </a:ext>
            </a:extLst>
          </p:cNvPr>
          <p:cNvSpPr/>
          <p:nvPr/>
        </p:nvSpPr>
        <p:spPr>
          <a:xfrm>
            <a:off x="2951795" y="3780511"/>
            <a:ext cx="1542190"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Rounded Corners 34">
            <a:extLst>
              <a:ext uri="{FF2B5EF4-FFF2-40B4-BE49-F238E27FC236}">
                <a16:creationId xmlns:a16="http://schemas.microsoft.com/office/drawing/2014/main" id="{F17B6372-5B45-45C7-BFBA-D7D002C9A5BF}"/>
              </a:ext>
            </a:extLst>
          </p:cNvPr>
          <p:cNvSpPr/>
          <p:nvPr/>
        </p:nvSpPr>
        <p:spPr>
          <a:xfrm>
            <a:off x="1665142" y="2852521"/>
            <a:ext cx="1443776"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Connector 36">
            <a:extLst>
              <a:ext uri="{FF2B5EF4-FFF2-40B4-BE49-F238E27FC236}">
                <a16:creationId xmlns:a16="http://schemas.microsoft.com/office/drawing/2014/main" id="{CE5B6439-B395-4562-B824-74D8C4005C93}"/>
              </a:ext>
            </a:extLst>
          </p:cNvPr>
          <p:cNvCxnSpPr>
            <a:cxnSpLocks/>
            <a:stCxn id="32" idx="0"/>
            <a:endCxn id="38" idx="3"/>
          </p:cNvCxnSpPr>
          <p:nvPr/>
        </p:nvCxnSpPr>
        <p:spPr>
          <a:xfrm flipV="1">
            <a:off x="1091944" y="3343513"/>
            <a:ext cx="705330" cy="561527"/>
          </a:xfrm>
          <a:prstGeom prst="line">
            <a:avLst/>
          </a:prstGeom>
        </p:spPr>
        <p:style>
          <a:lnRef idx="2">
            <a:schemeClr val="dk1"/>
          </a:lnRef>
          <a:fillRef idx="0">
            <a:schemeClr val="dk1"/>
          </a:fillRef>
          <a:effectRef idx="1">
            <a:schemeClr val="dk1"/>
          </a:effectRef>
          <a:fontRef idx="minor">
            <a:schemeClr val="tx1"/>
          </a:fontRef>
        </p:style>
      </p:cxnSp>
      <p:sp>
        <p:nvSpPr>
          <p:cNvPr id="38" name="Oval 37">
            <a:extLst>
              <a:ext uri="{FF2B5EF4-FFF2-40B4-BE49-F238E27FC236}">
                <a16:creationId xmlns:a16="http://schemas.microsoft.com/office/drawing/2014/main" id="{4D697680-4AD4-477C-9D38-7990E6871477}"/>
              </a:ext>
            </a:extLst>
          </p:cNvPr>
          <p:cNvSpPr/>
          <p:nvPr/>
        </p:nvSpPr>
        <p:spPr>
          <a:xfrm>
            <a:off x="1783590" y="3268317"/>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42" name="Oval 41">
            <a:extLst>
              <a:ext uri="{FF2B5EF4-FFF2-40B4-BE49-F238E27FC236}">
                <a16:creationId xmlns:a16="http://schemas.microsoft.com/office/drawing/2014/main" id="{F1A2CD6D-E107-413F-A34F-460D0BD54E9B}"/>
              </a:ext>
            </a:extLst>
          </p:cNvPr>
          <p:cNvSpPr/>
          <p:nvPr/>
        </p:nvSpPr>
        <p:spPr>
          <a:xfrm>
            <a:off x="2890900" y="3244688"/>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B02C35A8-3AD8-40A7-9B34-12D89B1F4BC9}"/>
              </a:ext>
            </a:extLst>
          </p:cNvPr>
          <p:cNvCxnSpPr>
            <a:cxnSpLocks/>
            <a:stCxn id="34" idx="0"/>
            <a:endCxn id="42" idx="5"/>
          </p:cNvCxnSpPr>
          <p:nvPr/>
        </p:nvCxnSpPr>
        <p:spPr>
          <a:xfrm flipH="1" flipV="1">
            <a:off x="2970656" y="3319884"/>
            <a:ext cx="801440" cy="585156"/>
          </a:xfrm>
          <a:prstGeom prst="line">
            <a:avLst/>
          </a:prstGeom>
        </p:spPr>
        <p:style>
          <a:lnRef idx="2">
            <a:schemeClr val="dk1"/>
          </a:lnRef>
          <a:fillRef idx="0">
            <a:schemeClr val="dk1"/>
          </a:fillRef>
          <a:effectRef idx="1">
            <a:schemeClr val="dk1"/>
          </a:effectRef>
          <a:fontRef idx="minor">
            <a:schemeClr val="tx1"/>
          </a:fontRef>
        </p:style>
      </p:cxnSp>
      <p:sp>
        <p:nvSpPr>
          <p:cNvPr id="34" name="Oval 33">
            <a:extLst>
              <a:ext uri="{FF2B5EF4-FFF2-40B4-BE49-F238E27FC236}">
                <a16:creationId xmlns:a16="http://schemas.microsoft.com/office/drawing/2014/main" id="{F4B7399B-F8C8-42B7-9FC8-86FC5751D4B5}"/>
              </a:ext>
            </a:extLst>
          </p:cNvPr>
          <p:cNvSpPr/>
          <p:nvPr/>
        </p:nvSpPr>
        <p:spPr>
          <a:xfrm>
            <a:off x="3253508" y="3905040"/>
            <a:ext cx="1037176"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t>Edge</a:t>
            </a:r>
          </a:p>
        </p:txBody>
      </p:sp>
      <p:sp>
        <p:nvSpPr>
          <p:cNvPr id="36" name="Oval 35">
            <a:extLst>
              <a:ext uri="{FF2B5EF4-FFF2-40B4-BE49-F238E27FC236}">
                <a16:creationId xmlns:a16="http://schemas.microsoft.com/office/drawing/2014/main" id="{EAADE9AB-834F-4724-B560-491D7377C6C8}"/>
              </a:ext>
            </a:extLst>
          </p:cNvPr>
          <p:cNvSpPr/>
          <p:nvPr/>
        </p:nvSpPr>
        <p:spPr>
          <a:xfrm>
            <a:off x="1789718" y="2977050"/>
            <a:ext cx="1194622"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a:t>Graph</a:t>
            </a:r>
          </a:p>
        </p:txBody>
      </p:sp>
      <p:cxnSp>
        <p:nvCxnSpPr>
          <p:cNvPr id="65" name="Straight Arrow Connector 64">
            <a:extLst>
              <a:ext uri="{FF2B5EF4-FFF2-40B4-BE49-F238E27FC236}">
                <a16:creationId xmlns:a16="http://schemas.microsoft.com/office/drawing/2014/main" id="{8F0F4D0E-08C1-4EA0-B4EA-B4ACF0D7589F}"/>
              </a:ext>
            </a:extLst>
          </p:cNvPr>
          <p:cNvCxnSpPr>
            <a:cxnSpLocks/>
          </p:cNvCxnSpPr>
          <p:nvPr/>
        </p:nvCxnSpPr>
        <p:spPr>
          <a:xfrm>
            <a:off x="453399" y="6005394"/>
            <a:ext cx="536575"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66" name="TextBox 65">
            <a:extLst>
              <a:ext uri="{FF2B5EF4-FFF2-40B4-BE49-F238E27FC236}">
                <a16:creationId xmlns:a16="http://schemas.microsoft.com/office/drawing/2014/main" id="{B402BDCB-3E9A-4985-82FD-C128DC037B21}"/>
              </a:ext>
            </a:extLst>
          </p:cNvPr>
          <p:cNvSpPr txBox="1"/>
          <p:nvPr/>
        </p:nvSpPr>
        <p:spPr>
          <a:xfrm>
            <a:off x="989974" y="5880379"/>
            <a:ext cx="1388522" cy="246221"/>
          </a:xfrm>
          <a:prstGeom prst="rect">
            <a:avLst/>
          </a:prstGeom>
          <a:noFill/>
        </p:spPr>
        <p:txBody>
          <a:bodyPr wrap="none" rtlCol="0">
            <a:spAutoFit/>
          </a:bodyPr>
          <a:lstStyle/>
          <a:p>
            <a:r>
              <a:rPr lang="en-US" sz="1000" dirty="0"/>
              <a:t>Physical dependency</a:t>
            </a:r>
          </a:p>
        </p:txBody>
      </p:sp>
      <p:sp>
        <p:nvSpPr>
          <p:cNvPr id="80" name="Rectangle: Rounded Corners 79">
            <a:extLst>
              <a:ext uri="{FF2B5EF4-FFF2-40B4-BE49-F238E27FC236}">
                <a16:creationId xmlns:a16="http://schemas.microsoft.com/office/drawing/2014/main" id="{96448E90-4959-4A81-A01D-285E67959CA5}"/>
              </a:ext>
            </a:extLst>
          </p:cNvPr>
          <p:cNvSpPr/>
          <p:nvPr/>
        </p:nvSpPr>
        <p:spPr>
          <a:xfrm>
            <a:off x="4570240" y="2453262"/>
            <a:ext cx="4202601" cy="3334796"/>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2400" b="1" dirty="0"/>
              <a:t>// </a:t>
            </a:r>
            <a:r>
              <a:rPr lang="en-US" sz="2400" b="1" dirty="0" err="1"/>
              <a:t>Node.h</a:t>
            </a:r>
            <a:endParaRPr lang="en-US" sz="2400" b="1" dirty="0"/>
          </a:p>
          <a:p>
            <a:endParaRPr lang="en-US" sz="2400" b="1" dirty="0"/>
          </a:p>
          <a:p>
            <a:r>
              <a:rPr lang="en-US" sz="2400" b="1" dirty="0"/>
              <a:t>class Edge;</a:t>
            </a:r>
          </a:p>
          <a:p>
            <a:endParaRPr lang="en-US" sz="2400" b="1" dirty="0"/>
          </a:p>
          <a:p>
            <a:r>
              <a:rPr lang="en-US" sz="2400" b="1" dirty="0"/>
              <a:t>class Node {</a:t>
            </a:r>
          </a:p>
          <a:p>
            <a:r>
              <a:rPr lang="en-US" sz="2400" b="1" dirty="0"/>
              <a:t>    List&lt;Edge*&gt; </a:t>
            </a:r>
            <a:r>
              <a:rPr lang="en-US" sz="2400" b="1" dirty="0" err="1"/>
              <a:t>m_edges</a:t>
            </a:r>
            <a:r>
              <a:rPr lang="en-US" sz="2400" b="1" dirty="0"/>
              <a:t>;</a:t>
            </a:r>
          </a:p>
          <a:p>
            <a:r>
              <a:rPr lang="en-US" sz="2400" b="1" dirty="0"/>
              <a:t>};</a:t>
            </a:r>
          </a:p>
        </p:txBody>
      </p:sp>
      <p:sp>
        <p:nvSpPr>
          <p:cNvPr id="81" name="Rectangle: Rounded Corners 80">
            <a:extLst>
              <a:ext uri="{FF2B5EF4-FFF2-40B4-BE49-F238E27FC236}">
                <a16:creationId xmlns:a16="http://schemas.microsoft.com/office/drawing/2014/main" id="{102BDEEC-7160-43BD-8034-B958A4B7FA22}"/>
              </a:ext>
            </a:extLst>
          </p:cNvPr>
          <p:cNvSpPr/>
          <p:nvPr/>
        </p:nvSpPr>
        <p:spPr>
          <a:xfrm>
            <a:off x="8856106" y="2453262"/>
            <a:ext cx="3232053" cy="3334796"/>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2400" b="1" dirty="0"/>
              <a:t>//</a:t>
            </a:r>
            <a:r>
              <a:rPr lang="en-US" sz="2400" b="1" dirty="0" err="1"/>
              <a:t>Edge.h</a:t>
            </a:r>
            <a:endParaRPr lang="en-US" sz="2400" b="1" dirty="0"/>
          </a:p>
          <a:p>
            <a:endParaRPr lang="en-US" sz="2400" b="1" dirty="0"/>
          </a:p>
          <a:p>
            <a:r>
              <a:rPr lang="en-US" sz="2400" b="1" dirty="0"/>
              <a:t>class Node;</a:t>
            </a:r>
          </a:p>
          <a:p>
            <a:endParaRPr lang="en-US" sz="2400" b="1" dirty="0"/>
          </a:p>
          <a:p>
            <a:r>
              <a:rPr lang="en-US" sz="2400" b="1" dirty="0"/>
              <a:t>class Edge {</a:t>
            </a:r>
          </a:p>
          <a:p>
            <a:r>
              <a:rPr lang="en-US" sz="2400" b="1" dirty="0"/>
              <a:t>    Node* </a:t>
            </a:r>
            <a:r>
              <a:rPr lang="en-US" sz="2400" b="1" dirty="0" err="1"/>
              <a:t>m_from</a:t>
            </a:r>
            <a:r>
              <a:rPr lang="en-US" sz="2400" b="1" dirty="0"/>
              <a:t>;</a:t>
            </a:r>
          </a:p>
          <a:p>
            <a:r>
              <a:rPr lang="en-US" sz="2400" b="1" dirty="0"/>
              <a:t>    Node* </a:t>
            </a:r>
            <a:r>
              <a:rPr lang="en-US" sz="2400" b="1" dirty="0" err="1"/>
              <a:t>m_to</a:t>
            </a:r>
            <a:r>
              <a:rPr lang="en-US" sz="2400" b="1" dirty="0"/>
              <a:t>;</a:t>
            </a:r>
          </a:p>
          <a:p>
            <a:r>
              <a:rPr lang="en-US" sz="2400" b="1" dirty="0"/>
              <a:t>};</a:t>
            </a:r>
          </a:p>
        </p:txBody>
      </p:sp>
      <p:sp>
        <p:nvSpPr>
          <p:cNvPr id="45" name="TextBox 44">
            <a:extLst>
              <a:ext uri="{FF2B5EF4-FFF2-40B4-BE49-F238E27FC236}">
                <a16:creationId xmlns:a16="http://schemas.microsoft.com/office/drawing/2014/main" id="{294B8293-6807-4FDD-A606-E34A636CAFE0}"/>
              </a:ext>
            </a:extLst>
          </p:cNvPr>
          <p:cNvSpPr txBox="1"/>
          <p:nvPr/>
        </p:nvSpPr>
        <p:spPr>
          <a:xfrm>
            <a:off x="982888" y="5672529"/>
            <a:ext cx="1788284" cy="246221"/>
          </a:xfrm>
          <a:prstGeom prst="rect">
            <a:avLst/>
          </a:prstGeom>
          <a:noFill/>
        </p:spPr>
        <p:txBody>
          <a:bodyPr wrap="square" rtlCol="0">
            <a:spAutoFit/>
          </a:bodyPr>
          <a:lstStyle/>
          <a:p>
            <a:r>
              <a:rPr lang="en-US" sz="1000" dirty="0"/>
              <a:t>Uses-in-the-implementation</a:t>
            </a:r>
          </a:p>
        </p:txBody>
      </p:sp>
      <p:cxnSp>
        <p:nvCxnSpPr>
          <p:cNvPr id="46" name="Straight Connector 45">
            <a:extLst>
              <a:ext uri="{FF2B5EF4-FFF2-40B4-BE49-F238E27FC236}">
                <a16:creationId xmlns:a16="http://schemas.microsoft.com/office/drawing/2014/main" id="{7334F860-62A6-414B-A579-A80A2D5FE599}"/>
              </a:ext>
            </a:extLst>
          </p:cNvPr>
          <p:cNvCxnSpPr>
            <a:cxnSpLocks/>
            <a:endCxn id="47" idx="2"/>
          </p:cNvCxnSpPr>
          <p:nvPr/>
        </p:nvCxnSpPr>
        <p:spPr>
          <a:xfrm>
            <a:off x="435430" y="5788058"/>
            <a:ext cx="447557" cy="0"/>
          </a:xfrm>
          <a:prstGeom prst="line">
            <a:avLst/>
          </a:prstGeom>
        </p:spPr>
        <p:style>
          <a:lnRef idx="2">
            <a:schemeClr val="dk1"/>
          </a:lnRef>
          <a:fillRef idx="0">
            <a:schemeClr val="dk1"/>
          </a:fillRef>
          <a:effectRef idx="1">
            <a:schemeClr val="dk1"/>
          </a:effectRef>
          <a:fontRef idx="minor">
            <a:schemeClr val="tx1"/>
          </a:fontRef>
        </p:style>
      </p:cxnSp>
      <p:sp>
        <p:nvSpPr>
          <p:cNvPr id="47" name="Oval 46">
            <a:extLst>
              <a:ext uri="{FF2B5EF4-FFF2-40B4-BE49-F238E27FC236}">
                <a16:creationId xmlns:a16="http://schemas.microsoft.com/office/drawing/2014/main" id="{C1E330B0-D1A2-45BE-A03A-C586DA33C2DF}"/>
              </a:ext>
            </a:extLst>
          </p:cNvPr>
          <p:cNvSpPr/>
          <p:nvPr/>
        </p:nvSpPr>
        <p:spPr>
          <a:xfrm>
            <a:off x="882987" y="5744009"/>
            <a:ext cx="93440" cy="8809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31ADD38B-D33E-41D4-BDCC-066EA48972DB}"/>
              </a:ext>
            </a:extLst>
          </p:cNvPr>
          <p:cNvSpPr/>
          <p:nvPr/>
        </p:nvSpPr>
        <p:spPr>
          <a:xfrm>
            <a:off x="1372540" y="4664580"/>
            <a:ext cx="1946444"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08F01B8B-C92D-4BAB-9088-7916368AA1C6}"/>
              </a:ext>
            </a:extLst>
          </p:cNvPr>
          <p:cNvSpPr/>
          <p:nvPr/>
        </p:nvSpPr>
        <p:spPr>
          <a:xfrm>
            <a:off x="1540489" y="4789109"/>
            <a:ext cx="1610544"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t>List</a:t>
            </a:r>
          </a:p>
        </p:txBody>
      </p:sp>
      <p:cxnSp>
        <p:nvCxnSpPr>
          <p:cNvPr id="48" name="Straight Connector 47">
            <a:extLst>
              <a:ext uri="{FF2B5EF4-FFF2-40B4-BE49-F238E27FC236}">
                <a16:creationId xmlns:a16="http://schemas.microsoft.com/office/drawing/2014/main" id="{C5D9C2D5-13A8-410B-B674-2290A06069E8}"/>
              </a:ext>
            </a:extLst>
          </p:cNvPr>
          <p:cNvCxnSpPr>
            <a:cxnSpLocks/>
            <a:stCxn id="40" idx="1"/>
            <a:endCxn id="49" idx="5"/>
          </p:cNvCxnSpPr>
          <p:nvPr/>
        </p:nvCxnSpPr>
        <p:spPr>
          <a:xfrm flipH="1" flipV="1">
            <a:off x="1124648" y="4373151"/>
            <a:ext cx="651700" cy="472839"/>
          </a:xfrm>
          <a:prstGeom prst="line">
            <a:avLst/>
          </a:prstGeom>
        </p:spPr>
        <p:style>
          <a:lnRef idx="2">
            <a:schemeClr val="dk1"/>
          </a:lnRef>
          <a:fillRef idx="0">
            <a:schemeClr val="dk1"/>
          </a:fillRef>
          <a:effectRef idx="1">
            <a:schemeClr val="dk1"/>
          </a:effectRef>
          <a:fontRef idx="minor">
            <a:schemeClr val="tx1"/>
          </a:fontRef>
        </p:style>
      </p:cxnSp>
      <p:sp>
        <p:nvSpPr>
          <p:cNvPr id="49" name="Oval 48">
            <a:extLst>
              <a:ext uri="{FF2B5EF4-FFF2-40B4-BE49-F238E27FC236}">
                <a16:creationId xmlns:a16="http://schemas.microsoft.com/office/drawing/2014/main" id="{DF25D04E-3B2E-4380-AA52-6687304A0925}"/>
              </a:ext>
            </a:extLst>
          </p:cNvPr>
          <p:cNvSpPr/>
          <p:nvPr/>
        </p:nvSpPr>
        <p:spPr>
          <a:xfrm>
            <a:off x="1044892" y="4297955"/>
            <a:ext cx="93440" cy="8809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B1FD33E4-98D1-4CF3-AE05-EDD65C09BC55}"/>
              </a:ext>
            </a:extLst>
          </p:cNvPr>
          <p:cNvCxnSpPr>
            <a:cxnSpLocks/>
            <a:stCxn id="40" idx="0"/>
            <a:endCxn id="51" idx="4"/>
          </p:cNvCxnSpPr>
          <p:nvPr/>
        </p:nvCxnSpPr>
        <p:spPr>
          <a:xfrm flipV="1">
            <a:off x="2345761" y="3456105"/>
            <a:ext cx="16279" cy="1333004"/>
          </a:xfrm>
          <a:prstGeom prst="line">
            <a:avLst/>
          </a:prstGeom>
        </p:spPr>
        <p:style>
          <a:lnRef idx="2">
            <a:schemeClr val="dk1"/>
          </a:lnRef>
          <a:fillRef idx="0">
            <a:schemeClr val="dk1"/>
          </a:fillRef>
          <a:effectRef idx="1">
            <a:schemeClr val="dk1"/>
          </a:effectRef>
          <a:fontRef idx="minor">
            <a:schemeClr val="tx1"/>
          </a:fontRef>
        </p:style>
      </p:cxnSp>
      <p:sp>
        <p:nvSpPr>
          <p:cNvPr id="51" name="Oval 50">
            <a:extLst>
              <a:ext uri="{FF2B5EF4-FFF2-40B4-BE49-F238E27FC236}">
                <a16:creationId xmlns:a16="http://schemas.microsoft.com/office/drawing/2014/main" id="{9FEA18F3-8401-4A99-BBEF-4C7D53791E07}"/>
              </a:ext>
            </a:extLst>
          </p:cNvPr>
          <p:cNvSpPr/>
          <p:nvPr/>
        </p:nvSpPr>
        <p:spPr>
          <a:xfrm>
            <a:off x="2315320" y="3368007"/>
            <a:ext cx="93440" cy="8809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C5881892-AE8A-43EF-81C3-927D48076BC2}"/>
              </a:ext>
            </a:extLst>
          </p:cNvPr>
          <p:cNvCxnSpPr>
            <a:cxnSpLocks/>
            <a:stCxn id="34" idx="1"/>
            <a:endCxn id="52" idx="6"/>
          </p:cNvCxnSpPr>
          <p:nvPr/>
        </p:nvCxnSpPr>
        <p:spPr>
          <a:xfrm flipH="1" flipV="1">
            <a:off x="1600004" y="3955996"/>
            <a:ext cx="1805395" cy="592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2" name="Oval 51">
            <a:extLst>
              <a:ext uri="{FF2B5EF4-FFF2-40B4-BE49-F238E27FC236}">
                <a16:creationId xmlns:a16="http://schemas.microsoft.com/office/drawing/2014/main" id="{D488F187-D0FC-49EF-AC21-E04EE074E61D}"/>
              </a:ext>
            </a:extLst>
          </p:cNvPr>
          <p:cNvSpPr/>
          <p:nvPr/>
        </p:nvSpPr>
        <p:spPr>
          <a:xfrm>
            <a:off x="1506564" y="3911947"/>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A3DD3435-2BB0-4E10-A487-3C4D4516B3D4}"/>
              </a:ext>
            </a:extLst>
          </p:cNvPr>
          <p:cNvCxnSpPr>
            <a:cxnSpLocks/>
            <a:stCxn id="32" idx="5"/>
            <a:endCxn id="58" idx="2"/>
          </p:cNvCxnSpPr>
          <p:nvPr/>
        </p:nvCxnSpPr>
        <p:spPr>
          <a:xfrm>
            <a:off x="1458641" y="4236567"/>
            <a:ext cx="1793358" cy="3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8" name="Oval 57">
            <a:extLst>
              <a:ext uri="{FF2B5EF4-FFF2-40B4-BE49-F238E27FC236}">
                <a16:creationId xmlns:a16="http://schemas.microsoft.com/office/drawing/2014/main" id="{135C912E-1E1B-4FC6-800D-C93DFA1224A6}"/>
              </a:ext>
            </a:extLst>
          </p:cNvPr>
          <p:cNvSpPr/>
          <p:nvPr/>
        </p:nvSpPr>
        <p:spPr>
          <a:xfrm>
            <a:off x="3251999" y="4192556"/>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CFC7B67D-6479-4BF9-AB8E-4D897B6E2F27}"/>
              </a:ext>
            </a:extLst>
          </p:cNvPr>
          <p:cNvCxnSpPr>
            <a:cxnSpLocks/>
            <a:endCxn id="53" idx="2"/>
          </p:cNvCxnSpPr>
          <p:nvPr/>
        </p:nvCxnSpPr>
        <p:spPr>
          <a:xfrm>
            <a:off x="446313" y="5425573"/>
            <a:ext cx="445387" cy="161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6EC656BF-9741-4FAD-ADF8-278AC099D127}"/>
              </a:ext>
            </a:extLst>
          </p:cNvPr>
          <p:cNvSpPr/>
          <p:nvPr/>
        </p:nvSpPr>
        <p:spPr>
          <a:xfrm>
            <a:off x="891700" y="5383134"/>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4" name="TextBox 53">
            <a:extLst>
              <a:ext uri="{FF2B5EF4-FFF2-40B4-BE49-F238E27FC236}">
                <a16:creationId xmlns:a16="http://schemas.microsoft.com/office/drawing/2014/main" id="{4F3F2573-25FA-4E81-B441-F7D3F7DE1A53}"/>
              </a:ext>
            </a:extLst>
          </p:cNvPr>
          <p:cNvSpPr txBox="1"/>
          <p:nvPr/>
        </p:nvSpPr>
        <p:spPr>
          <a:xfrm>
            <a:off x="967784" y="5296886"/>
            <a:ext cx="1250663" cy="246221"/>
          </a:xfrm>
          <a:prstGeom prst="rect">
            <a:avLst/>
          </a:prstGeom>
          <a:noFill/>
        </p:spPr>
        <p:txBody>
          <a:bodyPr wrap="none" rtlCol="0">
            <a:spAutoFit/>
          </a:bodyPr>
          <a:lstStyle/>
          <a:p>
            <a:r>
              <a:rPr lang="en-US" sz="1000" dirty="0"/>
              <a:t>Uses-in-name-only</a:t>
            </a:r>
          </a:p>
        </p:txBody>
      </p:sp>
      <p:cxnSp>
        <p:nvCxnSpPr>
          <p:cNvPr id="56" name="Straight Arrow Connector 55">
            <a:extLst>
              <a:ext uri="{FF2B5EF4-FFF2-40B4-BE49-F238E27FC236}">
                <a16:creationId xmlns:a16="http://schemas.microsoft.com/office/drawing/2014/main" id="{A1A0FA17-3B5F-4BEE-B8C8-3D3B423C8B14}"/>
              </a:ext>
            </a:extLst>
          </p:cNvPr>
          <p:cNvCxnSpPr>
            <a:cxnSpLocks/>
          </p:cNvCxnSpPr>
          <p:nvPr/>
        </p:nvCxnSpPr>
        <p:spPr>
          <a:xfrm flipH="1">
            <a:off x="1506564" y="3489989"/>
            <a:ext cx="370466" cy="290522"/>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59" name="Straight Arrow Connector 58">
            <a:extLst>
              <a:ext uri="{FF2B5EF4-FFF2-40B4-BE49-F238E27FC236}">
                <a16:creationId xmlns:a16="http://schemas.microsoft.com/office/drawing/2014/main" id="{53B1E274-A4D9-49A7-974E-98805707F208}"/>
              </a:ext>
            </a:extLst>
          </p:cNvPr>
          <p:cNvCxnSpPr>
            <a:cxnSpLocks/>
          </p:cNvCxnSpPr>
          <p:nvPr/>
        </p:nvCxnSpPr>
        <p:spPr>
          <a:xfrm>
            <a:off x="2951796" y="3489989"/>
            <a:ext cx="453603" cy="290522"/>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60" name="Straight Arrow Connector 59">
            <a:extLst>
              <a:ext uri="{FF2B5EF4-FFF2-40B4-BE49-F238E27FC236}">
                <a16:creationId xmlns:a16="http://schemas.microsoft.com/office/drawing/2014/main" id="{9F3DF4EF-38C6-4F50-B5AA-9D35BD364F33}"/>
              </a:ext>
            </a:extLst>
          </p:cNvPr>
          <p:cNvCxnSpPr>
            <a:cxnSpLocks/>
          </p:cNvCxnSpPr>
          <p:nvPr/>
        </p:nvCxnSpPr>
        <p:spPr>
          <a:xfrm>
            <a:off x="1506564" y="4417979"/>
            <a:ext cx="370466" cy="246601"/>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5" name="Rectangle: Rounded Corners 54">
            <a:extLst>
              <a:ext uri="{FF2B5EF4-FFF2-40B4-BE49-F238E27FC236}">
                <a16:creationId xmlns:a16="http://schemas.microsoft.com/office/drawing/2014/main" id="{BD2499FB-0A0D-495A-A68A-C8518F07189C}"/>
              </a:ext>
            </a:extLst>
          </p:cNvPr>
          <p:cNvSpPr/>
          <p:nvPr/>
        </p:nvSpPr>
        <p:spPr>
          <a:xfrm>
            <a:off x="5051067" y="2607645"/>
            <a:ext cx="6447513" cy="419587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1600" b="1" dirty="0"/>
              <a:t>// </a:t>
            </a:r>
            <a:r>
              <a:rPr lang="en-US" sz="1600" b="1" dirty="0" err="1"/>
              <a:t>Graph.h</a:t>
            </a:r>
            <a:endParaRPr lang="en-US" sz="1600" b="1" dirty="0"/>
          </a:p>
          <a:p>
            <a:endParaRPr lang="en-US" sz="1600" b="1" dirty="0"/>
          </a:p>
          <a:p>
            <a:r>
              <a:rPr lang="en-US" sz="1600" b="1" dirty="0"/>
              <a:t>#include “</a:t>
            </a:r>
            <a:r>
              <a:rPr lang="en-US" sz="1600" b="1" dirty="0" err="1"/>
              <a:t>Node.h</a:t>
            </a:r>
            <a:r>
              <a:rPr lang="en-US" sz="1600" b="1" dirty="0"/>
              <a:t>”</a:t>
            </a:r>
          </a:p>
          <a:p>
            <a:r>
              <a:rPr lang="en-US" sz="1600" b="1" dirty="0"/>
              <a:t>#include “</a:t>
            </a:r>
            <a:r>
              <a:rPr lang="en-US" sz="1600" b="1" dirty="0" err="1"/>
              <a:t>Edge.h</a:t>
            </a:r>
            <a:r>
              <a:rPr lang="en-US" sz="1600" b="1" dirty="0"/>
              <a:t>”</a:t>
            </a:r>
          </a:p>
          <a:p>
            <a:endParaRPr lang="en-US" sz="1600" b="1" dirty="0"/>
          </a:p>
          <a:p>
            <a:r>
              <a:rPr lang="en-US" sz="1600" b="1" dirty="0"/>
              <a:t>class Node {</a:t>
            </a:r>
          </a:p>
          <a:p>
            <a:r>
              <a:rPr lang="en-US" sz="1600" b="1" dirty="0"/>
              <a:t>    List&lt;Node*&gt; </a:t>
            </a:r>
            <a:r>
              <a:rPr lang="en-US" sz="1600" b="1" dirty="0" err="1"/>
              <a:t>m_nodes</a:t>
            </a:r>
            <a:r>
              <a:rPr lang="en-US" sz="1600" b="1" dirty="0"/>
              <a:t>;</a:t>
            </a:r>
          </a:p>
          <a:p>
            <a:r>
              <a:rPr lang="en-US" sz="1600" b="1" dirty="0"/>
              <a:t>    List&lt;Edge*&gt; </a:t>
            </a:r>
            <a:r>
              <a:rPr lang="en-US" sz="1600" b="1" dirty="0" err="1"/>
              <a:t>m_edges</a:t>
            </a:r>
            <a:r>
              <a:rPr lang="en-US" sz="1600" b="1" dirty="0"/>
              <a:t>;</a:t>
            </a:r>
          </a:p>
          <a:p>
            <a:r>
              <a:rPr lang="en-US" sz="1600" b="1" dirty="0"/>
              <a:t>  public:</a:t>
            </a:r>
          </a:p>
          <a:p>
            <a:r>
              <a:rPr lang="en-US" sz="1600" b="1" dirty="0"/>
              <a:t>    // Methods that use Edge and / or Node</a:t>
            </a:r>
          </a:p>
          <a:p>
            <a:r>
              <a:rPr lang="en-US" sz="1600" b="1" dirty="0"/>
              <a:t>};</a:t>
            </a:r>
          </a:p>
        </p:txBody>
      </p:sp>
    </p:spTree>
    <p:extLst>
      <p:ext uri="{BB962C8B-B14F-4D97-AF65-F5344CB8AC3E}">
        <p14:creationId xmlns:p14="http://schemas.microsoft.com/office/powerpoint/2010/main" val="4227680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446313" y="1087553"/>
            <a:ext cx="11310257" cy="4840224"/>
          </a:xfrm>
        </p:spPr>
        <p:txBody>
          <a:bodyPr>
            <a:noAutofit/>
          </a:bodyPr>
          <a:lstStyle/>
          <a:p>
            <a:pPr>
              <a:buClr>
                <a:schemeClr val="tx2"/>
              </a:buClr>
            </a:pPr>
            <a:r>
              <a:rPr lang="en-US" sz="3200" dirty="0"/>
              <a:t>But suppose we need a better solution, where Node doesn’t know about Edge at all and vice versa. A solution that will give us this dependency graph:</a:t>
            </a:r>
          </a:p>
          <a:p>
            <a:pPr>
              <a:buClr>
                <a:schemeClr val="tx2"/>
              </a:buClr>
            </a:pPr>
            <a:endParaRPr lang="en-US" sz="3200" dirty="0"/>
          </a:p>
        </p:txBody>
      </p:sp>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p:txBody>
          <a:bodyPr>
            <a:noAutofit/>
          </a:bodyPr>
          <a:lstStyle/>
          <a:p>
            <a:r>
              <a:rPr lang="en-US" sz="3200" b="1" dirty="0"/>
              <a:t>Levelization technique #4 – Dumb data</a:t>
            </a:r>
          </a:p>
        </p:txBody>
      </p:sp>
      <p:sp>
        <p:nvSpPr>
          <p:cNvPr id="23" name="TextBox 22">
            <a:extLst>
              <a:ext uri="{FF2B5EF4-FFF2-40B4-BE49-F238E27FC236}">
                <a16:creationId xmlns:a16="http://schemas.microsoft.com/office/drawing/2014/main" id="{AAAC846B-1E56-4167-9D25-B183BB94844E}"/>
              </a:ext>
            </a:extLst>
          </p:cNvPr>
          <p:cNvSpPr txBox="1"/>
          <p:nvPr/>
        </p:nvSpPr>
        <p:spPr>
          <a:xfrm>
            <a:off x="4065321" y="5269280"/>
            <a:ext cx="1418213" cy="246221"/>
          </a:xfrm>
          <a:prstGeom prst="rect">
            <a:avLst/>
          </a:prstGeom>
          <a:noFill/>
        </p:spPr>
        <p:txBody>
          <a:bodyPr wrap="square" rtlCol="0">
            <a:spAutoFit/>
          </a:bodyPr>
          <a:lstStyle/>
          <a:p>
            <a:r>
              <a:rPr lang="en-US" sz="1000" dirty="0"/>
              <a:t>Uses-in-the-interface</a:t>
            </a:r>
          </a:p>
        </p:txBody>
      </p:sp>
      <p:cxnSp>
        <p:nvCxnSpPr>
          <p:cNvPr id="24" name="Straight Connector 23">
            <a:extLst>
              <a:ext uri="{FF2B5EF4-FFF2-40B4-BE49-F238E27FC236}">
                <a16:creationId xmlns:a16="http://schemas.microsoft.com/office/drawing/2014/main" id="{23BB0DD0-3958-4B0F-A518-9FBDAB4A31FF}"/>
              </a:ext>
            </a:extLst>
          </p:cNvPr>
          <p:cNvCxnSpPr>
            <a:cxnSpLocks/>
            <a:endCxn id="25" idx="2"/>
          </p:cNvCxnSpPr>
          <p:nvPr/>
        </p:nvCxnSpPr>
        <p:spPr>
          <a:xfrm>
            <a:off x="3536528" y="5406791"/>
            <a:ext cx="454664" cy="0"/>
          </a:xfrm>
          <a:prstGeom prst="line">
            <a:avLst/>
          </a:prstGeom>
        </p:spPr>
        <p:style>
          <a:lnRef idx="2">
            <a:schemeClr val="dk1"/>
          </a:lnRef>
          <a:fillRef idx="0">
            <a:schemeClr val="dk1"/>
          </a:fillRef>
          <a:effectRef idx="1">
            <a:schemeClr val="dk1"/>
          </a:effectRef>
          <a:fontRef idx="minor">
            <a:schemeClr val="tx1"/>
          </a:fontRef>
        </p:style>
      </p:cxnSp>
      <p:sp>
        <p:nvSpPr>
          <p:cNvPr id="25" name="Oval 24">
            <a:extLst>
              <a:ext uri="{FF2B5EF4-FFF2-40B4-BE49-F238E27FC236}">
                <a16:creationId xmlns:a16="http://schemas.microsoft.com/office/drawing/2014/main" id="{215F1185-467B-45EF-863B-BC7CC1EB0C62}"/>
              </a:ext>
            </a:extLst>
          </p:cNvPr>
          <p:cNvSpPr/>
          <p:nvPr/>
        </p:nvSpPr>
        <p:spPr>
          <a:xfrm>
            <a:off x="3991192" y="5362742"/>
            <a:ext cx="97234"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84D586DD-680D-4071-9B2F-A998A95570C0}"/>
              </a:ext>
            </a:extLst>
          </p:cNvPr>
          <p:cNvSpPr/>
          <p:nvPr/>
        </p:nvSpPr>
        <p:spPr>
          <a:xfrm>
            <a:off x="3450848" y="3581688"/>
            <a:ext cx="1502399"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A069A5F6-0E4D-4AB2-AAB0-0A0115763657}"/>
              </a:ext>
            </a:extLst>
          </p:cNvPr>
          <p:cNvSpPr/>
          <p:nvPr/>
        </p:nvSpPr>
        <p:spPr>
          <a:xfrm>
            <a:off x="3662402" y="3706217"/>
            <a:ext cx="1079289"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t>Node</a:t>
            </a:r>
          </a:p>
        </p:txBody>
      </p:sp>
      <p:sp>
        <p:nvSpPr>
          <p:cNvPr id="33" name="Rectangle: Rounded Corners 32">
            <a:extLst>
              <a:ext uri="{FF2B5EF4-FFF2-40B4-BE49-F238E27FC236}">
                <a16:creationId xmlns:a16="http://schemas.microsoft.com/office/drawing/2014/main" id="{2D52790F-F80F-42CA-8185-29C242FC05CB}"/>
              </a:ext>
            </a:extLst>
          </p:cNvPr>
          <p:cNvSpPr/>
          <p:nvPr/>
        </p:nvSpPr>
        <p:spPr>
          <a:xfrm>
            <a:off x="6030588" y="3581688"/>
            <a:ext cx="1604809"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Rounded Corners 34">
            <a:extLst>
              <a:ext uri="{FF2B5EF4-FFF2-40B4-BE49-F238E27FC236}">
                <a16:creationId xmlns:a16="http://schemas.microsoft.com/office/drawing/2014/main" id="{F17B6372-5B45-45C7-BFBA-D7D002C9A5BF}"/>
              </a:ext>
            </a:extLst>
          </p:cNvPr>
          <p:cNvSpPr/>
          <p:nvPr/>
        </p:nvSpPr>
        <p:spPr>
          <a:xfrm>
            <a:off x="4745933" y="2653698"/>
            <a:ext cx="1502399"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Connector 36">
            <a:extLst>
              <a:ext uri="{FF2B5EF4-FFF2-40B4-BE49-F238E27FC236}">
                <a16:creationId xmlns:a16="http://schemas.microsoft.com/office/drawing/2014/main" id="{CE5B6439-B395-4562-B824-74D8C4005C93}"/>
              </a:ext>
            </a:extLst>
          </p:cNvPr>
          <p:cNvCxnSpPr>
            <a:cxnSpLocks/>
            <a:stCxn id="32" idx="0"/>
            <a:endCxn id="38" idx="3"/>
          </p:cNvCxnSpPr>
          <p:nvPr/>
        </p:nvCxnSpPr>
        <p:spPr>
          <a:xfrm flipV="1">
            <a:off x="4202047" y="3144690"/>
            <a:ext cx="703988" cy="561527"/>
          </a:xfrm>
          <a:prstGeom prst="line">
            <a:avLst/>
          </a:prstGeom>
        </p:spPr>
        <p:style>
          <a:lnRef idx="2">
            <a:schemeClr val="dk1"/>
          </a:lnRef>
          <a:fillRef idx="0">
            <a:schemeClr val="dk1"/>
          </a:fillRef>
          <a:effectRef idx="1">
            <a:schemeClr val="dk1"/>
          </a:effectRef>
          <a:fontRef idx="minor">
            <a:schemeClr val="tx1"/>
          </a:fontRef>
        </p:style>
      </p:cxnSp>
      <p:sp>
        <p:nvSpPr>
          <p:cNvPr id="38" name="Oval 37">
            <a:extLst>
              <a:ext uri="{FF2B5EF4-FFF2-40B4-BE49-F238E27FC236}">
                <a16:creationId xmlns:a16="http://schemas.microsoft.com/office/drawing/2014/main" id="{4D697680-4AD4-477C-9D38-7990E6871477}"/>
              </a:ext>
            </a:extLst>
          </p:cNvPr>
          <p:cNvSpPr/>
          <p:nvPr/>
        </p:nvSpPr>
        <p:spPr>
          <a:xfrm>
            <a:off x="4891795" y="3069494"/>
            <a:ext cx="97234"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42" name="Oval 41">
            <a:extLst>
              <a:ext uri="{FF2B5EF4-FFF2-40B4-BE49-F238E27FC236}">
                <a16:creationId xmlns:a16="http://schemas.microsoft.com/office/drawing/2014/main" id="{F1A2CD6D-E107-413F-A34F-460D0BD54E9B}"/>
              </a:ext>
            </a:extLst>
          </p:cNvPr>
          <p:cNvSpPr/>
          <p:nvPr/>
        </p:nvSpPr>
        <p:spPr>
          <a:xfrm>
            <a:off x="5999105" y="3045865"/>
            <a:ext cx="97234"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B02C35A8-3AD8-40A7-9B34-12D89B1F4BC9}"/>
              </a:ext>
            </a:extLst>
          </p:cNvPr>
          <p:cNvCxnSpPr>
            <a:cxnSpLocks/>
            <a:stCxn id="34" idx="0"/>
            <a:endCxn id="42" idx="5"/>
          </p:cNvCxnSpPr>
          <p:nvPr/>
        </p:nvCxnSpPr>
        <p:spPr>
          <a:xfrm flipH="1" flipV="1">
            <a:off x="6082099" y="3121061"/>
            <a:ext cx="800100" cy="585156"/>
          </a:xfrm>
          <a:prstGeom prst="line">
            <a:avLst/>
          </a:prstGeom>
        </p:spPr>
        <p:style>
          <a:lnRef idx="2">
            <a:schemeClr val="dk1"/>
          </a:lnRef>
          <a:fillRef idx="0">
            <a:schemeClr val="dk1"/>
          </a:fillRef>
          <a:effectRef idx="1">
            <a:schemeClr val="dk1"/>
          </a:effectRef>
          <a:fontRef idx="minor">
            <a:schemeClr val="tx1"/>
          </a:fontRef>
        </p:style>
      </p:cxnSp>
      <p:sp>
        <p:nvSpPr>
          <p:cNvPr id="34" name="Oval 33">
            <a:extLst>
              <a:ext uri="{FF2B5EF4-FFF2-40B4-BE49-F238E27FC236}">
                <a16:creationId xmlns:a16="http://schemas.microsoft.com/office/drawing/2014/main" id="{F4B7399B-F8C8-42B7-9FC8-86FC5751D4B5}"/>
              </a:ext>
            </a:extLst>
          </p:cNvPr>
          <p:cNvSpPr/>
          <p:nvPr/>
        </p:nvSpPr>
        <p:spPr>
          <a:xfrm>
            <a:off x="6342554" y="3706217"/>
            <a:ext cx="1079289"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t>Edge</a:t>
            </a:r>
          </a:p>
        </p:txBody>
      </p:sp>
      <p:sp>
        <p:nvSpPr>
          <p:cNvPr id="36" name="Oval 35">
            <a:extLst>
              <a:ext uri="{FF2B5EF4-FFF2-40B4-BE49-F238E27FC236}">
                <a16:creationId xmlns:a16="http://schemas.microsoft.com/office/drawing/2014/main" id="{EAADE9AB-834F-4724-B560-491D7377C6C8}"/>
              </a:ext>
            </a:extLst>
          </p:cNvPr>
          <p:cNvSpPr/>
          <p:nvPr/>
        </p:nvSpPr>
        <p:spPr>
          <a:xfrm>
            <a:off x="4875567" y="2778227"/>
            <a:ext cx="1243128"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a:t>Graph</a:t>
            </a:r>
          </a:p>
        </p:txBody>
      </p:sp>
      <p:cxnSp>
        <p:nvCxnSpPr>
          <p:cNvPr id="65" name="Straight Arrow Connector 64">
            <a:extLst>
              <a:ext uri="{FF2B5EF4-FFF2-40B4-BE49-F238E27FC236}">
                <a16:creationId xmlns:a16="http://schemas.microsoft.com/office/drawing/2014/main" id="{8F0F4D0E-08C1-4EA0-B4EA-B4ACF0D7589F}"/>
              </a:ext>
            </a:extLst>
          </p:cNvPr>
          <p:cNvCxnSpPr>
            <a:cxnSpLocks/>
          </p:cNvCxnSpPr>
          <p:nvPr/>
        </p:nvCxnSpPr>
        <p:spPr>
          <a:xfrm>
            <a:off x="3552607" y="5806571"/>
            <a:ext cx="558362"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66" name="TextBox 65">
            <a:extLst>
              <a:ext uri="{FF2B5EF4-FFF2-40B4-BE49-F238E27FC236}">
                <a16:creationId xmlns:a16="http://schemas.microsoft.com/office/drawing/2014/main" id="{B402BDCB-3E9A-4985-82FD-C128DC037B21}"/>
              </a:ext>
            </a:extLst>
          </p:cNvPr>
          <p:cNvSpPr txBox="1"/>
          <p:nvPr/>
        </p:nvSpPr>
        <p:spPr>
          <a:xfrm>
            <a:off x="4071887" y="5681556"/>
            <a:ext cx="1444901" cy="246221"/>
          </a:xfrm>
          <a:prstGeom prst="rect">
            <a:avLst/>
          </a:prstGeom>
          <a:noFill/>
        </p:spPr>
        <p:txBody>
          <a:bodyPr wrap="none" rtlCol="0">
            <a:spAutoFit/>
          </a:bodyPr>
          <a:lstStyle/>
          <a:p>
            <a:r>
              <a:rPr lang="en-US" sz="1000" dirty="0"/>
              <a:t>Physical dependency</a:t>
            </a:r>
          </a:p>
        </p:txBody>
      </p:sp>
      <p:sp>
        <p:nvSpPr>
          <p:cNvPr id="45" name="TextBox 44">
            <a:extLst>
              <a:ext uri="{FF2B5EF4-FFF2-40B4-BE49-F238E27FC236}">
                <a16:creationId xmlns:a16="http://schemas.microsoft.com/office/drawing/2014/main" id="{294B8293-6807-4FDD-A606-E34A636CAFE0}"/>
              </a:ext>
            </a:extLst>
          </p:cNvPr>
          <p:cNvSpPr txBox="1"/>
          <p:nvPr/>
        </p:nvSpPr>
        <p:spPr>
          <a:xfrm>
            <a:off x="4056684" y="5473706"/>
            <a:ext cx="1860896" cy="246221"/>
          </a:xfrm>
          <a:prstGeom prst="rect">
            <a:avLst/>
          </a:prstGeom>
          <a:noFill/>
        </p:spPr>
        <p:txBody>
          <a:bodyPr wrap="square" rtlCol="0">
            <a:spAutoFit/>
          </a:bodyPr>
          <a:lstStyle/>
          <a:p>
            <a:r>
              <a:rPr lang="en-US" sz="1000" dirty="0"/>
              <a:t>Uses-in-the-implementation</a:t>
            </a:r>
          </a:p>
        </p:txBody>
      </p:sp>
      <p:cxnSp>
        <p:nvCxnSpPr>
          <p:cNvPr id="46" name="Straight Connector 45">
            <a:extLst>
              <a:ext uri="{FF2B5EF4-FFF2-40B4-BE49-F238E27FC236}">
                <a16:creationId xmlns:a16="http://schemas.microsoft.com/office/drawing/2014/main" id="{7334F860-62A6-414B-A579-A80A2D5FE599}"/>
              </a:ext>
            </a:extLst>
          </p:cNvPr>
          <p:cNvCxnSpPr>
            <a:cxnSpLocks/>
            <a:endCxn id="47" idx="2"/>
          </p:cNvCxnSpPr>
          <p:nvPr/>
        </p:nvCxnSpPr>
        <p:spPr>
          <a:xfrm>
            <a:off x="3536528" y="5589235"/>
            <a:ext cx="454664" cy="0"/>
          </a:xfrm>
          <a:prstGeom prst="line">
            <a:avLst/>
          </a:prstGeom>
        </p:spPr>
        <p:style>
          <a:lnRef idx="2">
            <a:schemeClr val="dk1"/>
          </a:lnRef>
          <a:fillRef idx="0">
            <a:schemeClr val="dk1"/>
          </a:fillRef>
          <a:effectRef idx="1">
            <a:schemeClr val="dk1"/>
          </a:effectRef>
          <a:fontRef idx="minor">
            <a:schemeClr val="tx1"/>
          </a:fontRef>
        </p:style>
      </p:cxnSp>
      <p:sp>
        <p:nvSpPr>
          <p:cNvPr id="47" name="Oval 46">
            <a:extLst>
              <a:ext uri="{FF2B5EF4-FFF2-40B4-BE49-F238E27FC236}">
                <a16:creationId xmlns:a16="http://schemas.microsoft.com/office/drawing/2014/main" id="{C1E330B0-D1A2-45BE-A03A-C586DA33C2DF}"/>
              </a:ext>
            </a:extLst>
          </p:cNvPr>
          <p:cNvSpPr/>
          <p:nvPr/>
        </p:nvSpPr>
        <p:spPr>
          <a:xfrm>
            <a:off x="3991192" y="5545186"/>
            <a:ext cx="97234" cy="8809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31ADD38B-D33E-41D4-BDCC-066EA48972DB}"/>
              </a:ext>
            </a:extLst>
          </p:cNvPr>
          <p:cNvSpPr/>
          <p:nvPr/>
        </p:nvSpPr>
        <p:spPr>
          <a:xfrm>
            <a:off x="4443126" y="4465757"/>
            <a:ext cx="2025477"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08F01B8B-C92D-4BAB-9088-7916368AA1C6}"/>
              </a:ext>
            </a:extLst>
          </p:cNvPr>
          <p:cNvSpPr/>
          <p:nvPr/>
        </p:nvSpPr>
        <p:spPr>
          <a:xfrm>
            <a:off x="4617895" y="4590286"/>
            <a:ext cx="1675937"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t>List</a:t>
            </a:r>
          </a:p>
        </p:txBody>
      </p:sp>
      <p:cxnSp>
        <p:nvCxnSpPr>
          <p:cNvPr id="48" name="Straight Connector 47">
            <a:extLst>
              <a:ext uri="{FF2B5EF4-FFF2-40B4-BE49-F238E27FC236}">
                <a16:creationId xmlns:a16="http://schemas.microsoft.com/office/drawing/2014/main" id="{C5D9C2D5-13A8-410B-B674-2290A06069E8}"/>
              </a:ext>
            </a:extLst>
          </p:cNvPr>
          <p:cNvCxnSpPr>
            <a:cxnSpLocks/>
            <a:stCxn id="40" idx="1"/>
            <a:endCxn id="49" idx="5"/>
          </p:cNvCxnSpPr>
          <p:nvPr/>
        </p:nvCxnSpPr>
        <p:spPr>
          <a:xfrm flipH="1" flipV="1">
            <a:off x="4236091" y="4174328"/>
            <a:ext cx="627239" cy="472839"/>
          </a:xfrm>
          <a:prstGeom prst="line">
            <a:avLst/>
          </a:prstGeom>
        </p:spPr>
        <p:style>
          <a:lnRef idx="2">
            <a:schemeClr val="dk1"/>
          </a:lnRef>
          <a:fillRef idx="0">
            <a:schemeClr val="dk1"/>
          </a:fillRef>
          <a:effectRef idx="1">
            <a:schemeClr val="dk1"/>
          </a:effectRef>
          <a:fontRef idx="minor">
            <a:schemeClr val="tx1"/>
          </a:fontRef>
        </p:style>
      </p:cxnSp>
      <p:sp>
        <p:nvSpPr>
          <p:cNvPr id="49" name="Oval 48">
            <a:extLst>
              <a:ext uri="{FF2B5EF4-FFF2-40B4-BE49-F238E27FC236}">
                <a16:creationId xmlns:a16="http://schemas.microsoft.com/office/drawing/2014/main" id="{DF25D04E-3B2E-4380-AA52-6687304A0925}"/>
              </a:ext>
            </a:extLst>
          </p:cNvPr>
          <p:cNvSpPr/>
          <p:nvPr/>
        </p:nvSpPr>
        <p:spPr>
          <a:xfrm>
            <a:off x="4153097" y="4099132"/>
            <a:ext cx="97234" cy="8809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B1FD33E4-98D1-4CF3-AE05-EDD65C09BC55}"/>
              </a:ext>
            </a:extLst>
          </p:cNvPr>
          <p:cNvCxnSpPr>
            <a:cxnSpLocks/>
            <a:stCxn id="40" idx="0"/>
            <a:endCxn id="51" idx="4"/>
          </p:cNvCxnSpPr>
          <p:nvPr/>
        </p:nvCxnSpPr>
        <p:spPr>
          <a:xfrm flipV="1">
            <a:off x="5455864" y="3257282"/>
            <a:ext cx="16278" cy="1333004"/>
          </a:xfrm>
          <a:prstGeom prst="line">
            <a:avLst/>
          </a:prstGeom>
        </p:spPr>
        <p:style>
          <a:lnRef idx="2">
            <a:schemeClr val="dk1"/>
          </a:lnRef>
          <a:fillRef idx="0">
            <a:schemeClr val="dk1"/>
          </a:fillRef>
          <a:effectRef idx="1">
            <a:schemeClr val="dk1"/>
          </a:effectRef>
          <a:fontRef idx="minor">
            <a:schemeClr val="tx1"/>
          </a:fontRef>
        </p:style>
      </p:cxnSp>
      <p:sp>
        <p:nvSpPr>
          <p:cNvPr id="51" name="Oval 50">
            <a:extLst>
              <a:ext uri="{FF2B5EF4-FFF2-40B4-BE49-F238E27FC236}">
                <a16:creationId xmlns:a16="http://schemas.microsoft.com/office/drawing/2014/main" id="{9FEA18F3-8401-4A99-BBEF-4C7D53791E07}"/>
              </a:ext>
            </a:extLst>
          </p:cNvPr>
          <p:cNvSpPr/>
          <p:nvPr/>
        </p:nvSpPr>
        <p:spPr>
          <a:xfrm>
            <a:off x="5423525" y="3169184"/>
            <a:ext cx="97234" cy="8809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6" name="Straight Arrow Connector 55">
            <a:extLst>
              <a:ext uri="{FF2B5EF4-FFF2-40B4-BE49-F238E27FC236}">
                <a16:creationId xmlns:a16="http://schemas.microsoft.com/office/drawing/2014/main" id="{515B76BF-4618-48BE-B29C-E3CC9B0AA2BA}"/>
              </a:ext>
            </a:extLst>
          </p:cNvPr>
          <p:cNvCxnSpPr>
            <a:cxnSpLocks/>
          </p:cNvCxnSpPr>
          <p:nvPr/>
        </p:nvCxnSpPr>
        <p:spPr>
          <a:xfrm>
            <a:off x="5859781" y="3291166"/>
            <a:ext cx="388551" cy="290522"/>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59" name="Straight Arrow Connector 58">
            <a:extLst>
              <a:ext uri="{FF2B5EF4-FFF2-40B4-BE49-F238E27FC236}">
                <a16:creationId xmlns:a16="http://schemas.microsoft.com/office/drawing/2014/main" id="{FFA0F5F3-02E7-421E-884D-A7EDFCE43478}"/>
              </a:ext>
            </a:extLst>
          </p:cNvPr>
          <p:cNvCxnSpPr>
            <a:cxnSpLocks/>
          </p:cNvCxnSpPr>
          <p:nvPr/>
        </p:nvCxnSpPr>
        <p:spPr>
          <a:xfrm flipH="1">
            <a:off x="4617895" y="3291166"/>
            <a:ext cx="335352" cy="290522"/>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60" name="Straight Arrow Connector 59">
            <a:extLst>
              <a:ext uri="{FF2B5EF4-FFF2-40B4-BE49-F238E27FC236}">
                <a16:creationId xmlns:a16="http://schemas.microsoft.com/office/drawing/2014/main" id="{7C38716E-BF5C-4080-89B4-94F5039AAD4D}"/>
              </a:ext>
            </a:extLst>
          </p:cNvPr>
          <p:cNvCxnSpPr>
            <a:cxnSpLocks/>
          </p:cNvCxnSpPr>
          <p:nvPr/>
        </p:nvCxnSpPr>
        <p:spPr>
          <a:xfrm>
            <a:off x="4741691" y="4219156"/>
            <a:ext cx="382029" cy="246601"/>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2030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Rounded Corners 80">
            <a:extLst>
              <a:ext uri="{FF2B5EF4-FFF2-40B4-BE49-F238E27FC236}">
                <a16:creationId xmlns:a16="http://schemas.microsoft.com/office/drawing/2014/main" id="{102BDEEC-7160-43BD-8034-B958A4B7FA22}"/>
              </a:ext>
            </a:extLst>
          </p:cNvPr>
          <p:cNvSpPr/>
          <p:nvPr/>
        </p:nvSpPr>
        <p:spPr>
          <a:xfrm>
            <a:off x="8772409" y="2399922"/>
            <a:ext cx="2739771" cy="2778621"/>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2400" b="1" dirty="0"/>
              <a:t>//</a:t>
            </a:r>
            <a:r>
              <a:rPr lang="en-US" sz="2400" b="1" dirty="0" err="1"/>
              <a:t>Edge.h</a:t>
            </a:r>
            <a:endParaRPr lang="en-US" sz="2400" b="1" dirty="0"/>
          </a:p>
          <a:p>
            <a:endParaRPr lang="en-US" sz="2400" b="1" dirty="0"/>
          </a:p>
          <a:p>
            <a:r>
              <a:rPr lang="en-US" sz="2400" b="1" dirty="0"/>
              <a:t>class Edge {</a:t>
            </a:r>
          </a:p>
          <a:p>
            <a:r>
              <a:rPr lang="en-US" sz="2400" b="1" dirty="0"/>
              <a:t>    int </a:t>
            </a:r>
            <a:r>
              <a:rPr lang="en-US" sz="2400" b="1" dirty="0" err="1"/>
              <a:t>m_from</a:t>
            </a:r>
            <a:r>
              <a:rPr lang="en-US" sz="2400" b="1" dirty="0"/>
              <a:t>;</a:t>
            </a:r>
          </a:p>
          <a:p>
            <a:r>
              <a:rPr lang="en-US" sz="2400" b="1" dirty="0"/>
              <a:t>    int </a:t>
            </a:r>
            <a:r>
              <a:rPr lang="en-US" sz="2400" b="1" dirty="0" err="1"/>
              <a:t>m_to</a:t>
            </a:r>
            <a:r>
              <a:rPr lang="en-US" sz="2400" b="1" dirty="0"/>
              <a:t>;</a:t>
            </a:r>
          </a:p>
          <a:p>
            <a:r>
              <a:rPr lang="en-US" sz="2400" b="1" dirty="0"/>
              <a:t>};</a:t>
            </a:r>
          </a:p>
        </p:txBody>
      </p:sp>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446313" y="1087553"/>
            <a:ext cx="11310257" cy="4840224"/>
          </a:xfrm>
        </p:spPr>
        <p:txBody>
          <a:bodyPr>
            <a:noAutofit/>
          </a:bodyPr>
          <a:lstStyle/>
          <a:p>
            <a:pPr>
              <a:buClr>
                <a:schemeClr val="tx2"/>
              </a:buClr>
            </a:pPr>
            <a:r>
              <a:rPr lang="en-US" sz="2800" dirty="0"/>
              <a:t>That can be achieved using dumb data, which in this case would be using IDs / indexes instead of pointers for edges and nodes and handling every operation that requires knowing about Edge and / or Node in the Graph.</a:t>
            </a:r>
          </a:p>
          <a:p>
            <a:pPr>
              <a:buClr>
                <a:schemeClr val="tx2"/>
              </a:buClr>
            </a:pPr>
            <a:endParaRPr lang="en-US" sz="2800" dirty="0"/>
          </a:p>
          <a:p>
            <a:pPr>
              <a:buClr>
                <a:schemeClr val="tx2"/>
              </a:buClr>
            </a:pPr>
            <a:endParaRPr lang="en-US" sz="2800" dirty="0"/>
          </a:p>
          <a:p>
            <a:pPr>
              <a:buClr>
                <a:schemeClr val="tx2"/>
              </a:buClr>
            </a:pPr>
            <a:endParaRPr lang="en-US" sz="2800" dirty="0"/>
          </a:p>
          <a:p>
            <a:pPr>
              <a:buClr>
                <a:schemeClr val="tx2"/>
              </a:buClr>
            </a:pPr>
            <a:endParaRPr lang="en-US" sz="2800" dirty="0"/>
          </a:p>
        </p:txBody>
      </p:sp>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p:txBody>
          <a:bodyPr>
            <a:noAutofit/>
          </a:bodyPr>
          <a:lstStyle/>
          <a:p>
            <a:r>
              <a:rPr lang="en-US" b="1" dirty="0"/>
              <a:t>Levelization technique #4 – Dumb data</a:t>
            </a:r>
          </a:p>
        </p:txBody>
      </p:sp>
      <p:sp>
        <p:nvSpPr>
          <p:cNvPr id="80" name="Rectangle: Rounded Corners 79">
            <a:extLst>
              <a:ext uri="{FF2B5EF4-FFF2-40B4-BE49-F238E27FC236}">
                <a16:creationId xmlns:a16="http://schemas.microsoft.com/office/drawing/2014/main" id="{96448E90-4959-4A81-A01D-285E67959CA5}"/>
              </a:ext>
            </a:extLst>
          </p:cNvPr>
          <p:cNvSpPr/>
          <p:nvPr/>
        </p:nvSpPr>
        <p:spPr>
          <a:xfrm>
            <a:off x="4874358" y="2399922"/>
            <a:ext cx="3746057" cy="2778621"/>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2400" b="1" dirty="0"/>
              <a:t>// </a:t>
            </a:r>
            <a:r>
              <a:rPr lang="en-US" sz="2400" b="1" dirty="0" err="1"/>
              <a:t>Node.h</a:t>
            </a:r>
            <a:endParaRPr lang="en-US" sz="2400" b="1" dirty="0"/>
          </a:p>
          <a:p>
            <a:endParaRPr lang="en-US" sz="2400" b="1" dirty="0"/>
          </a:p>
          <a:p>
            <a:r>
              <a:rPr lang="en-US" sz="2400" b="1" dirty="0"/>
              <a:t>class Node {</a:t>
            </a:r>
          </a:p>
          <a:p>
            <a:r>
              <a:rPr lang="en-US" sz="2400" b="1" dirty="0"/>
              <a:t>    List&lt;int&gt; </a:t>
            </a:r>
            <a:r>
              <a:rPr lang="en-US" sz="2400" b="1" dirty="0" err="1"/>
              <a:t>m_edges</a:t>
            </a:r>
            <a:r>
              <a:rPr lang="en-US" sz="2400" b="1" dirty="0"/>
              <a:t>;</a:t>
            </a:r>
          </a:p>
          <a:p>
            <a:r>
              <a:rPr lang="en-US" sz="2400" b="1" dirty="0"/>
              <a:t>};</a:t>
            </a:r>
          </a:p>
        </p:txBody>
      </p:sp>
      <p:sp>
        <p:nvSpPr>
          <p:cNvPr id="56" name="TextBox 55">
            <a:extLst>
              <a:ext uri="{FF2B5EF4-FFF2-40B4-BE49-F238E27FC236}">
                <a16:creationId xmlns:a16="http://schemas.microsoft.com/office/drawing/2014/main" id="{DAD22CF2-49B8-4B4E-ACF0-A567707423E1}"/>
              </a:ext>
            </a:extLst>
          </p:cNvPr>
          <p:cNvSpPr txBox="1"/>
          <p:nvPr/>
        </p:nvSpPr>
        <p:spPr>
          <a:xfrm>
            <a:off x="1049903" y="5373745"/>
            <a:ext cx="1418213" cy="246221"/>
          </a:xfrm>
          <a:prstGeom prst="rect">
            <a:avLst/>
          </a:prstGeom>
          <a:noFill/>
        </p:spPr>
        <p:txBody>
          <a:bodyPr wrap="square" rtlCol="0">
            <a:spAutoFit/>
          </a:bodyPr>
          <a:lstStyle/>
          <a:p>
            <a:r>
              <a:rPr lang="en-US" sz="1000" dirty="0"/>
              <a:t>Uses-in-the-interface</a:t>
            </a:r>
          </a:p>
        </p:txBody>
      </p:sp>
      <p:cxnSp>
        <p:nvCxnSpPr>
          <p:cNvPr id="59" name="Straight Connector 58">
            <a:extLst>
              <a:ext uri="{FF2B5EF4-FFF2-40B4-BE49-F238E27FC236}">
                <a16:creationId xmlns:a16="http://schemas.microsoft.com/office/drawing/2014/main" id="{B4CE1991-E46A-4B39-BFE2-8826BD2A98C3}"/>
              </a:ext>
            </a:extLst>
          </p:cNvPr>
          <p:cNvCxnSpPr>
            <a:cxnSpLocks/>
            <a:endCxn id="60" idx="2"/>
          </p:cNvCxnSpPr>
          <p:nvPr/>
        </p:nvCxnSpPr>
        <p:spPr>
          <a:xfrm>
            <a:off x="521110" y="5511256"/>
            <a:ext cx="454664" cy="0"/>
          </a:xfrm>
          <a:prstGeom prst="line">
            <a:avLst/>
          </a:prstGeom>
        </p:spPr>
        <p:style>
          <a:lnRef idx="2">
            <a:schemeClr val="dk1"/>
          </a:lnRef>
          <a:fillRef idx="0">
            <a:schemeClr val="dk1"/>
          </a:fillRef>
          <a:effectRef idx="1">
            <a:schemeClr val="dk1"/>
          </a:effectRef>
          <a:fontRef idx="minor">
            <a:schemeClr val="tx1"/>
          </a:fontRef>
        </p:style>
      </p:cxnSp>
      <p:sp>
        <p:nvSpPr>
          <p:cNvPr id="60" name="Oval 59">
            <a:extLst>
              <a:ext uri="{FF2B5EF4-FFF2-40B4-BE49-F238E27FC236}">
                <a16:creationId xmlns:a16="http://schemas.microsoft.com/office/drawing/2014/main" id="{828DEA59-720F-4829-9F43-5ADF329B54B3}"/>
              </a:ext>
            </a:extLst>
          </p:cNvPr>
          <p:cNvSpPr/>
          <p:nvPr/>
        </p:nvSpPr>
        <p:spPr>
          <a:xfrm>
            <a:off x="975774" y="5467207"/>
            <a:ext cx="97234"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E50F2145-99B0-450A-9D65-C89DF18A0BC3}"/>
              </a:ext>
            </a:extLst>
          </p:cNvPr>
          <p:cNvSpPr/>
          <p:nvPr/>
        </p:nvSpPr>
        <p:spPr>
          <a:xfrm>
            <a:off x="435430" y="3686153"/>
            <a:ext cx="1502399"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F61B2A7E-403F-4FE1-8AE1-2F961D00D3CD}"/>
              </a:ext>
            </a:extLst>
          </p:cNvPr>
          <p:cNvSpPr/>
          <p:nvPr/>
        </p:nvSpPr>
        <p:spPr>
          <a:xfrm>
            <a:off x="646984" y="3810682"/>
            <a:ext cx="1079289"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t>Node</a:t>
            </a:r>
          </a:p>
        </p:txBody>
      </p:sp>
      <p:sp>
        <p:nvSpPr>
          <p:cNvPr id="63" name="Rectangle: Rounded Corners 62">
            <a:extLst>
              <a:ext uri="{FF2B5EF4-FFF2-40B4-BE49-F238E27FC236}">
                <a16:creationId xmlns:a16="http://schemas.microsoft.com/office/drawing/2014/main" id="{3DEF8166-F06F-46BE-A623-837F2104B822}"/>
              </a:ext>
            </a:extLst>
          </p:cNvPr>
          <p:cNvSpPr/>
          <p:nvPr/>
        </p:nvSpPr>
        <p:spPr>
          <a:xfrm>
            <a:off x="3015170" y="3686153"/>
            <a:ext cx="1604809"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Rounded Corners 63">
            <a:extLst>
              <a:ext uri="{FF2B5EF4-FFF2-40B4-BE49-F238E27FC236}">
                <a16:creationId xmlns:a16="http://schemas.microsoft.com/office/drawing/2014/main" id="{928B3962-F264-4760-826C-074374C44C2B}"/>
              </a:ext>
            </a:extLst>
          </p:cNvPr>
          <p:cNvSpPr/>
          <p:nvPr/>
        </p:nvSpPr>
        <p:spPr>
          <a:xfrm>
            <a:off x="1730515" y="2758163"/>
            <a:ext cx="1502399"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7" name="Straight Connector 66">
            <a:extLst>
              <a:ext uri="{FF2B5EF4-FFF2-40B4-BE49-F238E27FC236}">
                <a16:creationId xmlns:a16="http://schemas.microsoft.com/office/drawing/2014/main" id="{2A57CA28-06F9-47BC-970A-B6DDECC80D99}"/>
              </a:ext>
            </a:extLst>
          </p:cNvPr>
          <p:cNvCxnSpPr>
            <a:cxnSpLocks/>
            <a:stCxn id="62" idx="0"/>
            <a:endCxn id="68" idx="3"/>
          </p:cNvCxnSpPr>
          <p:nvPr/>
        </p:nvCxnSpPr>
        <p:spPr>
          <a:xfrm flipV="1">
            <a:off x="1186629" y="3249155"/>
            <a:ext cx="703988" cy="561527"/>
          </a:xfrm>
          <a:prstGeom prst="line">
            <a:avLst/>
          </a:prstGeom>
        </p:spPr>
        <p:style>
          <a:lnRef idx="2">
            <a:schemeClr val="dk1"/>
          </a:lnRef>
          <a:fillRef idx="0">
            <a:schemeClr val="dk1"/>
          </a:fillRef>
          <a:effectRef idx="1">
            <a:schemeClr val="dk1"/>
          </a:effectRef>
          <a:fontRef idx="minor">
            <a:schemeClr val="tx1"/>
          </a:fontRef>
        </p:style>
      </p:cxnSp>
      <p:sp>
        <p:nvSpPr>
          <p:cNvPr id="68" name="Oval 67">
            <a:extLst>
              <a:ext uri="{FF2B5EF4-FFF2-40B4-BE49-F238E27FC236}">
                <a16:creationId xmlns:a16="http://schemas.microsoft.com/office/drawing/2014/main" id="{73702304-52E2-4BA9-B9CC-B964A1E886DC}"/>
              </a:ext>
            </a:extLst>
          </p:cNvPr>
          <p:cNvSpPr/>
          <p:nvPr/>
        </p:nvSpPr>
        <p:spPr>
          <a:xfrm>
            <a:off x="1876377" y="3173959"/>
            <a:ext cx="97234"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9" name="Oval 68">
            <a:extLst>
              <a:ext uri="{FF2B5EF4-FFF2-40B4-BE49-F238E27FC236}">
                <a16:creationId xmlns:a16="http://schemas.microsoft.com/office/drawing/2014/main" id="{ECA748C0-E9DF-4E8F-A368-5EB9A2E4D002}"/>
              </a:ext>
            </a:extLst>
          </p:cNvPr>
          <p:cNvSpPr/>
          <p:nvPr/>
        </p:nvSpPr>
        <p:spPr>
          <a:xfrm>
            <a:off x="2983687" y="3150330"/>
            <a:ext cx="97234"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D5BA9111-1536-4A25-8ABE-EA2AACC7ECCA}"/>
              </a:ext>
            </a:extLst>
          </p:cNvPr>
          <p:cNvCxnSpPr>
            <a:cxnSpLocks/>
            <a:stCxn id="71" idx="0"/>
            <a:endCxn id="69" idx="5"/>
          </p:cNvCxnSpPr>
          <p:nvPr/>
        </p:nvCxnSpPr>
        <p:spPr>
          <a:xfrm flipH="1" flipV="1">
            <a:off x="3066681" y="3225526"/>
            <a:ext cx="800100" cy="585156"/>
          </a:xfrm>
          <a:prstGeom prst="line">
            <a:avLst/>
          </a:prstGeom>
        </p:spPr>
        <p:style>
          <a:lnRef idx="2">
            <a:schemeClr val="dk1"/>
          </a:lnRef>
          <a:fillRef idx="0">
            <a:schemeClr val="dk1"/>
          </a:fillRef>
          <a:effectRef idx="1">
            <a:schemeClr val="dk1"/>
          </a:effectRef>
          <a:fontRef idx="minor">
            <a:schemeClr val="tx1"/>
          </a:fontRef>
        </p:style>
      </p:cxnSp>
      <p:sp>
        <p:nvSpPr>
          <p:cNvPr id="71" name="Oval 70">
            <a:extLst>
              <a:ext uri="{FF2B5EF4-FFF2-40B4-BE49-F238E27FC236}">
                <a16:creationId xmlns:a16="http://schemas.microsoft.com/office/drawing/2014/main" id="{F60A2029-28B7-4A44-ADCB-5C1370024BC3}"/>
              </a:ext>
            </a:extLst>
          </p:cNvPr>
          <p:cNvSpPr/>
          <p:nvPr/>
        </p:nvSpPr>
        <p:spPr>
          <a:xfrm>
            <a:off x="3327136" y="3810682"/>
            <a:ext cx="1079289"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t>Edge</a:t>
            </a:r>
          </a:p>
        </p:txBody>
      </p:sp>
      <p:sp>
        <p:nvSpPr>
          <p:cNvPr id="72" name="Oval 71">
            <a:extLst>
              <a:ext uri="{FF2B5EF4-FFF2-40B4-BE49-F238E27FC236}">
                <a16:creationId xmlns:a16="http://schemas.microsoft.com/office/drawing/2014/main" id="{B0BF0D45-D8C6-456A-B2B5-9144EF0D2A30}"/>
              </a:ext>
            </a:extLst>
          </p:cNvPr>
          <p:cNvSpPr/>
          <p:nvPr/>
        </p:nvSpPr>
        <p:spPr>
          <a:xfrm>
            <a:off x="1860149" y="2882692"/>
            <a:ext cx="1243128"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a:t>Graph</a:t>
            </a:r>
          </a:p>
        </p:txBody>
      </p:sp>
      <p:cxnSp>
        <p:nvCxnSpPr>
          <p:cNvPr id="73" name="Straight Arrow Connector 72">
            <a:extLst>
              <a:ext uri="{FF2B5EF4-FFF2-40B4-BE49-F238E27FC236}">
                <a16:creationId xmlns:a16="http://schemas.microsoft.com/office/drawing/2014/main" id="{10BB78BB-8E69-42B7-AC2F-7A227EF43118}"/>
              </a:ext>
            </a:extLst>
          </p:cNvPr>
          <p:cNvCxnSpPr>
            <a:cxnSpLocks/>
          </p:cNvCxnSpPr>
          <p:nvPr/>
        </p:nvCxnSpPr>
        <p:spPr>
          <a:xfrm>
            <a:off x="537189" y="5911036"/>
            <a:ext cx="558362"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74" name="TextBox 73">
            <a:extLst>
              <a:ext uri="{FF2B5EF4-FFF2-40B4-BE49-F238E27FC236}">
                <a16:creationId xmlns:a16="http://schemas.microsoft.com/office/drawing/2014/main" id="{20D81DE9-1A6B-4BB5-9902-BCCDA330BBFD}"/>
              </a:ext>
            </a:extLst>
          </p:cNvPr>
          <p:cNvSpPr txBox="1"/>
          <p:nvPr/>
        </p:nvSpPr>
        <p:spPr>
          <a:xfrm>
            <a:off x="1056469" y="5786021"/>
            <a:ext cx="1444901" cy="246221"/>
          </a:xfrm>
          <a:prstGeom prst="rect">
            <a:avLst/>
          </a:prstGeom>
          <a:noFill/>
        </p:spPr>
        <p:txBody>
          <a:bodyPr wrap="none" rtlCol="0">
            <a:spAutoFit/>
          </a:bodyPr>
          <a:lstStyle/>
          <a:p>
            <a:r>
              <a:rPr lang="en-US" sz="1000" dirty="0"/>
              <a:t>Physical dependency</a:t>
            </a:r>
          </a:p>
        </p:txBody>
      </p:sp>
      <p:sp>
        <p:nvSpPr>
          <p:cNvPr id="75" name="TextBox 74">
            <a:extLst>
              <a:ext uri="{FF2B5EF4-FFF2-40B4-BE49-F238E27FC236}">
                <a16:creationId xmlns:a16="http://schemas.microsoft.com/office/drawing/2014/main" id="{6ED29FB0-D3B4-4C2A-98A1-3CC98E58DC30}"/>
              </a:ext>
            </a:extLst>
          </p:cNvPr>
          <p:cNvSpPr txBox="1"/>
          <p:nvPr/>
        </p:nvSpPr>
        <p:spPr>
          <a:xfrm>
            <a:off x="1041266" y="5578171"/>
            <a:ext cx="1860896" cy="246221"/>
          </a:xfrm>
          <a:prstGeom prst="rect">
            <a:avLst/>
          </a:prstGeom>
          <a:noFill/>
        </p:spPr>
        <p:txBody>
          <a:bodyPr wrap="square" rtlCol="0">
            <a:spAutoFit/>
          </a:bodyPr>
          <a:lstStyle/>
          <a:p>
            <a:r>
              <a:rPr lang="en-US" sz="1000" dirty="0"/>
              <a:t>Uses-in-the-implementation</a:t>
            </a:r>
          </a:p>
        </p:txBody>
      </p:sp>
      <p:cxnSp>
        <p:nvCxnSpPr>
          <p:cNvPr id="76" name="Straight Connector 75">
            <a:extLst>
              <a:ext uri="{FF2B5EF4-FFF2-40B4-BE49-F238E27FC236}">
                <a16:creationId xmlns:a16="http://schemas.microsoft.com/office/drawing/2014/main" id="{DF003DEE-6154-4CF2-A83B-A6F00A2A11AA}"/>
              </a:ext>
            </a:extLst>
          </p:cNvPr>
          <p:cNvCxnSpPr>
            <a:cxnSpLocks/>
            <a:endCxn id="77" idx="2"/>
          </p:cNvCxnSpPr>
          <p:nvPr/>
        </p:nvCxnSpPr>
        <p:spPr>
          <a:xfrm>
            <a:off x="521110" y="5693700"/>
            <a:ext cx="454664" cy="0"/>
          </a:xfrm>
          <a:prstGeom prst="line">
            <a:avLst/>
          </a:prstGeom>
        </p:spPr>
        <p:style>
          <a:lnRef idx="2">
            <a:schemeClr val="dk1"/>
          </a:lnRef>
          <a:fillRef idx="0">
            <a:schemeClr val="dk1"/>
          </a:fillRef>
          <a:effectRef idx="1">
            <a:schemeClr val="dk1"/>
          </a:effectRef>
          <a:fontRef idx="minor">
            <a:schemeClr val="tx1"/>
          </a:fontRef>
        </p:style>
      </p:cxnSp>
      <p:sp>
        <p:nvSpPr>
          <p:cNvPr id="77" name="Oval 76">
            <a:extLst>
              <a:ext uri="{FF2B5EF4-FFF2-40B4-BE49-F238E27FC236}">
                <a16:creationId xmlns:a16="http://schemas.microsoft.com/office/drawing/2014/main" id="{97863FA9-3A81-4B0C-BE47-E7BB7E81F3AF}"/>
              </a:ext>
            </a:extLst>
          </p:cNvPr>
          <p:cNvSpPr/>
          <p:nvPr/>
        </p:nvSpPr>
        <p:spPr>
          <a:xfrm>
            <a:off x="975774" y="5649651"/>
            <a:ext cx="97234" cy="8809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Rectangle: Rounded Corners 77">
            <a:extLst>
              <a:ext uri="{FF2B5EF4-FFF2-40B4-BE49-F238E27FC236}">
                <a16:creationId xmlns:a16="http://schemas.microsoft.com/office/drawing/2014/main" id="{EF35CE4C-13A3-4B54-AF84-51779BA48EF0}"/>
              </a:ext>
            </a:extLst>
          </p:cNvPr>
          <p:cNvSpPr/>
          <p:nvPr/>
        </p:nvSpPr>
        <p:spPr>
          <a:xfrm>
            <a:off x="1427708" y="4570222"/>
            <a:ext cx="2025477"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id="{0EE7F7A9-7CB8-4D83-969E-FFF8FD826D78}"/>
              </a:ext>
            </a:extLst>
          </p:cNvPr>
          <p:cNvSpPr/>
          <p:nvPr/>
        </p:nvSpPr>
        <p:spPr>
          <a:xfrm>
            <a:off x="1602477" y="4694751"/>
            <a:ext cx="1675937"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t>List</a:t>
            </a:r>
          </a:p>
        </p:txBody>
      </p:sp>
      <p:cxnSp>
        <p:nvCxnSpPr>
          <p:cNvPr id="82" name="Straight Connector 81">
            <a:extLst>
              <a:ext uri="{FF2B5EF4-FFF2-40B4-BE49-F238E27FC236}">
                <a16:creationId xmlns:a16="http://schemas.microsoft.com/office/drawing/2014/main" id="{38452D2B-40F4-4ADE-AFE2-A2CAA278D5B3}"/>
              </a:ext>
            </a:extLst>
          </p:cNvPr>
          <p:cNvCxnSpPr>
            <a:cxnSpLocks/>
            <a:stCxn id="79" idx="1"/>
            <a:endCxn id="83" idx="5"/>
          </p:cNvCxnSpPr>
          <p:nvPr/>
        </p:nvCxnSpPr>
        <p:spPr>
          <a:xfrm flipH="1" flipV="1">
            <a:off x="1220673" y="4278793"/>
            <a:ext cx="627239" cy="472839"/>
          </a:xfrm>
          <a:prstGeom prst="line">
            <a:avLst/>
          </a:prstGeom>
        </p:spPr>
        <p:style>
          <a:lnRef idx="2">
            <a:schemeClr val="dk1"/>
          </a:lnRef>
          <a:fillRef idx="0">
            <a:schemeClr val="dk1"/>
          </a:fillRef>
          <a:effectRef idx="1">
            <a:schemeClr val="dk1"/>
          </a:effectRef>
          <a:fontRef idx="minor">
            <a:schemeClr val="tx1"/>
          </a:fontRef>
        </p:style>
      </p:cxnSp>
      <p:sp>
        <p:nvSpPr>
          <p:cNvPr id="83" name="Oval 82">
            <a:extLst>
              <a:ext uri="{FF2B5EF4-FFF2-40B4-BE49-F238E27FC236}">
                <a16:creationId xmlns:a16="http://schemas.microsoft.com/office/drawing/2014/main" id="{369A5CFA-E09C-4114-8763-C15152A92515}"/>
              </a:ext>
            </a:extLst>
          </p:cNvPr>
          <p:cNvSpPr/>
          <p:nvPr/>
        </p:nvSpPr>
        <p:spPr>
          <a:xfrm>
            <a:off x="1137679" y="4203597"/>
            <a:ext cx="97234" cy="8809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5450E068-638C-43E9-BA0C-E9DE9BC35DA7}"/>
              </a:ext>
            </a:extLst>
          </p:cNvPr>
          <p:cNvCxnSpPr>
            <a:cxnSpLocks/>
            <a:stCxn id="79" idx="0"/>
            <a:endCxn id="85" idx="4"/>
          </p:cNvCxnSpPr>
          <p:nvPr/>
        </p:nvCxnSpPr>
        <p:spPr>
          <a:xfrm flipV="1">
            <a:off x="2440446" y="3361747"/>
            <a:ext cx="16278" cy="1333004"/>
          </a:xfrm>
          <a:prstGeom prst="line">
            <a:avLst/>
          </a:prstGeom>
        </p:spPr>
        <p:style>
          <a:lnRef idx="2">
            <a:schemeClr val="dk1"/>
          </a:lnRef>
          <a:fillRef idx="0">
            <a:schemeClr val="dk1"/>
          </a:fillRef>
          <a:effectRef idx="1">
            <a:schemeClr val="dk1"/>
          </a:effectRef>
          <a:fontRef idx="minor">
            <a:schemeClr val="tx1"/>
          </a:fontRef>
        </p:style>
      </p:cxnSp>
      <p:sp>
        <p:nvSpPr>
          <p:cNvPr id="85" name="Oval 84">
            <a:extLst>
              <a:ext uri="{FF2B5EF4-FFF2-40B4-BE49-F238E27FC236}">
                <a16:creationId xmlns:a16="http://schemas.microsoft.com/office/drawing/2014/main" id="{25993610-C155-4BA1-B63C-2EEA79F95624}"/>
              </a:ext>
            </a:extLst>
          </p:cNvPr>
          <p:cNvSpPr/>
          <p:nvPr/>
        </p:nvSpPr>
        <p:spPr>
          <a:xfrm>
            <a:off x="2408107" y="3273649"/>
            <a:ext cx="97234" cy="8809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86" name="Straight Arrow Connector 85">
            <a:extLst>
              <a:ext uri="{FF2B5EF4-FFF2-40B4-BE49-F238E27FC236}">
                <a16:creationId xmlns:a16="http://schemas.microsoft.com/office/drawing/2014/main" id="{5D979F65-AB91-4399-82A4-38BF39E54039}"/>
              </a:ext>
            </a:extLst>
          </p:cNvPr>
          <p:cNvCxnSpPr>
            <a:cxnSpLocks/>
          </p:cNvCxnSpPr>
          <p:nvPr/>
        </p:nvCxnSpPr>
        <p:spPr>
          <a:xfrm>
            <a:off x="2844363" y="3395631"/>
            <a:ext cx="388551" cy="290522"/>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87" name="Straight Arrow Connector 86">
            <a:extLst>
              <a:ext uri="{FF2B5EF4-FFF2-40B4-BE49-F238E27FC236}">
                <a16:creationId xmlns:a16="http://schemas.microsoft.com/office/drawing/2014/main" id="{471A1D83-FCDD-43D5-B97A-DEA05E8D39FD}"/>
              </a:ext>
            </a:extLst>
          </p:cNvPr>
          <p:cNvCxnSpPr>
            <a:cxnSpLocks/>
          </p:cNvCxnSpPr>
          <p:nvPr/>
        </p:nvCxnSpPr>
        <p:spPr>
          <a:xfrm flipH="1">
            <a:off x="1602477" y="3395631"/>
            <a:ext cx="335352" cy="290522"/>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88" name="Straight Arrow Connector 87">
            <a:extLst>
              <a:ext uri="{FF2B5EF4-FFF2-40B4-BE49-F238E27FC236}">
                <a16:creationId xmlns:a16="http://schemas.microsoft.com/office/drawing/2014/main" id="{8C5F54A4-C90E-433F-A179-7412221E723B}"/>
              </a:ext>
            </a:extLst>
          </p:cNvPr>
          <p:cNvCxnSpPr>
            <a:cxnSpLocks/>
          </p:cNvCxnSpPr>
          <p:nvPr/>
        </p:nvCxnSpPr>
        <p:spPr>
          <a:xfrm>
            <a:off x="1726273" y="4323621"/>
            <a:ext cx="382029" cy="246601"/>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89" name="TextBox 88">
            <a:extLst>
              <a:ext uri="{FF2B5EF4-FFF2-40B4-BE49-F238E27FC236}">
                <a16:creationId xmlns:a16="http://schemas.microsoft.com/office/drawing/2014/main" id="{78C1676B-6612-476B-82EC-B6DE0997ADB2}"/>
              </a:ext>
            </a:extLst>
          </p:cNvPr>
          <p:cNvSpPr txBox="1"/>
          <p:nvPr/>
        </p:nvSpPr>
        <p:spPr>
          <a:xfrm>
            <a:off x="2994580" y="4937593"/>
            <a:ext cx="312906" cy="369332"/>
          </a:xfrm>
          <a:prstGeom prst="rect">
            <a:avLst/>
          </a:prstGeom>
          <a:noFill/>
        </p:spPr>
        <p:txBody>
          <a:bodyPr wrap="none" rtlCol="0">
            <a:spAutoFit/>
          </a:bodyPr>
          <a:lstStyle/>
          <a:p>
            <a:r>
              <a:rPr lang="en-US" dirty="0"/>
              <a:t>1</a:t>
            </a:r>
          </a:p>
        </p:txBody>
      </p:sp>
      <p:sp>
        <p:nvSpPr>
          <p:cNvPr id="90" name="TextBox 89">
            <a:extLst>
              <a:ext uri="{FF2B5EF4-FFF2-40B4-BE49-F238E27FC236}">
                <a16:creationId xmlns:a16="http://schemas.microsoft.com/office/drawing/2014/main" id="{3CE4C626-F74B-4345-8FB8-550B2EF931EF}"/>
              </a:ext>
            </a:extLst>
          </p:cNvPr>
          <p:cNvSpPr txBox="1"/>
          <p:nvPr/>
        </p:nvSpPr>
        <p:spPr>
          <a:xfrm>
            <a:off x="2940700" y="2707564"/>
            <a:ext cx="312906" cy="369332"/>
          </a:xfrm>
          <a:prstGeom prst="rect">
            <a:avLst/>
          </a:prstGeom>
          <a:noFill/>
        </p:spPr>
        <p:txBody>
          <a:bodyPr wrap="none" rtlCol="0">
            <a:spAutoFit/>
          </a:bodyPr>
          <a:lstStyle/>
          <a:p>
            <a:r>
              <a:rPr lang="en-US" dirty="0"/>
              <a:t>3</a:t>
            </a:r>
          </a:p>
        </p:txBody>
      </p:sp>
      <p:sp>
        <p:nvSpPr>
          <p:cNvPr id="91" name="TextBox 90">
            <a:extLst>
              <a:ext uri="{FF2B5EF4-FFF2-40B4-BE49-F238E27FC236}">
                <a16:creationId xmlns:a16="http://schemas.microsoft.com/office/drawing/2014/main" id="{C5404C27-EB4A-4D14-88D6-E7FCBF569C01}"/>
              </a:ext>
            </a:extLst>
          </p:cNvPr>
          <p:cNvSpPr txBox="1"/>
          <p:nvPr/>
        </p:nvSpPr>
        <p:spPr>
          <a:xfrm>
            <a:off x="4321686" y="3985023"/>
            <a:ext cx="312906"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E75337CA-C923-4393-B301-3625AE50A19E}"/>
              </a:ext>
            </a:extLst>
          </p:cNvPr>
          <p:cNvSpPr txBox="1"/>
          <p:nvPr/>
        </p:nvSpPr>
        <p:spPr>
          <a:xfrm>
            <a:off x="1628289" y="3985023"/>
            <a:ext cx="312906" cy="369332"/>
          </a:xfrm>
          <a:prstGeom prst="rect">
            <a:avLst/>
          </a:prstGeom>
          <a:noFill/>
        </p:spPr>
        <p:txBody>
          <a:bodyPr wrap="none" rtlCol="0">
            <a:spAutoFit/>
          </a:bodyPr>
          <a:lstStyle/>
          <a:p>
            <a:r>
              <a:rPr lang="en-US" dirty="0"/>
              <a:t>2</a:t>
            </a:r>
          </a:p>
        </p:txBody>
      </p:sp>
      <p:sp>
        <p:nvSpPr>
          <p:cNvPr id="55" name="Rectangle: Rounded Corners 54">
            <a:extLst>
              <a:ext uri="{FF2B5EF4-FFF2-40B4-BE49-F238E27FC236}">
                <a16:creationId xmlns:a16="http://schemas.microsoft.com/office/drawing/2014/main" id="{BD2499FB-0A0D-495A-A68A-C8518F07189C}"/>
              </a:ext>
            </a:extLst>
          </p:cNvPr>
          <p:cNvSpPr/>
          <p:nvPr/>
        </p:nvSpPr>
        <p:spPr>
          <a:xfrm>
            <a:off x="5042845" y="2607645"/>
            <a:ext cx="5928482" cy="419587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2000" b="1" dirty="0"/>
              <a:t>// </a:t>
            </a:r>
            <a:r>
              <a:rPr lang="en-US" sz="2000" b="1" dirty="0" err="1"/>
              <a:t>Graph.h</a:t>
            </a:r>
            <a:endParaRPr lang="en-US" sz="2000" b="1" dirty="0"/>
          </a:p>
          <a:p>
            <a:endParaRPr lang="en-US" sz="2000" b="1" dirty="0"/>
          </a:p>
          <a:p>
            <a:r>
              <a:rPr lang="en-US" sz="2000" b="1" dirty="0"/>
              <a:t>#include “</a:t>
            </a:r>
            <a:r>
              <a:rPr lang="en-US" sz="2000" b="1" dirty="0" err="1"/>
              <a:t>Node.h</a:t>
            </a:r>
            <a:r>
              <a:rPr lang="en-US" sz="2000" b="1" dirty="0"/>
              <a:t>”</a:t>
            </a:r>
          </a:p>
          <a:p>
            <a:r>
              <a:rPr lang="en-US" sz="2000" b="1" dirty="0"/>
              <a:t>#include “</a:t>
            </a:r>
            <a:r>
              <a:rPr lang="en-US" sz="2000" b="1" dirty="0" err="1"/>
              <a:t>Edge.h</a:t>
            </a:r>
            <a:r>
              <a:rPr lang="en-US" sz="2000" b="1" dirty="0"/>
              <a:t>”</a:t>
            </a:r>
          </a:p>
          <a:p>
            <a:endParaRPr lang="en-US" sz="2000" b="1" dirty="0"/>
          </a:p>
          <a:p>
            <a:r>
              <a:rPr lang="en-US" sz="2000" b="1" dirty="0"/>
              <a:t>class Node {</a:t>
            </a:r>
          </a:p>
          <a:p>
            <a:r>
              <a:rPr lang="en-US" sz="2000" b="1" dirty="0"/>
              <a:t>    Map&lt;int, Node*&gt; </a:t>
            </a:r>
            <a:r>
              <a:rPr lang="en-US" sz="2000" b="1" dirty="0" err="1"/>
              <a:t>m_nodes</a:t>
            </a:r>
            <a:r>
              <a:rPr lang="en-US" sz="2000" b="1" dirty="0"/>
              <a:t>;</a:t>
            </a:r>
          </a:p>
          <a:p>
            <a:r>
              <a:rPr lang="en-US" sz="2000" b="1" dirty="0"/>
              <a:t>    Map&lt;int, Edge*&gt; </a:t>
            </a:r>
            <a:r>
              <a:rPr lang="en-US" sz="2000" b="1" dirty="0" err="1"/>
              <a:t>m_edges</a:t>
            </a:r>
            <a:r>
              <a:rPr lang="en-US" sz="2000" b="1" dirty="0"/>
              <a:t>;</a:t>
            </a:r>
          </a:p>
          <a:p>
            <a:r>
              <a:rPr lang="en-US" sz="2000" b="1" dirty="0"/>
              <a:t>  public:</a:t>
            </a:r>
          </a:p>
          <a:p>
            <a:r>
              <a:rPr lang="en-US" sz="2000" b="1" dirty="0"/>
              <a:t>    // Methods that use Edge and / or Node</a:t>
            </a:r>
          </a:p>
          <a:p>
            <a:r>
              <a:rPr lang="en-US" sz="2000" b="1" dirty="0"/>
              <a:t>};</a:t>
            </a:r>
          </a:p>
        </p:txBody>
      </p:sp>
    </p:spTree>
    <p:extLst>
      <p:ext uri="{BB962C8B-B14F-4D97-AF65-F5344CB8AC3E}">
        <p14:creationId xmlns:p14="http://schemas.microsoft.com/office/powerpoint/2010/main" val="3601910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90" grpId="0"/>
      <p:bldP spid="91" grpId="0"/>
      <p:bldP spid="92" grpId="0"/>
      <p:bldP spid="5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446313" y="1087553"/>
            <a:ext cx="11310257" cy="4840224"/>
          </a:xfrm>
        </p:spPr>
        <p:txBody>
          <a:bodyPr>
            <a:noAutofit/>
          </a:bodyPr>
          <a:lstStyle/>
          <a:p>
            <a:pPr>
              <a:buClr>
                <a:schemeClr val="tx2"/>
              </a:buClr>
            </a:pPr>
            <a:r>
              <a:rPr lang="en-US" sz="2800" dirty="0"/>
              <a:t>Now a function that looked like this with opaque pointers:</a:t>
            </a:r>
          </a:p>
          <a:p>
            <a:pPr>
              <a:buClr>
                <a:schemeClr val="tx2"/>
              </a:buClr>
            </a:pPr>
            <a:endParaRPr lang="en-US" sz="2800" dirty="0"/>
          </a:p>
          <a:p>
            <a:pPr>
              <a:buClr>
                <a:schemeClr val="tx2"/>
              </a:buClr>
            </a:pPr>
            <a:endParaRPr lang="en-US" sz="2800" dirty="0"/>
          </a:p>
          <a:p>
            <a:pPr marL="57150" indent="0">
              <a:buClr>
                <a:schemeClr val="tx2"/>
              </a:buClr>
              <a:buNone/>
            </a:pPr>
            <a:endParaRPr lang="en-US" sz="2800" dirty="0"/>
          </a:p>
          <a:p>
            <a:pPr>
              <a:buClr>
                <a:schemeClr val="tx2"/>
              </a:buClr>
            </a:pPr>
            <a:r>
              <a:rPr lang="en-US" sz="2800" dirty="0"/>
              <a:t>Will look like this with dumb data:</a:t>
            </a:r>
          </a:p>
          <a:p>
            <a:pPr>
              <a:buClr>
                <a:schemeClr val="tx2"/>
              </a:buClr>
            </a:pPr>
            <a:endParaRPr lang="en-US" sz="2800" dirty="0"/>
          </a:p>
          <a:p>
            <a:pPr marL="57150" indent="0">
              <a:buClr>
                <a:schemeClr val="tx2"/>
              </a:buClr>
              <a:buNone/>
            </a:pPr>
            <a:endParaRPr lang="en-US" sz="2800" dirty="0"/>
          </a:p>
          <a:p>
            <a:pPr marL="57150" indent="0">
              <a:buClr>
                <a:schemeClr val="tx2"/>
              </a:buClr>
              <a:buNone/>
            </a:pPr>
            <a:endParaRPr lang="en-US" sz="2800" dirty="0"/>
          </a:p>
          <a:p>
            <a:pPr>
              <a:buClr>
                <a:schemeClr val="tx2"/>
              </a:buClr>
            </a:pPr>
            <a:endParaRPr lang="en-US" sz="2800" dirty="0"/>
          </a:p>
        </p:txBody>
      </p:sp>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p:txBody>
          <a:bodyPr>
            <a:noAutofit/>
          </a:bodyPr>
          <a:lstStyle/>
          <a:p>
            <a:r>
              <a:rPr lang="en-US" sz="3200" b="1" dirty="0"/>
              <a:t>Levelization technique #4 – Dumb data</a:t>
            </a:r>
          </a:p>
        </p:txBody>
      </p:sp>
      <p:sp>
        <p:nvSpPr>
          <p:cNvPr id="80" name="Rectangle: Rounded Corners 79">
            <a:extLst>
              <a:ext uri="{FF2B5EF4-FFF2-40B4-BE49-F238E27FC236}">
                <a16:creationId xmlns:a16="http://schemas.microsoft.com/office/drawing/2014/main" id="{96448E90-4959-4A81-A01D-285E67959CA5}"/>
              </a:ext>
            </a:extLst>
          </p:cNvPr>
          <p:cNvSpPr/>
          <p:nvPr/>
        </p:nvSpPr>
        <p:spPr>
          <a:xfrm>
            <a:off x="716275" y="1510287"/>
            <a:ext cx="9494526" cy="2026167"/>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3200" b="1" dirty="0"/>
              <a:t>int Graph::</a:t>
            </a:r>
            <a:r>
              <a:rPr lang="en-US" sz="3200" b="1" dirty="0" err="1"/>
              <a:t>firstEdgeWeight</a:t>
            </a:r>
            <a:r>
              <a:rPr lang="en-US" sz="3200" b="1" dirty="0"/>
              <a:t>(const Node* node)</a:t>
            </a:r>
          </a:p>
          <a:p>
            <a:r>
              <a:rPr lang="en-US" sz="3200" b="1" dirty="0"/>
              <a:t>{</a:t>
            </a:r>
          </a:p>
          <a:p>
            <a:r>
              <a:rPr lang="en-US" sz="3200" b="1" dirty="0"/>
              <a:t>    return node-&gt;edge(0)-&gt;weight();</a:t>
            </a:r>
          </a:p>
          <a:p>
            <a:r>
              <a:rPr lang="en-US" sz="3200" b="1" dirty="0"/>
              <a:t>}</a:t>
            </a:r>
          </a:p>
        </p:txBody>
      </p:sp>
      <p:sp>
        <p:nvSpPr>
          <p:cNvPr id="38" name="Rectangle: Rounded Corners 37">
            <a:extLst>
              <a:ext uri="{FF2B5EF4-FFF2-40B4-BE49-F238E27FC236}">
                <a16:creationId xmlns:a16="http://schemas.microsoft.com/office/drawing/2014/main" id="{84071291-7B45-4217-AE23-2D7AB2C816AC}"/>
              </a:ext>
            </a:extLst>
          </p:cNvPr>
          <p:cNvSpPr/>
          <p:nvPr/>
        </p:nvSpPr>
        <p:spPr>
          <a:xfrm>
            <a:off x="716276" y="4245095"/>
            <a:ext cx="9494526" cy="224778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2800" b="1" dirty="0"/>
              <a:t>int Graph::</a:t>
            </a:r>
            <a:r>
              <a:rPr lang="en-US" sz="2800" b="1" dirty="0" err="1"/>
              <a:t>firstEdgeWeight</a:t>
            </a:r>
            <a:r>
              <a:rPr lang="en-US" sz="2800" b="1" dirty="0"/>
              <a:t>(int </a:t>
            </a:r>
            <a:r>
              <a:rPr lang="en-US" sz="2800" b="1" dirty="0" err="1"/>
              <a:t>nodeId</a:t>
            </a:r>
            <a:r>
              <a:rPr lang="en-US" sz="2800" b="1" dirty="0"/>
              <a:t>)</a:t>
            </a:r>
          </a:p>
          <a:p>
            <a:r>
              <a:rPr lang="en-US" sz="2800" b="1" dirty="0"/>
              <a:t>{</a:t>
            </a:r>
          </a:p>
          <a:p>
            <a:r>
              <a:rPr lang="en-US" sz="2800" b="1" dirty="0"/>
              <a:t>    int </a:t>
            </a:r>
            <a:r>
              <a:rPr lang="en-US" sz="2800" b="1" dirty="0" err="1"/>
              <a:t>edgeId</a:t>
            </a:r>
            <a:r>
              <a:rPr lang="en-US" sz="2800" b="1" dirty="0"/>
              <a:t> = </a:t>
            </a:r>
            <a:r>
              <a:rPr lang="en-US" sz="2800" b="1" dirty="0" err="1"/>
              <a:t>m_nodes</a:t>
            </a:r>
            <a:r>
              <a:rPr lang="en-US" sz="2800" b="1" dirty="0"/>
              <a:t>[</a:t>
            </a:r>
            <a:r>
              <a:rPr lang="en-US" sz="2800" b="1" dirty="0" err="1"/>
              <a:t>nodeId</a:t>
            </a:r>
            <a:r>
              <a:rPr lang="en-US" sz="2800" b="1" dirty="0"/>
              <a:t>]-&gt;edge(0);</a:t>
            </a:r>
          </a:p>
          <a:p>
            <a:r>
              <a:rPr lang="en-US" sz="2800" b="1" dirty="0"/>
              <a:t>    return </a:t>
            </a:r>
            <a:r>
              <a:rPr lang="en-US" sz="2800" b="1" dirty="0" err="1"/>
              <a:t>m_edges</a:t>
            </a:r>
            <a:r>
              <a:rPr lang="en-US" sz="2800" b="1" dirty="0"/>
              <a:t>[</a:t>
            </a:r>
            <a:r>
              <a:rPr lang="en-US" sz="2800" b="1" dirty="0" err="1"/>
              <a:t>edgeId</a:t>
            </a:r>
            <a:r>
              <a:rPr lang="en-US" sz="2800" b="1" dirty="0"/>
              <a:t>]-&gt;weight();</a:t>
            </a:r>
          </a:p>
          <a:p>
            <a:r>
              <a:rPr lang="en-US" sz="2800" b="1" dirty="0"/>
              <a:t>}</a:t>
            </a:r>
          </a:p>
        </p:txBody>
      </p:sp>
    </p:spTree>
    <p:extLst>
      <p:ext uri="{BB962C8B-B14F-4D97-AF65-F5344CB8AC3E}">
        <p14:creationId xmlns:p14="http://schemas.microsoft.com/office/powerpoint/2010/main" val="3278067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3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A5BD4490-DE71-4065-BA82-9CCDDDA3AFC8}"/>
              </a:ext>
            </a:extLst>
          </p:cNvPr>
          <p:cNvSpPr>
            <a:spLocks noGrp="1"/>
          </p:cNvSpPr>
          <p:nvPr>
            <p:ph type="title"/>
          </p:nvPr>
        </p:nvSpPr>
        <p:spPr/>
        <p:txBody>
          <a:bodyPr/>
          <a:lstStyle/>
          <a:p>
            <a:r>
              <a:rPr lang="en-US" dirty="0"/>
              <a:t>C++ Compilation In A Nutshell</a:t>
            </a:r>
          </a:p>
        </p:txBody>
      </p:sp>
    </p:spTree>
    <p:extLst>
      <p:ext uri="{BB962C8B-B14F-4D97-AF65-F5344CB8AC3E}">
        <p14:creationId xmlns:p14="http://schemas.microsoft.com/office/powerpoint/2010/main" val="2504300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446313" y="1087553"/>
            <a:ext cx="11310257" cy="4840224"/>
          </a:xfrm>
        </p:spPr>
        <p:txBody>
          <a:bodyPr>
            <a:noAutofit/>
          </a:bodyPr>
          <a:lstStyle/>
          <a:p>
            <a:pPr>
              <a:buClr>
                <a:schemeClr val="tx2"/>
              </a:buClr>
            </a:pPr>
            <a:r>
              <a:rPr lang="en-US" sz="3200" dirty="0"/>
              <a:t>The code now is uglier, but it has fewer physical dependencies.</a:t>
            </a:r>
          </a:p>
          <a:p>
            <a:pPr>
              <a:buClr>
                <a:schemeClr val="tx2"/>
              </a:buClr>
            </a:pPr>
            <a:r>
              <a:rPr lang="en-US" sz="3200" dirty="0"/>
              <a:t>Plus, now each one of Node, Edge and Graph is serializable. While using opaque pointers makes the Graph serializable as a whole unit.</a:t>
            </a:r>
          </a:p>
        </p:txBody>
      </p:sp>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p:txBody>
          <a:bodyPr>
            <a:noAutofit/>
          </a:bodyPr>
          <a:lstStyle/>
          <a:p>
            <a:r>
              <a:rPr lang="en-US" sz="3200" b="1" dirty="0"/>
              <a:t>Levelization technique #4 – Dumb data</a:t>
            </a:r>
          </a:p>
        </p:txBody>
      </p:sp>
    </p:spTree>
    <p:extLst>
      <p:ext uri="{BB962C8B-B14F-4D97-AF65-F5344CB8AC3E}">
        <p14:creationId xmlns:p14="http://schemas.microsoft.com/office/powerpoint/2010/main" val="842112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446313" y="1087552"/>
            <a:ext cx="11310257" cy="5313247"/>
          </a:xfrm>
        </p:spPr>
        <p:txBody>
          <a:bodyPr>
            <a:noAutofit/>
          </a:bodyPr>
          <a:lstStyle/>
          <a:p>
            <a:pPr>
              <a:buClr>
                <a:schemeClr val="tx2"/>
              </a:buClr>
            </a:pPr>
            <a:r>
              <a:rPr lang="en-US" sz="3200" dirty="0"/>
              <a:t>Deliberately avoiding reuse by repeating a small amount of code or data in 2 different classes / components.</a:t>
            </a:r>
          </a:p>
          <a:p>
            <a:pPr>
              <a:buClr>
                <a:schemeClr val="tx2"/>
              </a:buClr>
            </a:pPr>
            <a:r>
              <a:rPr lang="en-US" sz="3200" dirty="0"/>
              <a:t>For this example, let’s say we have two big classes that are widely used, and both have an identical small piece of code:</a:t>
            </a:r>
          </a:p>
        </p:txBody>
      </p:sp>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p:txBody>
          <a:bodyPr>
            <a:noAutofit/>
          </a:bodyPr>
          <a:lstStyle/>
          <a:p>
            <a:r>
              <a:rPr lang="en-US" sz="3200" b="1" dirty="0"/>
              <a:t>Levelization technique #5 – Redundancy</a:t>
            </a:r>
          </a:p>
        </p:txBody>
      </p:sp>
      <p:sp>
        <p:nvSpPr>
          <p:cNvPr id="6" name="Rectangle: Rounded Corners 5">
            <a:extLst>
              <a:ext uri="{FF2B5EF4-FFF2-40B4-BE49-F238E27FC236}">
                <a16:creationId xmlns:a16="http://schemas.microsoft.com/office/drawing/2014/main" id="{7A2540A2-FB4C-4BFA-AEFE-3247CBBF7D03}"/>
              </a:ext>
            </a:extLst>
          </p:cNvPr>
          <p:cNvSpPr/>
          <p:nvPr/>
        </p:nvSpPr>
        <p:spPr>
          <a:xfrm>
            <a:off x="2730715" y="3227252"/>
            <a:ext cx="6730570" cy="2792548"/>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3600" b="1" dirty="0"/>
              <a:t>int min(int a, int b)</a:t>
            </a:r>
          </a:p>
          <a:p>
            <a:r>
              <a:rPr lang="en-US" sz="3600" b="1" dirty="0"/>
              <a:t>{</a:t>
            </a:r>
          </a:p>
          <a:p>
            <a:r>
              <a:rPr lang="en-US" sz="3600" b="1" dirty="0"/>
              <a:t>    return a &gt; b ? b : a;</a:t>
            </a:r>
          </a:p>
          <a:p>
            <a:r>
              <a:rPr lang="en-US" sz="3600" b="1" dirty="0"/>
              <a:t>}</a:t>
            </a:r>
          </a:p>
        </p:txBody>
      </p:sp>
    </p:spTree>
    <p:extLst>
      <p:ext uri="{BB962C8B-B14F-4D97-AF65-F5344CB8AC3E}">
        <p14:creationId xmlns:p14="http://schemas.microsoft.com/office/powerpoint/2010/main" val="2125495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446313" y="1087552"/>
            <a:ext cx="11310257" cy="5313247"/>
          </a:xfrm>
        </p:spPr>
        <p:txBody>
          <a:bodyPr>
            <a:noAutofit/>
          </a:bodyPr>
          <a:lstStyle/>
          <a:p>
            <a:pPr>
              <a:buClr>
                <a:schemeClr val="tx2"/>
              </a:buClr>
            </a:pPr>
            <a:r>
              <a:rPr lang="en-US" dirty="0"/>
              <a:t>Keeping this function in only one class and making the second class depend on the first one is not a good idea, because this will add unnecessary dependencies and will increase compile time since both class are big and used by a lot of other classes.</a:t>
            </a:r>
          </a:p>
          <a:p>
            <a:pPr>
              <a:buClr>
                <a:schemeClr val="tx2"/>
              </a:buClr>
            </a:pPr>
            <a:r>
              <a:rPr lang="en-US" dirty="0"/>
              <a:t>I think almost everyone will agree that creating a new file just for this method is an overkill.</a:t>
            </a:r>
          </a:p>
          <a:p>
            <a:pPr>
              <a:buClr>
                <a:schemeClr val="tx2"/>
              </a:buClr>
            </a:pPr>
            <a:r>
              <a:rPr lang="en-US" dirty="0"/>
              <a:t>In conclusion, unless there’s already an existing place where this function can be moved, it’s okay it keep the duplicated code (when it’s simple / short enough).</a:t>
            </a:r>
          </a:p>
          <a:p>
            <a:pPr>
              <a:buClr>
                <a:schemeClr val="tx2"/>
              </a:buClr>
            </a:pPr>
            <a:endParaRPr lang="en-US" dirty="0"/>
          </a:p>
        </p:txBody>
      </p:sp>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p:txBody>
          <a:bodyPr>
            <a:noAutofit/>
          </a:bodyPr>
          <a:lstStyle/>
          <a:p>
            <a:r>
              <a:rPr lang="en-US" sz="3200" b="1" dirty="0"/>
              <a:t>Levelization technique #5 – Redundancy</a:t>
            </a:r>
          </a:p>
        </p:txBody>
      </p:sp>
    </p:spTree>
    <p:extLst>
      <p:ext uri="{BB962C8B-B14F-4D97-AF65-F5344CB8AC3E}">
        <p14:creationId xmlns:p14="http://schemas.microsoft.com/office/powerpoint/2010/main" val="30511283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446313" y="1097281"/>
            <a:ext cx="11310257" cy="4840224"/>
          </a:xfrm>
        </p:spPr>
        <p:txBody>
          <a:bodyPr>
            <a:noAutofit/>
          </a:bodyPr>
          <a:lstStyle/>
          <a:p>
            <a:pPr>
              <a:buClr>
                <a:schemeClr val="tx2"/>
              </a:buClr>
            </a:pPr>
            <a:r>
              <a:rPr lang="en-US" sz="3200" dirty="0"/>
              <a:t>Using supplied functions / data that enable lower-level subsystems to perform specific tasks in a more global context.</a:t>
            </a:r>
          </a:p>
          <a:p>
            <a:pPr>
              <a:buClr>
                <a:schemeClr val="tx2"/>
              </a:buClr>
            </a:pPr>
            <a:r>
              <a:rPr lang="en-US" sz="3200" dirty="0"/>
              <a:t>There are 5 types of callbacks:</a:t>
            </a:r>
          </a:p>
          <a:p>
            <a:pPr lvl="1"/>
            <a:r>
              <a:rPr lang="en-US" sz="2800" dirty="0"/>
              <a:t>Data callback</a:t>
            </a:r>
          </a:p>
          <a:p>
            <a:pPr lvl="1"/>
            <a:r>
              <a:rPr lang="en-US" sz="2800" dirty="0"/>
              <a:t>Function callback</a:t>
            </a:r>
          </a:p>
          <a:p>
            <a:pPr lvl="1"/>
            <a:r>
              <a:rPr lang="en-US" sz="2800" dirty="0"/>
              <a:t>Functor callback</a:t>
            </a:r>
          </a:p>
          <a:p>
            <a:pPr lvl="1"/>
            <a:r>
              <a:rPr lang="en-US" sz="2800" dirty="0"/>
              <a:t>Protocol callback</a:t>
            </a:r>
          </a:p>
          <a:p>
            <a:pPr lvl="1"/>
            <a:r>
              <a:rPr lang="en-US" sz="2800" dirty="0"/>
              <a:t>Concept callback (Will not be discussed here, check out John </a:t>
            </a:r>
            <a:r>
              <a:rPr lang="en-US" sz="2800" dirty="0" err="1"/>
              <a:t>Lakos</a:t>
            </a:r>
            <a:r>
              <a:rPr lang="en-US" sz="2800" dirty="0"/>
              <a:t>’ lectures (part 2) in the references for more info)</a:t>
            </a:r>
          </a:p>
          <a:p>
            <a:pPr>
              <a:buClr>
                <a:schemeClr val="tx2"/>
              </a:buClr>
            </a:pPr>
            <a:endParaRPr lang="en-US" sz="3200" dirty="0"/>
          </a:p>
          <a:p>
            <a:pPr>
              <a:buClr>
                <a:schemeClr val="tx2"/>
              </a:buClr>
            </a:pPr>
            <a:endParaRPr lang="en-US" sz="3200" dirty="0"/>
          </a:p>
          <a:p>
            <a:pPr>
              <a:buClr>
                <a:schemeClr val="tx2"/>
              </a:buClr>
            </a:pPr>
            <a:endParaRPr lang="en-US" sz="3200" dirty="0"/>
          </a:p>
          <a:p>
            <a:pPr>
              <a:buClr>
                <a:schemeClr val="tx2"/>
              </a:buClr>
            </a:pPr>
            <a:endParaRPr lang="en-US" sz="3200" dirty="0"/>
          </a:p>
          <a:p>
            <a:pPr>
              <a:buClr>
                <a:schemeClr val="tx2"/>
              </a:buClr>
            </a:pPr>
            <a:endParaRPr lang="en-US" sz="3200" dirty="0"/>
          </a:p>
        </p:txBody>
      </p:sp>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p:txBody>
          <a:bodyPr>
            <a:noAutofit/>
          </a:bodyPr>
          <a:lstStyle/>
          <a:p>
            <a:r>
              <a:rPr lang="en-US" sz="3200" b="1" dirty="0"/>
              <a:t>Levelization technique #6 – Callbacks</a:t>
            </a:r>
          </a:p>
        </p:txBody>
      </p:sp>
    </p:spTree>
    <p:extLst>
      <p:ext uri="{BB962C8B-B14F-4D97-AF65-F5344CB8AC3E}">
        <p14:creationId xmlns:p14="http://schemas.microsoft.com/office/powerpoint/2010/main" val="2765108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446313" y="1097281"/>
            <a:ext cx="11310257" cy="4840224"/>
          </a:xfrm>
        </p:spPr>
        <p:txBody>
          <a:bodyPr>
            <a:noAutofit/>
          </a:bodyPr>
          <a:lstStyle/>
          <a:p>
            <a:pPr>
              <a:buClr>
                <a:schemeClr val="tx2"/>
              </a:buClr>
            </a:pPr>
            <a:r>
              <a:rPr lang="en-US" dirty="0"/>
              <a:t>Data callbacks are effectively demotion.</a:t>
            </a:r>
          </a:p>
          <a:p>
            <a:pPr>
              <a:buClr>
                <a:schemeClr val="tx2"/>
              </a:buClr>
            </a:pPr>
            <a:r>
              <a:rPr lang="en-US" dirty="0"/>
              <a:t>We’ll go back to the manager / employee example:</a:t>
            </a:r>
          </a:p>
          <a:p>
            <a:pPr>
              <a:buClr>
                <a:schemeClr val="tx2"/>
              </a:buClr>
            </a:pPr>
            <a:endParaRPr lang="en-US" dirty="0"/>
          </a:p>
          <a:p>
            <a:pPr>
              <a:buClr>
                <a:schemeClr val="tx2"/>
              </a:buClr>
            </a:pPr>
            <a:endParaRPr lang="en-US" dirty="0"/>
          </a:p>
          <a:p>
            <a:pPr>
              <a:buClr>
                <a:schemeClr val="tx2"/>
              </a:buClr>
            </a:pPr>
            <a:endParaRPr lang="en-US" dirty="0"/>
          </a:p>
          <a:p>
            <a:pPr>
              <a:buClr>
                <a:schemeClr val="tx2"/>
              </a:buClr>
            </a:pPr>
            <a:endParaRPr lang="en-US" dirty="0"/>
          </a:p>
          <a:p>
            <a:pPr>
              <a:buClr>
                <a:schemeClr val="tx2"/>
              </a:buClr>
            </a:pPr>
            <a:endParaRPr lang="en-US" dirty="0"/>
          </a:p>
        </p:txBody>
      </p:sp>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p:txBody>
          <a:bodyPr>
            <a:noAutofit/>
          </a:bodyPr>
          <a:lstStyle/>
          <a:p>
            <a:r>
              <a:rPr lang="en-US" sz="3200" b="1" dirty="0"/>
              <a:t>Levelization technique #6 – Data Callbacks</a:t>
            </a:r>
          </a:p>
        </p:txBody>
      </p:sp>
      <p:sp>
        <p:nvSpPr>
          <p:cNvPr id="23" name="TextBox 22">
            <a:extLst>
              <a:ext uri="{FF2B5EF4-FFF2-40B4-BE49-F238E27FC236}">
                <a16:creationId xmlns:a16="http://schemas.microsoft.com/office/drawing/2014/main" id="{AAAC846B-1E56-4167-9D25-B183BB94844E}"/>
              </a:ext>
            </a:extLst>
          </p:cNvPr>
          <p:cNvSpPr txBox="1"/>
          <p:nvPr/>
        </p:nvSpPr>
        <p:spPr>
          <a:xfrm>
            <a:off x="982888" y="4130793"/>
            <a:ext cx="1362874" cy="246221"/>
          </a:xfrm>
          <a:prstGeom prst="rect">
            <a:avLst/>
          </a:prstGeom>
          <a:noFill/>
        </p:spPr>
        <p:txBody>
          <a:bodyPr wrap="square" rtlCol="0">
            <a:spAutoFit/>
          </a:bodyPr>
          <a:lstStyle/>
          <a:p>
            <a:r>
              <a:rPr lang="en-US" sz="1000" dirty="0"/>
              <a:t>Uses-in-the-interface</a:t>
            </a:r>
          </a:p>
        </p:txBody>
      </p:sp>
      <p:cxnSp>
        <p:nvCxnSpPr>
          <p:cNvPr id="24" name="Straight Connector 23">
            <a:extLst>
              <a:ext uri="{FF2B5EF4-FFF2-40B4-BE49-F238E27FC236}">
                <a16:creationId xmlns:a16="http://schemas.microsoft.com/office/drawing/2014/main" id="{23BB0DD0-3958-4B0F-A518-9FBDAB4A31FF}"/>
              </a:ext>
            </a:extLst>
          </p:cNvPr>
          <p:cNvCxnSpPr>
            <a:cxnSpLocks/>
            <a:endCxn id="25" idx="2"/>
          </p:cNvCxnSpPr>
          <p:nvPr/>
        </p:nvCxnSpPr>
        <p:spPr>
          <a:xfrm>
            <a:off x="435430" y="4268304"/>
            <a:ext cx="447557" cy="0"/>
          </a:xfrm>
          <a:prstGeom prst="line">
            <a:avLst/>
          </a:prstGeom>
        </p:spPr>
        <p:style>
          <a:lnRef idx="2">
            <a:schemeClr val="dk1"/>
          </a:lnRef>
          <a:fillRef idx="0">
            <a:schemeClr val="dk1"/>
          </a:fillRef>
          <a:effectRef idx="1">
            <a:schemeClr val="dk1"/>
          </a:effectRef>
          <a:fontRef idx="minor">
            <a:schemeClr val="tx1"/>
          </a:fontRef>
        </p:style>
      </p:cxnSp>
      <p:sp>
        <p:nvSpPr>
          <p:cNvPr id="25" name="Oval 24">
            <a:extLst>
              <a:ext uri="{FF2B5EF4-FFF2-40B4-BE49-F238E27FC236}">
                <a16:creationId xmlns:a16="http://schemas.microsoft.com/office/drawing/2014/main" id="{215F1185-467B-45EF-863B-BC7CC1EB0C62}"/>
              </a:ext>
            </a:extLst>
          </p:cNvPr>
          <p:cNvSpPr/>
          <p:nvPr/>
        </p:nvSpPr>
        <p:spPr>
          <a:xfrm>
            <a:off x="882987" y="4224255"/>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84D586DD-680D-4071-9B2F-A998A95570C0}"/>
              </a:ext>
            </a:extLst>
          </p:cNvPr>
          <p:cNvSpPr/>
          <p:nvPr/>
        </p:nvSpPr>
        <p:spPr>
          <a:xfrm>
            <a:off x="221366" y="3304422"/>
            <a:ext cx="1443776"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A069A5F6-0E4D-4AB2-AAB0-0A0115763657}"/>
              </a:ext>
            </a:extLst>
          </p:cNvPr>
          <p:cNvSpPr/>
          <p:nvPr/>
        </p:nvSpPr>
        <p:spPr>
          <a:xfrm>
            <a:off x="424665" y="3428951"/>
            <a:ext cx="1037176"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t>List</a:t>
            </a:r>
          </a:p>
        </p:txBody>
      </p:sp>
      <p:sp>
        <p:nvSpPr>
          <p:cNvPr id="33" name="Rectangle: Rounded Corners 32">
            <a:extLst>
              <a:ext uri="{FF2B5EF4-FFF2-40B4-BE49-F238E27FC236}">
                <a16:creationId xmlns:a16="http://schemas.microsoft.com/office/drawing/2014/main" id="{2D52790F-F80F-42CA-8185-29C242FC05CB}"/>
              </a:ext>
            </a:extLst>
          </p:cNvPr>
          <p:cNvSpPr/>
          <p:nvPr/>
        </p:nvSpPr>
        <p:spPr>
          <a:xfrm>
            <a:off x="3066763" y="2189809"/>
            <a:ext cx="1443776"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Rounded Corners 34">
            <a:extLst>
              <a:ext uri="{FF2B5EF4-FFF2-40B4-BE49-F238E27FC236}">
                <a16:creationId xmlns:a16="http://schemas.microsoft.com/office/drawing/2014/main" id="{F17B6372-5B45-45C7-BFBA-D7D002C9A5BF}"/>
              </a:ext>
            </a:extLst>
          </p:cNvPr>
          <p:cNvSpPr/>
          <p:nvPr/>
        </p:nvSpPr>
        <p:spPr>
          <a:xfrm>
            <a:off x="221367" y="2191421"/>
            <a:ext cx="1443776"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Connector 36">
            <a:extLst>
              <a:ext uri="{FF2B5EF4-FFF2-40B4-BE49-F238E27FC236}">
                <a16:creationId xmlns:a16="http://schemas.microsoft.com/office/drawing/2014/main" id="{CE5B6439-B395-4562-B824-74D8C4005C93}"/>
              </a:ext>
            </a:extLst>
          </p:cNvPr>
          <p:cNvCxnSpPr>
            <a:cxnSpLocks/>
            <a:stCxn id="32" idx="0"/>
            <a:endCxn id="38" idx="4"/>
          </p:cNvCxnSpPr>
          <p:nvPr/>
        </p:nvCxnSpPr>
        <p:spPr>
          <a:xfrm flipV="1">
            <a:off x="943253" y="2794753"/>
            <a:ext cx="1" cy="634198"/>
          </a:xfrm>
          <a:prstGeom prst="line">
            <a:avLst/>
          </a:prstGeom>
        </p:spPr>
        <p:style>
          <a:lnRef idx="2">
            <a:schemeClr val="dk1"/>
          </a:lnRef>
          <a:fillRef idx="0">
            <a:schemeClr val="dk1"/>
          </a:fillRef>
          <a:effectRef idx="1">
            <a:schemeClr val="dk1"/>
          </a:effectRef>
          <a:fontRef idx="minor">
            <a:schemeClr val="tx1"/>
          </a:fontRef>
        </p:style>
      </p:cxnSp>
      <p:sp>
        <p:nvSpPr>
          <p:cNvPr id="38" name="Oval 37">
            <a:extLst>
              <a:ext uri="{FF2B5EF4-FFF2-40B4-BE49-F238E27FC236}">
                <a16:creationId xmlns:a16="http://schemas.microsoft.com/office/drawing/2014/main" id="{4D697680-4AD4-477C-9D38-7990E6871477}"/>
              </a:ext>
            </a:extLst>
          </p:cNvPr>
          <p:cNvSpPr/>
          <p:nvPr/>
        </p:nvSpPr>
        <p:spPr>
          <a:xfrm>
            <a:off x="896534" y="2706655"/>
            <a:ext cx="93440" cy="8809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F1A2CD6D-E107-413F-A34F-460D0BD54E9B}"/>
              </a:ext>
            </a:extLst>
          </p:cNvPr>
          <p:cNvSpPr/>
          <p:nvPr/>
        </p:nvSpPr>
        <p:spPr>
          <a:xfrm>
            <a:off x="3263289" y="2327217"/>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B02C35A8-3AD8-40A7-9B34-12D89B1F4BC9}"/>
              </a:ext>
            </a:extLst>
          </p:cNvPr>
          <p:cNvCxnSpPr>
            <a:cxnSpLocks/>
            <a:stCxn id="36" idx="7"/>
            <a:endCxn id="42" idx="2"/>
          </p:cNvCxnSpPr>
          <p:nvPr/>
        </p:nvCxnSpPr>
        <p:spPr>
          <a:xfrm flipV="1">
            <a:off x="1365617" y="2371266"/>
            <a:ext cx="1897672" cy="1565"/>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439F22C6-F256-4551-ADAD-ECCA97681335}"/>
              </a:ext>
            </a:extLst>
          </p:cNvPr>
          <p:cNvCxnSpPr>
            <a:cxnSpLocks/>
            <a:stCxn id="34" idx="3"/>
            <a:endCxn id="44" idx="6"/>
          </p:cNvCxnSpPr>
          <p:nvPr/>
        </p:nvCxnSpPr>
        <p:spPr>
          <a:xfrm flipH="1" flipV="1">
            <a:off x="1539197" y="2640820"/>
            <a:ext cx="1882756" cy="5045"/>
          </a:xfrm>
          <a:prstGeom prst="line">
            <a:avLst/>
          </a:prstGeom>
        </p:spPr>
        <p:style>
          <a:lnRef idx="2">
            <a:schemeClr val="dk1"/>
          </a:lnRef>
          <a:fillRef idx="0">
            <a:schemeClr val="dk1"/>
          </a:fillRef>
          <a:effectRef idx="1">
            <a:schemeClr val="dk1"/>
          </a:effectRef>
          <a:fontRef idx="minor">
            <a:schemeClr val="tx1"/>
          </a:fontRef>
        </p:style>
      </p:cxnSp>
      <p:sp>
        <p:nvSpPr>
          <p:cNvPr id="44" name="Oval 43">
            <a:extLst>
              <a:ext uri="{FF2B5EF4-FFF2-40B4-BE49-F238E27FC236}">
                <a16:creationId xmlns:a16="http://schemas.microsoft.com/office/drawing/2014/main" id="{C5E3360C-7291-445D-8B73-7586C9085029}"/>
              </a:ext>
            </a:extLst>
          </p:cNvPr>
          <p:cNvSpPr/>
          <p:nvPr/>
        </p:nvSpPr>
        <p:spPr>
          <a:xfrm>
            <a:off x="1445757" y="2596771"/>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4" name="Oval 33">
            <a:extLst>
              <a:ext uri="{FF2B5EF4-FFF2-40B4-BE49-F238E27FC236}">
                <a16:creationId xmlns:a16="http://schemas.microsoft.com/office/drawing/2014/main" id="{F4B7399B-F8C8-42B7-9FC8-86FC5751D4B5}"/>
              </a:ext>
            </a:extLst>
          </p:cNvPr>
          <p:cNvSpPr/>
          <p:nvPr/>
        </p:nvSpPr>
        <p:spPr>
          <a:xfrm>
            <a:off x="3270062" y="2314338"/>
            <a:ext cx="1037176"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900" dirty="0"/>
              <a:t>Employee</a:t>
            </a:r>
          </a:p>
        </p:txBody>
      </p:sp>
      <p:sp>
        <p:nvSpPr>
          <p:cNvPr id="36" name="Oval 35">
            <a:extLst>
              <a:ext uri="{FF2B5EF4-FFF2-40B4-BE49-F238E27FC236}">
                <a16:creationId xmlns:a16="http://schemas.microsoft.com/office/drawing/2014/main" id="{EAADE9AB-834F-4724-B560-491D7377C6C8}"/>
              </a:ext>
            </a:extLst>
          </p:cNvPr>
          <p:cNvSpPr/>
          <p:nvPr/>
        </p:nvSpPr>
        <p:spPr>
          <a:xfrm>
            <a:off x="345943" y="2315950"/>
            <a:ext cx="1194622"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900" dirty="0"/>
              <a:t>Manager</a:t>
            </a:r>
          </a:p>
        </p:txBody>
      </p:sp>
      <p:cxnSp>
        <p:nvCxnSpPr>
          <p:cNvPr id="65" name="Straight Arrow Connector 64">
            <a:extLst>
              <a:ext uri="{FF2B5EF4-FFF2-40B4-BE49-F238E27FC236}">
                <a16:creationId xmlns:a16="http://schemas.microsoft.com/office/drawing/2014/main" id="{8F0F4D0E-08C1-4EA0-B4EA-B4ACF0D7589F}"/>
              </a:ext>
            </a:extLst>
          </p:cNvPr>
          <p:cNvCxnSpPr>
            <a:cxnSpLocks/>
          </p:cNvCxnSpPr>
          <p:nvPr/>
        </p:nvCxnSpPr>
        <p:spPr>
          <a:xfrm>
            <a:off x="453399" y="4668084"/>
            <a:ext cx="536575"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66" name="TextBox 65">
            <a:extLst>
              <a:ext uri="{FF2B5EF4-FFF2-40B4-BE49-F238E27FC236}">
                <a16:creationId xmlns:a16="http://schemas.microsoft.com/office/drawing/2014/main" id="{B402BDCB-3E9A-4985-82FD-C128DC037B21}"/>
              </a:ext>
            </a:extLst>
          </p:cNvPr>
          <p:cNvSpPr txBox="1"/>
          <p:nvPr/>
        </p:nvSpPr>
        <p:spPr>
          <a:xfrm>
            <a:off x="989974" y="4543069"/>
            <a:ext cx="1388522" cy="246221"/>
          </a:xfrm>
          <a:prstGeom prst="rect">
            <a:avLst/>
          </a:prstGeom>
          <a:noFill/>
        </p:spPr>
        <p:txBody>
          <a:bodyPr wrap="none" rtlCol="0">
            <a:spAutoFit/>
          </a:bodyPr>
          <a:lstStyle/>
          <a:p>
            <a:r>
              <a:rPr lang="en-US" sz="1000" dirty="0"/>
              <a:t>Physical dependency</a:t>
            </a:r>
          </a:p>
        </p:txBody>
      </p:sp>
      <p:cxnSp>
        <p:nvCxnSpPr>
          <p:cNvPr id="67" name="Straight Arrow Connector 66">
            <a:extLst>
              <a:ext uri="{FF2B5EF4-FFF2-40B4-BE49-F238E27FC236}">
                <a16:creationId xmlns:a16="http://schemas.microsoft.com/office/drawing/2014/main" id="{40DC3088-911A-4BAD-B2B2-8DDF214D1E75}"/>
              </a:ext>
            </a:extLst>
          </p:cNvPr>
          <p:cNvCxnSpPr>
            <a:cxnSpLocks/>
          </p:cNvCxnSpPr>
          <p:nvPr/>
        </p:nvCxnSpPr>
        <p:spPr>
          <a:xfrm>
            <a:off x="1665142" y="2294660"/>
            <a:ext cx="1401620" cy="141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70" name="Straight Arrow Connector 69">
            <a:extLst>
              <a:ext uri="{FF2B5EF4-FFF2-40B4-BE49-F238E27FC236}">
                <a16:creationId xmlns:a16="http://schemas.microsoft.com/office/drawing/2014/main" id="{F9B6F15D-D478-41ED-A8CC-66852320BDE6}"/>
              </a:ext>
            </a:extLst>
          </p:cNvPr>
          <p:cNvCxnSpPr>
            <a:cxnSpLocks/>
          </p:cNvCxnSpPr>
          <p:nvPr/>
        </p:nvCxnSpPr>
        <p:spPr>
          <a:xfrm flipH="1">
            <a:off x="1645030" y="2734615"/>
            <a:ext cx="1416291" cy="3909"/>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45" name="TextBox 44">
            <a:extLst>
              <a:ext uri="{FF2B5EF4-FFF2-40B4-BE49-F238E27FC236}">
                <a16:creationId xmlns:a16="http://schemas.microsoft.com/office/drawing/2014/main" id="{294B8293-6807-4FDD-A606-E34A636CAFE0}"/>
              </a:ext>
            </a:extLst>
          </p:cNvPr>
          <p:cNvSpPr txBox="1"/>
          <p:nvPr/>
        </p:nvSpPr>
        <p:spPr>
          <a:xfrm>
            <a:off x="982888" y="4335219"/>
            <a:ext cx="1788284" cy="246221"/>
          </a:xfrm>
          <a:prstGeom prst="rect">
            <a:avLst/>
          </a:prstGeom>
          <a:noFill/>
        </p:spPr>
        <p:txBody>
          <a:bodyPr wrap="square" rtlCol="0">
            <a:spAutoFit/>
          </a:bodyPr>
          <a:lstStyle/>
          <a:p>
            <a:r>
              <a:rPr lang="en-US" sz="1000" dirty="0"/>
              <a:t>Uses-in-the-implementation</a:t>
            </a:r>
          </a:p>
        </p:txBody>
      </p:sp>
      <p:cxnSp>
        <p:nvCxnSpPr>
          <p:cNvPr id="46" name="Straight Connector 45">
            <a:extLst>
              <a:ext uri="{FF2B5EF4-FFF2-40B4-BE49-F238E27FC236}">
                <a16:creationId xmlns:a16="http://schemas.microsoft.com/office/drawing/2014/main" id="{7334F860-62A6-414B-A579-A80A2D5FE599}"/>
              </a:ext>
            </a:extLst>
          </p:cNvPr>
          <p:cNvCxnSpPr>
            <a:cxnSpLocks/>
            <a:endCxn id="47" idx="2"/>
          </p:cNvCxnSpPr>
          <p:nvPr/>
        </p:nvCxnSpPr>
        <p:spPr>
          <a:xfrm>
            <a:off x="435430" y="4450748"/>
            <a:ext cx="447557" cy="0"/>
          </a:xfrm>
          <a:prstGeom prst="line">
            <a:avLst/>
          </a:prstGeom>
        </p:spPr>
        <p:style>
          <a:lnRef idx="2">
            <a:schemeClr val="dk1"/>
          </a:lnRef>
          <a:fillRef idx="0">
            <a:schemeClr val="dk1"/>
          </a:fillRef>
          <a:effectRef idx="1">
            <a:schemeClr val="dk1"/>
          </a:effectRef>
          <a:fontRef idx="minor">
            <a:schemeClr val="tx1"/>
          </a:fontRef>
        </p:style>
      </p:cxnSp>
      <p:sp>
        <p:nvSpPr>
          <p:cNvPr id="47" name="Oval 46">
            <a:extLst>
              <a:ext uri="{FF2B5EF4-FFF2-40B4-BE49-F238E27FC236}">
                <a16:creationId xmlns:a16="http://schemas.microsoft.com/office/drawing/2014/main" id="{C1E330B0-D1A2-45BE-A03A-C586DA33C2DF}"/>
              </a:ext>
            </a:extLst>
          </p:cNvPr>
          <p:cNvSpPr/>
          <p:nvPr/>
        </p:nvSpPr>
        <p:spPr>
          <a:xfrm>
            <a:off x="882987" y="4406699"/>
            <a:ext cx="93440" cy="8809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72D2E4C0-A9A8-487E-93A2-E76B545C580E}"/>
              </a:ext>
            </a:extLst>
          </p:cNvPr>
          <p:cNvCxnSpPr>
            <a:cxnSpLocks/>
          </p:cNvCxnSpPr>
          <p:nvPr/>
        </p:nvCxnSpPr>
        <p:spPr>
          <a:xfrm>
            <a:off x="1169857" y="2827277"/>
            <a:ext cx="0" cy="47714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48" name="Rectangle: Rounded Corners 47">
            <a:extLst>
              <a:ext uri="{FF2B5EF4-FFF2-40B4-BE49-F238E27FC236}">
                <a16:creationId xmlns:a16="http://schemas.microsoft.com/office/drawing/2014/main" id="{991E7ED2-FA8E-4765-A0ED-EDC4CD3F2EE7}"/>
              </a:ext>
            </a:extLst>
          </p:cNvPr>
          <p:cNvSpPr/>
          <p:nvPr/>
        </p:nvSpPr>
        <p:spPr>
          <a:xfrm>
            <a:off x="4610908" y="2208646"/>
            <a:ext cx="3214455" cy="2360528"/>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1600" b="1" dirty="0"/>
              <a:t>// </a:t>
            </a:r>
            <a:r>
              <a:rPr lang="en-US" sz="1600" b="1" dirty="0" err="1"/>
              <a:t>Manager.h</a:t>
            </a:r>
            <a:endParaRPr lang="en-US" sz="1600" b="1" dirty="0"/>
          </a:p>
          <a:p>
            <a:endParaRPr lang="en-US" sz="1600" b="1" dirty="0"/>
          </a:p>
          <a:p>
            <a:r>
              <a:rPr lang="en-US" sz="1600" b="1" dirty="0"/>
              <a:t>#include “</a:t>
            </a:r>
            <a:r>
              <a:rPr lang="en-US" sz="1600" b="1" dirty="0" err="1"/>
              <a:t>Employee.h</a:t>
            </a:r>
            <a:r>
              <a:rPr lang="en-US" sz="1600" b="1" dirty="0"/>
              <a:t>”</a:t>
            </a:r>
          </a:p>
          <a:p>
            <a:r>
              <a:rPr lang="en-US" sz="1600" b="1" dirty="0"/>
              <a:t>#include “</a:t>
            </a:r>
            <a:r>
              <a:rPr lang="en-US" sz="1600" b="1" dirty="0" err="1"/>
              <a:t>List.h</a:t>
            </a:r>
            <a:r>
              <a:rPr lang="en-US" sz="1600" b="1" dirty="0"/>
              <a:t>”</a:t>
            </a:r>
          </a:p>
          <a:p>
            <a:endParaRPr lang="en-US" sz="1600" b="1" dirty="0"/>
          </a:p>
          <a:p>
            <a:r>
              <a:rPr lang="en-US" sz="1600" b="1" dirty="0"/>
              <a:t>class Manager {</a:t>
            </a:r>
          </a:p>
          <a:p>
            <a:r>
              <a:rPr lang="en-US" sz="1600" b="1" dirty="0"/>
              <a:t>    List&lt;Employee&gt; </a:t>
            </a:r>
            <a:r>
              <a:rPr lang="en-US" sz="1600" b="1" dirty="0" err="1"/>
              <a:t>m_staff</a:t>
            </a:r>
            <a:r>
              <a:rPr lang="en-US" sz="1600" b="1" dirty="0"/>
              <a:t>;</a:t>
            </a:r>
          </a:p>
          <a:p>
            <a:r>
              <a:rPr lang="en-US" sz="1600" b="1" dirty="0"/>
              <a:t>    int </a:t>
            </a:r>
            <a:r>
              <a:rPr lang="en-US" sz="1600" b="1" dirty="0" err="1"/>
              <a:t>numStaff</a:t>
            </a:r>
            <a:r>
              <a:rPr lang="en-US" sz="1600" b="1" dirty="0"/>
              <a:t>() const;</a:t>
            </a:r>
          </a:p>
          <a:p>
            <a:r>
              <a:rPr lang="en-US" sz="1600" b="1" dirty="0"/>
              <a:t>};</a:t>
            </a:r>
          </a:p>
        </p:txBody>
      </p:sp>
      <p:sp>
        <p:nvSpPr>
          <p:cNvPr id="49" name="Rectangle: Rounded Corners 48">
            <a:extLst>
              <a:ext uri="{FF2B5EF4-FFF2-40B4-BE49-F238E27FC236}">
                <a16:creationId xmlns:a16="http://schemas.microsoft.com/office/drawing/2014/main" id="{ADE4B69B-54F5-46D7-950D-2DE8CD909F8A}"/>
              </a:ext>
            </a:extLst>
          </p:cNvPr>
          <p:cNvSpPr/>
          <p:nvPr/>
        </p:nvSpPr>
        <p:spPr>
          <a:xfrm>
            <a:off x="8100060" y="2208646"/>
            <a:ext cx="3859809" cy="2360528"/>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1600" b="1" dirty="0"/>
              <a:t>// </a:t>
            </a:r>
            <a:r>
              <a:rPr lang="en-US" sz="1600" b="1" dirty="0" err="1"/>
              <a:t>Employee.h</a:t>
            </a:r>
            <a:endParaRPr lang="en-US" sz="1600" b="1" dirty="0"/>
          </a:p>
          <a:p>
            <a:endParaRPr lang="en-US" sz="1600" b="1" dirty="0"/>
          </a:p>
          <a:p>
            <a:r>
              <a:rPr lang="en-US" sz="1600" b="1" dirty="0"/>
              <a:t>Class Manager;</a:t>
            </a:r>
          </a:p>
          <a:p>
            <a:endParaRPr lang="en-US" sz="1600" b="1" dirty="0"/>
          </a:p>
          <a:p>
            <a:r>
              <a:rPr lang="en-US" sz="1600" b="1" dirty="0"/>
              <a:t>class Employee {</a:t>
            </a:r>
          </a:p>
          <a:p>
            <a:r>
              <a:rPr lang="en-US" sz="1600" b="1" dirty="0"/>
              <a:t>    Manager* </a:t>
            </a:r>
            <a:r>
              <a:rPr lang="en-US" sz="1600" b="1" dirty="0" err="1"/>
              <a:t>m_boss</a:t>
            </a:r>
            <a:r>
              <a:rPr lang="en-US" sz="1600" b="1" dirty="0"/>
              <a:t>;</a:t>
            </a:r>
          </a:p>
          <a:p>
            <a:r>
              <a:rPr lang="en-US" sz="1600" b="1" dirty="0"/>
              <a:t>  public:</a:t>
            </a:r>
          </a:p>
          <a:p>
            <a:r>
              <a:rPr lang="en-US" sz="1600" b="1" dirty="0"/>
              <a:t>    int </a:t>
            </a:r>
            <a:r>
              <a:rPr lang="en-US" sz="1600" b="1" dirty="0" err="1"/>
              <a:t>numStaff</a:t>
            </a:r>
            <a:r>
              <a:rPr lang="en-US" sz="1600" b="1" dirty="0"/>
              <a:t>() const;</a:t>
            </a:r>
          </a:p>
          <a:p>
            <a:r>
              <a:rPr lang="en-US" sz="1600" b="1" dirty="0"/>
              <a:t>}</a:t>
            </a:r>
          </a:p>
        </p:txBody>
      </p:sp>
      <p:sp>
        <p:nvSpPr>
          <p:cNvPr id="50" name="Rectangle: Rounded Corners 49">
            <a:extLst>
              <a:ext uri="{FF2B5EF4-FFF2-40B4-BE49-F238E27FC236}">
                <a16:creationId xmlns:a16="http://schemas.microsoft.com/office/drawing/2014/main" id="{1FF4CD80-BE7B-41AD-ADA8-38FE535A8239}"/>
              </a:ext>
            </a:extLst>
          </p:cNvPr>
          <p:cNvSpPr/>
          <p:nvPr/>
        </p:nvSpPr>
        <p:spPr>
          <a:xfrm>
            <a:off x="233299" y="4781930"/>
            <a:ext cx="7592064" cy="1747827"/>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1600" b="1" dirty="0"/>
              <a:t>// main.cpp</a:t>
            </a:r>
          </a:p>
          <a:p>
            <a:r>
              <a:rPr lang="en-US" sz="1600" b="1" dirty="0"/>
              <a:t>#include “</a:t>
            </a:r>
            <a:r>
              <a:rPr lang="en-US" sz="1600" b="1" dirty="0" err="1"/>
              <a:t>Employee.h</a:t>
            </a:r>
            <a:r>
              <a:rPr lang="en-US" sz="1600" b="1" dirty="0"/>
              <a:t>”</a:t>
            </a:r>
          </a:p>
          <a:p>
            <a:endParaRPr lang="en-US" sz="1600" b="1" dirty="0"/>
          </a:p>
          <a:p>
            <a:r>
              <a:rPr lang="en-US" sz="1600" b="1" dirty="0"/>
              <a:t>int </a:t>
            </a:r>
            <a:r>
              <a:rPr lang="en-US" sz="1600" b="1" dirty="0" err="1"/>
              <a:t>askEmployeeNumStaff</a:t>
            </a:r>
            <a:r>
              <a:rPr lang="en-US" sz="1600" b="1" dirty="0"/>
              <a:t>(const Employee&amp; employee)</a:t>
            </a:r>
          </a:p>
          <a:p>
            <a:r>
              <a:rPr lang="en-US" sz="1600" b="1" dirty="0"/>
              <a:t>{</a:t>
            </a:r>
          </a:p>
          <a:p>
            <a:r>
              <a:rPr lang="en-US" sz="1600" b="1" dirty="0"/>
              <a:t>    return </a:t>
            </a:r>
            <a:r>
              <a:rPr lang="en-US" sz="1600" b="1" dirty="0" err="1"/>
              <a:t>employee.numStaff</a:t>
            </a:r>
            <a:r>
              <a:rPr lang="en-US" sz="1600" b="1" dirty="0"/>
              <a:t>();</a:t>
            </a:r>
          </a:p>
          <a:p>
            <a:r>
              <a:rPr lang="en-US" sz="1600" b="1" dirty="0"/>
              <a:t>}</a:t>
            </a:r>
          </a:p>
        </p:txBody>
      </p:sp>
      <p:sp>
        <p:nvSpPr>
          <p:cNvPr id="51" name="Rectangle: Rounded Corners 50">
            <a:extLst>
              <a:ext uri="{FF2B5EF4-FFF2-40B4-BE49-F238E27FC236}">
                <a16:creationId xmlns:a16="http://schemas.microsoft.com/office/drawing/2014/main" id="{C7EABDAF-9EDC-4088-A0FA-68F97CADED5D}"/>
              </a:ext>
            </a:extLst>
          </p:cNvPr>
          <p:cNvSpPr/>
          <p:nvPr/>
        </p:nvSpPr>
        <p:spPr>
          <a:xfrm>
            <a:off x="8100060" y="4910827"/>
            <a:ext cx="3858641" cy="1490034"/>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1400" b="1" dirty="0"/>
              <a:t>// Employee.cpp</a:t>
            </a:r>
          </a:p>
          <a:p>
            <a:r>
              <a:rPr lang="en-US" sz="1400" b="1" dirty="0"/>
              <a:t>#include “</a:t>
            </a:r>
            <a:r>
              <a:rPr lang="en-US" sz="1400" b="1" dirty="0" err="1"/>
              <a:t>Manager.h</a:t>
            </a:r>
            <a:r>
              <a:rPr lang="en-US" sz="1400" b="1" dirty="0"/>
              <a:t>”</a:t>
            </a:r>
          </a:p>
          <a:p>
            <a:endParaRPr lang="en-US" sz="1400" b="1" dirty="0"/>
          </a:p>
          <a:p>
            <a:r>
              <a:rPr lang="en-US" sz="1400" b="1" dirty="0"/>
              <a:t>int Employee::</a:t>
            </a:r>
            <a:r>
              <a:rPr lang="en-US" sz="1400" b="1" dirty="0" err="1"/>
              <a:t>numStaff</a:t>
            </a:r>
            <a:r>
              <a:rPr lang="en-US" sz="1400" b="1" dirty="0"/>
              <a:t>() const {</a:t>
            </a:r>
          </a:p>
          <a:p>
            <a:r>
              <a:rPr lang="en-US" sz="1400" b="1" dirty="0"/>
              <a:t>    return </a:t>
            </a:r>
            <a:r>
              <a:rPr lang="en-US" sz="1400" b="1" dirty="0" err="1"/>
              <a:t>m_boss.numStaff</a:t>
            </a:r>
            <a:r>
              <a:rPr lang="en-US" sz="1400" b="1" dirty="0"/>
              <a:t>();</a:t>
            </a:r>
          </a:p>
          <a:p>
            <a:r>
              <a:rPr lang="en-US" sz="1400" b="1" dirty="0"/>
              <a:t>}</a:t>
            </a:r>
          </a:p>
        </p:txBody>
      </p:sp>
    </p:spTree>
    <p:extLst>
      <p:ext uri="{BB962C8B-B14F-4D97-AF65-F5344CB8AC3E}">
        <p14:creationId xmlns:p14="http://schemas.microsoft.com/office/powerpoint/2010/main" val="15654833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446313" y="974361"/>
            <a:ext cx="11310257" cy="4963144"/>
          </a:xfrm>
        </p:spPr>
        <p:txBody>
          <a:bodyPr>
            <a:noAutofit/>
          </a:bodyPr>
          <a:lstStyle/>
          <a:p>
            <a:pPr>
              <a:buClr>
                <a:schemeClr val="tx2"/>
              </a:buClr>
            </a:pPr>
            <a:r>
              <a:rPr lang="en-US" sz="3200" dirty="0"/>
              <a:t>We can add a new data member to Manager (int </a:t>
            </a:r>
            <a:r>
              <a:rPr lang="en-US" sz="3200" dirty="0" err="1"/>
              <a:t>m_numStaff</a:t>
            </a:r>
            <a:r>
              <a:rPr lang="en-US" sz="3200" dirty="0"/>
              <a:t>;) and install a pointer to it in the Employee.</a:t>
            </a:r>
          </a:p>
          <a:p>
            <a:pPr marL="57150" indent="0">
              <a:buClr>
                <a:schemeClr val="tx2"/>
              </a:buClr>
              <a:buNone/>
            </a:pPr>
            <a:endParaRPr lang="en-US" sz="3200" dirty="0"/>
          </a:p>
          <a:p>
            <a:pPr>
              <a:buClr>
                <a:schemeClr val="tx2"/>
              </a:buClr>
            </a:pPr>
            <a:endParaRPr lang="en-US" sz="3200" dirty="0"/>
          </a:p>
        </p:txBody>
      </p:sp>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p:txBody>
          <a:bodyPr>
            <a:noAutofit/>
          </a:bodyPr>
          <a:lstStyle/>
          <a:p>
            <a:r>
              <a:rPr lang="en-US" sz="3200" b="1" dirty="0"/>
              <a:t>Levelization technique #6 – Data Callbacks</a:t>
            </a:r>
          </a:p>
        </p:txBody>
      </p:sp>
      <p:sp>
        <p:nvSpPr>
          <p:cNvPr id="23" name="TextBox 22">
            <a:extLst>
              <a:ext uri="{FF2B5EF4-FFF2-40B4-BE49-F238E27FC236}">
                <a16:creationId xmlns:a16="http://schemas.microsoft.com/office/drawing/2014/main" id="{AAAC846B-1E56-4167-9D25-B183BB94844E}"/>
              </a:ext>
            </a:extLst>
          </p:cNvPr>
          <p:cNvSpPr txBox="1"/>
          <p:nvPr/>
        </p:nvSpPr>
        <p:spPr>
          <a:xfrm>
            <a:off x="982888" y="4130793"/>
            <a:ext cx="1362874" cy="246221"/>
          </a:xfrm>
          <a:prstGeom prst="rect">
            <a:avLst/>
          </a:prstGeom>
          <a:noFill/>
        </p:spPr>
        <p:txBody>
          <a:bodyPr wrap="square" rtlCol="0">
            <a:spAutoFit/>
          </a:bodyPr>
          <a:lstStyle/>
          <a:p>
            <a:r>
              <a:rPr lang="en-US" sz="1000" dirty="0"/>
              <a:t>Uses-in-the-interface</a:t>
            </a:r>
          </a:p>
        </p:txBody>
      </p:sp>
      <p:cxnSp>
        <p:nvCxnSpPr>
          <p:cNvPr id="24" name="Straight Connector 23">
            <a:extLst>
              <a:ext uri="{FF2B5EF4-FFF2-40B4-BE49-F238E27FC236}">
                <a16:creationId xmlns:a16="http://schemas.microsoft.com/office/drawing/2014/main" id="{23BB0DD0-3958-4B0F-A518-9FBDAB4A31FF}"/>
              </a:ext>
            </a:extLst>
          </p:cNvPr>
          <p:cNvCxnSpPr>
            <a:cxnSpLocks/>
            <a:endCxn id="25" idx="2"/>
          </p:cNvCxnSpPr>
          <p:nvPr/>
        </p:nvCxnSpPr>
        <p:spPr>
          <a:xfrm>
            <a:off x="435430" y="4268304"/>
            <a:ext cx="447557" cy="0"/>
          </a:xfrm>
          <a:prstGeom prst="line">
            <a:avLst/>
          </a:prstGeom>
        </p:spPr>
        <p:style>
          <a:lnRef idx="2">
            <a:schemeClr val="dk1"/>
          </a:lnRef>
          <a:fillRef idx="0">
            <a:schemeClr val="dk1"/>
          </a:fillRef>
          <a:effectRef idx="1">
            <a:schemeClr val="dk1"/>
          </a:effectRef>
          <a:fontRef idx="minor">
            <a:schemeClr val="tx1"/>
          </a:fontRef>
        </p:style>
      </p:cxnSp>
      <p:sp>
        <p:nvSpPr>
          <p:cNvPr id="25" name="Oval 24">
            <a:extLst>
              <a:ext uri="{FF2B5EF4-FFF2-40B4-BE49-F238E27FC236}">
                <a16:creationId xmlns:a16="http://schemas.microsoft.com/office/drawing/2014/main" id="{215F1185-467B-45EF-863B-BC7CC1EB0C62}"/>
              </a:ext>
            </a:extLst>
          </p:cNvPr>
          <p:cNvSpPr/>
          <p:nvPr/>
        </p:nvSpPr>
        <p:spPr>
          <a:xfrm>
            <a:off x="882987" y="4224255"/>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84D586DD-680D-4071-9B2F-A998A95570C0}"/>
              </a:ext>
            </a:extLst>
          </p:cNvPr>
          <p:cNvSpPr/>
          <p:nvPr/>
        </p:nvSpPr>
        <p:spPr>
          <a:xfrm>
            <a:off x="221366" y="3304422"/>
            <a:ext cx="1443776"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A069A5F6-0E4D-4AB2-AAB0-0A0115763657}"/>
              </a:ext>
            </a:extLst>
          </p:cNvPr>
          <p:cNvSpPr/>
          <p:nvPr/>
        </p:nvSpPr>
        <p:spPr>
          <a:xfrm>
            <a:off x="424665" y="3428951"/>
            <a:ext cx="1037176"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t>List</a:t>
            </a:r>
          </a:p>
        </p:txBody>
      </p:sp>
      <p:sp>
        <p:nvSpPr>
          <p:cNvPr id="33" name="Rectangle: Rounded Corners 32">
            <a:extLst>
              <a:ext uri="{FF2B5EF4-FFF2-40B4-BE49-F238E27FC236}">
                <a16:creationId xmlns:a16="http://schemas.microsoft.com/office/drawing/2014/main" id="{2D52790F-F80F-42CA-8185-29C242FC05CB}"/>
              </a:ext>
            </a:extLst>
          </p:cNvPr>
          <p:cNvSpPr/>
          <p:nvPr/>
        </p:nvSpPr>
        <p:spPr>
          <a:xfrm>
            <a:off x="3066763" y="2189809"/>
            <a:ext cx="1443776"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Rounded Corners 34">
            <a:extLst>
              <a:ext uri="{FF2B5EF4-FFF2-40B4-BE49-F238E27FC236}">
                <a16:creationId xmlns:a16="http://schemas.microsoft.com/office/drawing/2014/main" id="{F17B6372-5B45-45C7-BFBA-D7D002C9A5BF}"/>
              </a:ext>
            </a:extLst>
          </p:cNvPr>
          <p:cNvSpPr/>
          <p:nvPr/>
        </p:nvSpPr>
        <p:spPr>
          <a:xfrm>
            <a:off x="221367" y="2191421"/>
            <a:ext cx="1443776"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Connector 36">
            <a:extLst>
              <a:ext uri="{FF2B5EF4-FFF2-40B4-BE49-F238E27FC236}">
                <a16:creationId xmlns:a16="http://schemas.microsoft.com/office/drawing/2014/main" id="{CE5B6439-B395-4562-B824-74D8C4005C93}"/>
              </a:ext>
            </a:extLst>
          </p:cNvPr>
          <p:cNvCxnSpPr>
            <a:cxnSpLocks/>
            <a:stCxn id="32" idx="0"/>
            <a:endCxn id="38" idx="4"/>
          </p:cNvCxnSpPr>
          <p:nvPr/>
        </p:nvCxnSpPr>
        <p:spPr>
          <a:xfrm flipV="1">
            <a:off x="943253" y="2794753"/>
            <a:ext cx="1" cy="634198"/>
          </a:xfrm>
          <a:prstGeom prst="line">
            <a:avLst/>
          </a:prstGeom>
        </p:spPr>
        <p:style>
          <a:lnRef idx="2">
            <a:schemeClr val="dk1"/>
          </a:lnRef>
          <a:fillRef idx="0">
            <a:schemeClr val="dk1"/>
          </a:fillRef>
          <a:effectRef idx="1">
            <a:schemeClr val="dk1"/>
          </a:effectRef>
          <a:fontRef idx="minor">
            <a:schemeClr val="tx1"/>
          </a:fontRef>
        </p:style>
      </p:cxnSp>
      <p:sp>
        <p:nvSpPr>
          <p:cNvPr id="38" name="Oval 37">
            <a:extLst>
              <a:ext uri="{FF2B5EF4-FFF2-40B4-BE49-F238E27FC236}">
                <a16:creationId xmlns:a16="http://schemas.microsoft.com/office/drawing/2014/main" id="{4D697680-4AD4-477C-9D38-7990E6871477}"/>
              </a:ext>
            </a:extLst>
          </p:cNvPr>
          <p:cNvSpPr/>
          <p:nvPr/>
        </p:nvSpPr>
        <p:spPr>
          <a:xfrm>
            <a:off x="896534" y="2706655"/>
            <a:ext cx="93440" cy="8809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439F22C6-F256-4551-ADAD-ECCA97681335}"/>
              </a:ext>
            </a:extLst>
          </p:cNvPr>
          <p:cNvCxnSpPr>
            <a:cxnSpLocks/>
            <a:stCxn id="34" idx="2"/>
            <a:endCxn id="44" idx="6"/>
          </p:cNvCxnSpPr>
          <p:nvPr/>
        </p:nvCxnSpPr>
        <p:spPr>
          <a:xfrm flipH="1">
            <a:off x="1634005" y="2508542"/>
            <a:ext cx="1636057" cy="9568"/>
          </a:xfrm>
          <a:prstGeom prst="line">
            <a:avLst/>
          </a:prstGeom>
        </p:spPr>
        <p:style>
          <a:lnRef idx="2">
            <a:schemeClr val="dk1"/>
          </a:lnRef>
          <a:fillRef idx="0">
            <a:schemeClr val="dk1"/>
          </a:fillRef>
          <a:effectRef idx="1">
            <a:schemeClr val="dk1"/>
          </a:effectRef>
          <a:fontRef idx="minor">
            <a:schemeClr val="tx1"/>
          </a:fontRef>
        </p:style>
      </p:cxnSp>
      <p:sp>
        <p:nvSpPr>
          <p:cNvPr id="44" name="Oval 43">
            <a:extLst>
              <a:ext uri="{FF2B5EF4-FFF2-40B4-BE49-F238E27FC236}">
                <a16:creationId xmlns:a16="http://schemas.microsoft.com/office/drawing/2014/main" id="{C5E3360C-7291-445D-8B73-7586C9085029}"/>
              </a:ext>
            </a:extLst>
          </p:cNvPr>
          <p:cNvSpPr/>
          <p:nvPr/>
        </p:nvSpPr>
        <p:spPr>
          <a:xfrm>
            <a:off x="1540565" y="2474061"/>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4" name="Oval 33">
            <a:extLst>
              <a:ext uri="{FF2B5EF4-FFF2-40B4-BE49-F238E27FC236}">
                <a16:creationId xmlns:a16="http://schemas.microsoft.com/office/drawing/2014/main" id="{F4B7399B-F8C8-42B7-9FC8-86FC5751D4B5}"/>
              </a:ext>
            </a:extLst>
          </p:cNvPr>
          <p:cNvSpPr/>
          <p:nvPr/>
        </p:nvSpPr>
        <p:spPr>
          <a:xfrm>
            <a:off x="3270062" y="2314338"/>
            <a:ext cx="1037176"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900" dirty="0"/>
              <a:t>Employee</a:t>
            </a:r>
          </a:p>
        </p:txBody>
      </p:sp>
      <p:sp>
        <p:nvSpPr>
          <p:cNvPr id="36" name="Oval 35">
            <a:extLst>
              <a:ext uri="{FF2B5EF4-FFF2-40B4-BE49-F238E27FC236}">
                <a16:creationId xmlns:a16="http://schemas.microsoft.com/office/drawing/2014/main" id="{EAADE9AB-834F-4724-B560-491D7377C6C8}"/>
              </a:ext>
            </a:extLst>
          </p:cNvPr>
          <p:cNvSpPr/>
          <p:nvPr/>
        </p:nvSpPr>
        <p:spPr>
          <a:xfrm>
            <a:off x="345943" y="2315950"/>
            <a:ext cx="1194622"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900" dirty="0"/>
              <a:t>Manager</a:t>
            </a:r>
          </a:p>
        </p:txBody>
      </p:sp>
      <p:cxnSp>
        <p:nvCxnSpPr>
          <p:cNvPr id="65" name="Straight Arrow Connector 64">
            <a:extLst>
              <a:ext uri="{FF2B5EF4-FFF2-40B4-BE49-F238E27FC236}">
                <a16:creationId xmlns:a16="http://schemas.microsoft.com/office/drawing/2014/main" id="{8F0F4D0E-08C1-4EA0-B4EA-B4ACF0D7589F}"/>
              </a:ext>
            </a:extLst>
          </p:cNvPr>
          <p:cNvCxnSpPr>
            <a:cxnSpLocks/>
          </p:cNvCxnSpPr>
          <p:nvPr/>
        </p:nvCxnSpPr>
        <p:spPr>
          <a:xfrm>
            <a:off x="453399" y="4668084"/>
            <a:ext cx="536575"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66" name="TextBox 65">
            <a:extLst>
              <a:ext uri="{FF2B5EF4-FFF2-40B4-BE49-F238E27FC236}">
                <a16:creationId xmlns:a16="http://schemas.microsoft.com/office/drawing/2014/main" id="{B402BDCB-3E9A-4985-82FD-C128DC037B21}"/>
              </a:ext>
            </a:extLst>
          </p:cNvPr>
          <p:cNvSpPr txBox="1"/>
          <p:nvPr/>
        </p:nvSpPr>
        <p:spPr>
          <a:xfrm>
            <a:off x="989974" y="4543069"/>
            <a:ext cx="1388522" cy="246221"/>
          </a:xfrm>
          <a:prstGeom prst="rect">
            <a:avLst/>
          </a:prstGeom>
          <a:noFill/>
        </p:spPr>
        <p:txBody>
          <a:bodyPr wrap="none" rtlCol="0">
            <a:spAutoFit/>
          </a:bodyPr>
          <a:lstStyle/>
          <a:p>
            <a:r>
              <a:rPr lang="en-US" sz="1000" dirty="0"/>
              <a:t>Physical dependency</a:t>
            </a:r>
          </a:p>
        </p:txBody>
      </p:sp>
      <p:cxnSp>
        <p:nvCxnSpPr>
          <p:cNvPr id="67" name="Straight Arrow Connector 66">
            <a:extLst>
              <a:ext uri="{FF2B5EF4-FFF2-40B4-BE49-F238E27FC236}">
                <a16:creationId xmlns:a16="http://schemas.microsoft.com/office/drawing/2014/main" id="{40DC3088-911A-4BAD-B2B2-8DDF214D1E75}"/>
              </a:ext>
            </a:extLst>
          </p:cNvPr>
          <p:cNvCxnSpPr>
            <a:cxnSpLocks/>
          </p:cNvCxnSpPr>
          <p:nvPr/>
        </p:nvCxnSpPr>
        <p:spPr>
          <a:xfrm>
            <a:off x="1676026" y="2644679"/>
            <a:ext cx="1390735"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80" name="Rectangle: Rounded Corners 79">
            <a:extLst>
              <a:ext uri="{FF2B5EF4-FFF2-40B4-BE49-F238E27FC236}">
                <a16:creationId xmlns:a16="http://schemas.microsoft.com/office/drawing/2014/main" id="{96448E90-4959-4A81-A01D-285E67959CA5}"/>
              </a:ext>
            </a:extLst>
          </p:cNvPr>
          <p:cNvSpPr/>
          <p:nvPr/>
        </p:nvSpPr>
        <p:spPr>
          <a:xfrm>
            <a:off x="4758499" y="1944225"/>
            <a:ext cx="3434547" cy="2257022"/>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b="1" dirty="0"/>
              <a:t>// </a:t>
            </a:r>
            <a:r>
              <a:rPr lang="en-US" b="1" dirty="0" err="1"/>
              <a:t>Manager.h</a:t>
            </a:r>
            <a:endParaRPr lang="en-US" b="1" dirty="0"/>
          </a:p>
          <a:p>
            <a:endParaRPr lang="en-US" b="1" dirty="0"/>
          </a:p>
          <a:p>
            <a:r>
              <a:rPr lang="en-US" b="1" dirty="0"/>
              <a:t>#include “</a:t>
            </a:r>
            <a:r>
              <a:rPr lang="en-US" b="1" dirty="0" err="1"/>
              <a:t>Employee.h</a:t>
            </a:r>
            <a:r>
              <a:rPr lang="en-US" b="1" dirty="0"/>
              <a:t>”</a:t>
            </a:r>
          </a:p>
          <a:p>
            <a:endParaRPr lang="en-US" b="1" dirty="0"/>
          </a:p>
          <a:p>
            <a:r>
              <a:rPr lang="en-US" b="1" dirty="0"/>
              <a:t>class Manager {</a:t>
            </a:r>
          </a:p>
          <a:p>
            <a:r>
              <a:rPr lang="en-US" b="1" dirty="0"/>
              <a:t>    List&lt;Employee&gt; </a:t>
            </a:r>
            <a:r>
              <a:rPr lang="en-US" b="1" dirty="0" err="1"/>
              <a:t>m_staff</a:t>
            </a:r>
            <a:r>
              <a:rPr lang="en-US" b="1" dirty="0"/>
              <a:t>;</a:t>
            </a:r>
          </a:p>
          <a:p>
            <a:r>
              <a:rPr lang="en-US" b="1" dirty="0"/>
              <a:t>    int </a:t>
            </a:r>
            <a:r>
              <a:rPr lang="en-US" b="1" dirty="0" err="1"/>
              <a:t>m_numStaff</a:t>
            </a:r>
            <a:r>
              <a:rPr lang="en-US" b="1" dirty="0"/>
              <a:t> = 0;</a:t>
            </a:r>
          </a:p>
          <a:p>
            <a:r>
              <a:rPr lang="en-US" b="1" dirty="0"/>
              <a:t>};</a:t>
            </a:r>
          </a:p>
        </p:txBody>
      </p:sp>
      <p:sp>
        <p:nvSpPr>
          <p:cNvPr id="81" name="Rectangle: Rounded Corners 80">
            <a:extLst>
              <a:ext uri="{FF2B5EF4-FFF2-40B4-BE49-F238E27FC236}">
                <a16:creationId xmlns:a16="http://schemas.microsoft.com/office/drawing/2014/main" id="{102BDEEC-7160-43BD-8034-B958A4B7FA22}"/>
              </a:ext>
            </a:extLst>
          </p:cNvPr>
          <p:cNvSpPr/>
          <p:nvPr/>
        </p:nvSpPr>
        <p:spPr>
          <a:xfrm>
            <a:off x="8372930" y="1944225"/>
            <a:ext cx="3477438" cy="2257022"/>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b="1" dirty="0"/>
              <a:t>// </a:t>
            </a:r>
            <a:r>
              <a:rPr lang="en-US" b="1" dirty="0" err="1"/>
              <a:t>Employee.h</a:t>
            </a:r>
            <a:endParaRPr lang="en-US" b="1" dirty="0"/>
          </a:p>
          <a:p>
            <a:endParaRPr lang="en-US" b="1" dirty="0"/>
          </a:p>
          <a:p>
            <a:r>
              <a:rPr lang="en-US" b="1" dirty="0"/>
              <a:t>class Employee {</a:t>
            </a:r>
          </a:p>
          <a:p>
            <a:r>
              <a:rPr lang="en-US" b="1" dirty="0"/>
              <a:t>    int* const </a:t>
            </a:r>
            <a:r>
              <a:rPr lang="en-US" b="1" dirty="0" err="1"/>
              <a:t>m_numStaffPtr</a:t>
            </a:r>
            <a:r>
              <a:rPr lang="en-US" b="1" dirty="0"/>
              <a:t>;</a:t>
            </a:r>
          </a:p>
          <a:p>
            <a:r>
              <a:rPr lang="en-US" b="1" dirty="0"/>
              <a:t>  public:</a:t>
            </a:r>
          </a:p>
          <a:p>
            <a:r>
              <a:rPr lang="en-US" b="1" dirty="0"/>
              <a:t>    int </a:t>
            </a:r>
            <a:r>
              <a:rPr lang="en-US" b="1" dirty="0" err="1"/>
              <a:t>numStaff</a:t>
            </a:r>
            <a:r>
              <a:rPr lang="en-US" b="1" dirty="0"/>
              <a:t>() const;</a:t>
            </a:r>
          </a:p>
          <a:p>
            <a:r>
              <a:rPr lang="en-US" b="1" dirty="0"/>
              <a:t>};</a:t>
            </a:r>
          </a:p>
        </p:txBody>
      </p:sp>
      <p:sp>
        <p:nvSpPr>
          <p:cNvPr id="45" name="TextBox 44">
            <a:extLst>
              <a:ext uri="{FF2B5EF4-FFF2-40B4-BE49-F238E27FC236}">
                <a16:creationId xmlns:a16="http://schemas.microsoft.com/office/drawing/2014/main" id="{294B8293-6807-4FDD-A606-E34A636CAFE0}"/>
              </a:ext>
            </a:extLst>
          </p:cNvPr>
          <p:cNvSpPr txBox="1"/>
          <p:nvPr/>
        </p:nvSpPr>
        <p:spPr>
          <a:xfrm>
            <a:off x="982888" y="4335219"/>
            <a:ext cx="1788284" cy="246221"/>
          </a:xfrm>
          <a:prstGeom prst="rect">
            <a:avLst/>
          </a:prstGeom>
          <a:noFill/>
        </p:spPr>
        <p:txBody>
          <a:bodyPr wrap="square" rtlCol="0">
            <a:spAutoFit/>
          </a:bodyPr>
          <a:lstStyle/>
          <a:p>
            <a:r>
              <a:rPr lang="en-US" sz="1000" dirty="0"/>
              <a:t>Uses-in-the-implementation</a:t>
            </a:r>
          </a:p>
        </p:txBody>
      </p:sp>
      <p:cxnSp>
        <p:nvCxnSpPr>
          <p:cNvPr id="46" name="Straight Connector 45">
            <a:extLst>
              <a:ext uri="{FF2B5EF4-FFF2-40B4-BE49-F238E27FC236}">
                <a16:creationId xmlns:a16="http://schemas.microsoft.com/office/drawing/2014/main" id="{7334F860-62A6-414B-A579-A80A2D5FE599}"/>
              </a:ext>
            </a:extLst>
          </p:cNvPr>
          <p:cNvCxnSpPr>
            <a:cxnSpLocks/>
            <a:endCxn id="47" idx="2"/>
          </p:cNvCxnSpPr>
          <p:nvPr/>
        </p:nvCxnSpPr>
        <p:spPr>
          <a:xfrm>
            <a:off x="435430" y="4450748"/>
            <a:ext cx="447557" cy="0"/>
          </a:xfrm>
          <a:prstGeom prst="line">
            <a:avLst/>
          </a:prstGeom>
        </p:spPr>
        <p:style>
          <a:lnRef idx="2">
            <a:schemeClr val="dk1"/>
          </a:lnRef>
          <a:fillRef idx="0">
            <a:schemeClr val="dk1"/>
          </a:fillRef>
          <a:effectRef idx="1">
            <a:schemeClr val="dk1"/>
          </a:effectRef>
          <a:fontRef idx="minor">
            <a:schemeClr val="tx1"/>
          </a:fontRef>
        </p:style>
      </p:cxnSp>
      <p:sp>
        <p:nvSpPr>
          <p:cNvPr id="47" name="Oval 46">
            <a:extLst>
              <a:ext uri="{FF2B5EF4-FFF2-40B4-BE49-F238E27FC236}">
                <a16:creationId xmlns:a16="http://schemas.microsoft.com/office/drawing/2014/main" id="{C1E330B0-D1A2-45BE-A03A-C586DA33C2DF}"/>
              </a:ext>
            </a:extLst>
          </p:cNvPr>
          <p:cNvSpPr/>
          <p:nvPr/>
        </p:nvSpPr>
        <p:spPr>
          <a:xfrm>
            <a:off x="882987" y="4406699"/>
            <a:ext cx="93440" cy="8809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6851BA58-BA43-4475-B077-7CD96FBDB498}"/>
              </a:ext>
            </a:extLst>
          </p:cNvPr>
          <p:cNvSpPr/>
          <p:nvPr/>
        </p:nvSpPr>
        <p:spPr>
          <a:xfrm>
            <a:off x="4765070" y="4253903"/>
            <a:ext cx="7091870" cy="20251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b="1" dirty="0"/>
              <a:t>// Employee.cpp</a:t>
            </a:r>
          </a:p>
          <a:p>
            <a:endParaRPr lang="en-US" b="1" dirty="0"/>
          </a:p>
          <a:p>
            <a:r>
              <a:rPr lang="en-US" b="1" dirty="0"/>
              <a:t>#include “</a:t>
            </a:r>
            <a:r>
              <a:rPr lang="en-US" b="1" dirty="0" err="1"/>
              <a:t>Manager.h</a:t>
            </a:r>
            <a:r>
              <a:rPr lang="en-US" b="1" dirty="0"/>
              <a:t>”</a:t>
            </a:r>
          </a:p>
          <a:p>
            <a:endParaRPr lang="en-US" b="1" dirty="0"/>
          </a:p>
          <a:p>
            <a:r>
              <a:rPr lang="en-US" b="1" dirty="0"/>
              <a:t>int Employee::</a:t>
            </a:r>
            <a:r>
              <a:rPr lang="en-US" b="1" dirty="0" err="1"/>
              <a:t>numStaff</a:t>
            </a:r>
            <a:r>
              <a:rPr lang="en-US" b="1" dirty="0"/>
              <a:t>() const {</a:t>
            </a:r>
          </a:p>
          <a:p>
            <a:r>
              <a:rPr lang="en-US" b="1" dirty="0"/>
              <a:t>    return *</a:t>
            </a:r>
            <a:r>
              <a:rPr lang="en-US" b="1" dirty="0" err="1"/>
              <a:t>m_numStaffPtr</a:t>
            </a:r>
            <a:r>
              <a:rPr lang="en-US" b="1" dirty="0"/>
              <a:t>;</a:t>
            </a:r>
          </a:p>
          <a:p>
            <a:r>
              <a:rPr lang="en-US" b="1" dirty="0"/>
              <a:t>}</a:t>
            </a:r>
          </a:p>
        </p:txBody>
      </p:sp>
      <p:cxnSp>
        <p:nvCxnSpPr>
          <p:cNvPr id="40" name="Straight Arrow Connector 39">
            <a:extLst>
              <a:ext uri="{FF2B5EF4-FFF2-40B4-BE49-F238E27FC236}">
                <a16:creationId xmlns:a16="http://schemas.microsoft.com/office/drawing/2014/main" id="{72D2E4C0-A9A8-487E-93A2-E76B545C580E}"/>
              </a:ext>
            </a:extLst>
          </p:cNvPr>
          <p:cNvCxnSpPr>
            <a:cxnSpLocks/>
          </p:cNvCxnSpPr>
          <p:nvPr/>
        </p:nvCxnSpPr>
        <p:spPr>
          <a:xfrm>
            <a:off x="1169857" y="2827277"/>
            <a:ext cx="0" cy="47714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9797644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446313" y="974361"/>
            <a:ext cx="11310257" cy="4963144"/>
          </a:xfrm>
        </p:spPr>
        <p:txBody>
          <a:bodyPr>
            <a:noAutofit/>
          </a:bodyPr>
          <a:lstStyle/>
          <a:p>
            <a:r>
              <a:rPr lang="en-US" sz="3200" dirty="0"/>
              <a:t>This is very similar to what we did in the Demotion example (Event and </a:t>
            </a:r>
            <a:r>
              <a:rPr lang="en-US" sz="3200" dirty="0" err="1"/>
              <a:t>EventCommonData</a:t>
            </a:r>
            <a:r>
              <a:rPr lang="en-US" sz="3200" dirty="0"/>
              <a:t>)</a:t>
            </a:r>
          </a:p>
          <a:p>
            <a:pPr>
              <a:buClr>
                <a:schemeClr val="tx2"/>
              </a:buClr>
            </a:pPr>
            <a:endParaRPr lang="en-US" sz="3200" dirty="0"/>
          </a:p>
          <a:p>
            <a:pPr>
              <a:buClr>
                <a:schemeClr val="tx2"/>
              </a:buClr>
            </a:pPr>
            <a:endParaRPr lang="en-US" sz="3200" dirty="0"/>
          </a:p>
        </p:txBody>
      </p:sp>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p:txBody>
          <a:bodyPr>
            <a:noAutofit/>
          </a:bodyPr>
          <a:lstStyle/>
          <a:p>
            <a:r>
              <a:rPr lang="en-US" sz="3200" b="1" dirty="0"/>
              <a:t>Levelization technique #6 – Data Callbacks</a:t>
            </a:r>
          </a:p>
        </p:txBody>
      </p:sp>
      <p:sp>
        <p:nvSpPr>
          <p:cNvPr id="23" name="TextBox 22">
            <a:extLst>
              <a:ext uri="{FF2B5EF4-FFF2-40B4-BE49-F238E27FC236}">
                <a16:creationId xmlns:a16="http://schemas.microsoft.com/office/drawing/2014/main" id="{AAAC846B-1E56-4167-9D25-B183BB94844E}"/>
              </a:ext>
            </a:extLst>
          </p:cNvPr>
          <p:cNvSpPr txBox="1"/>
          <p:nvPr/>
        </p:nvSpPr>
        <p:spPr>
          <a:xfrm>
            <a:off x="982888" y="4130793"/>
            <a:ext cx="1362874" cy="246221"/>
          </a:xfrm>
          <a:prstGeom prst="rect">
            <a:avLst/>
          </a:prstGeom>
          <a:noFill/>
        </p:spPr>
        <p:txBody>
          <a:bodyPr wrap="square" rtlCol="0">
            <a:spAutoFit/>
          </a:bodyPr>
          <a:lstStyle/>
          <a:p>
            <a:r>
              <a:rPr lang="en-US" sz="1000" dirty="0"/>
              <a:t>Uses-in-the-interface</a:t>
            </a:r>
          </a:p>
        </p:txBody>
      </p:sp>
      <p:cxnSp>
        <p:nvCxnSpPr>
          <p:cNvPr id="24" name="Straight Connector 23">
            <a:extLst>
              <a:ext uri="{FF2B5EF4-FFF2-40B4-BE49-F238E27FC236}">
                <a16:creationId xmlns:a16="http://schemas.microsoft.com/office/drawing/2014/main" id="{23BB0DD0-3958-4B0F-A518-9FBDAB4A31FF}"/>
              </a:ext>
            </a:extLst>
          </p:cNvPr>
          <p:cNvCxnSpPr>
            <a:cxnSpLocks/>
            <a:endCxn id="25" idx="2"/>
          </p:cNvCxnSpPr>
          <p:nvPr/>
        </p:nvCxnSpPr>
        <p:spPr>
          <a:xfrm>
            <a:off x="435430" y="4268304"/>
            <a:ext cx="447557" cy="0"/>
          </a:xfrm>
          <a:prstGeom prst="line">
            <a:avLst/>
          </a:prstGeom>
        </p:spPr>
        <p:style>
          <a:lnRef idx="2">
            <a:schemeClr val="dk1"/>
          </a:lnRef>
          <a:fillRef idx="0">
            <a:schemeClr val="dk1"/>
          </a:fillRef>
          <a:effectRef idx="1">
            <a:schemeClr val="dk1"/>
          </a:effectRef>
          <a:fontRef idx="minor">
            <a:schemeClr val="tx1"/>
          </a:fontRef>
        </p:style>
      </p:cxnSp>
      <p:sp>
        <p:nvSpPr>
          <p:cNvPr id="25" name="Oval 24">
            <a:extLst>
              <a:ext uri="{FF2B5EF4-FFF2-40B4-BE49-F238E27FC236}">
                <a16:creationId xmlns:a16="http://schemas.microsoft.com/office/drawing/2014/main" id="{215F1185-467B-45EF-863B-BC7CC1EB0C62}"/>
              </a:ext>
            </a:extLst>
          </p:cNvPr>
          <p:cNvSpPr/>
          <p:nvPr/>
        </p:nvSpPr>
        <p:spPr>
          <a:xfrm>
            <a:off x="882987" y="4224255"/>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84D586DD-680D-4071-9B2F-A998A95570C0}"/>
              </a:ext>
            </a:extLst>
          </p:cNvPr>
          <p:cNvSpPr/>
          <p:nvPr/>
        </p:nvSpPr>
        <p:spPr>
          <a:xfrm>
            <a:off x="221366" y="3304422"/>
            <a:ext cx="1443776"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A069A5F6-0E4D-4AB2-AAB0-0A0115763657}"/>
              </a:ext>
            </a:extLst>
          </p:cNvPr>
          <p:cNvSpPr/>
          <p:nvPr/>
        </p:nvSpPr>
        <p:spPr>
          <a:xfrm>
            <a:off x="424665" y="3428951"/>
            <a:ext cx="1037176"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t>List</a:t>
            </a:r>
          </a:p>
        </p:txBody>
      </p:sp>
      <p:sp>
        <p:nvSpPr>
          <p:cNvPr id="33" name="Rectangle: Rounded Corners 32">
            <a:extLst>
              <a:ext uri="{FF2B5EF4-FFF2-40B4-BE49-F238E27FC236}">
                <a16:creationId xmlns:a16="http://schemas.microsoft.com/office/drawing/2014/main" id="{2D52790F-F80F-42CA-8185-29C242FC05CB}"/>
              </a:ext>
            </a:extLst>
          </p:cNvPr>
          <p:cNvSpPr/>
          <p:nvPr/>
        </p:nvSpPr>
        <p:spPr>
          <a:xfrm>
            <a:off x="3066763" y="2189809"/>
            <a:ext cx="1443776"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Rounded Corners 34">
            <a:extLst>
              <a:ext uri="{FF2B5EF4-FFF2-40B4-BE49-F238E27FC236}">
                <a16:creationId xmlns:a16="http://schemas.microsoft.com/office/drawing/2014/main" id="{F17B6372-5B45-45C7-BFBA-D7D002C9A5BF}"/>
              </a:ext>
            </a:extLst>
          </p:cNvPr>
          <p:cNvSpPr/>
          <p:nvPr/>
        </p:nvSpPr>
        <p:spPr>
          <a:xfrm>
            <a:off x="221367" y="2191421"/>
            <a:ext cx="1443776"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Connector 36">
            <a:extLst>
              <a:ext uri="{FF2B5EF4-FFF2-40B4-BE49-F238E27FC236}">
                <a16:creationId xmlns:a16="http://schemas.microsoft.com/office/drawing/2014/main" id="{CE5B6439-B395-4562-B824-74D8C4005C93}"/>
              </a:ext>
            </a:extLst>
          </p:cNvPr>
          <p:cNvCxnSpPr>
            <a:cxnSpLocks/>
            <a:stCxn id="32" idx="0"/>
            <a:endCxn id="38" idx="4"/>
          </p:cNvCxnSpPr>
          <p:nvPr/>
        </p:nvCxnSpPr>
        <p:spPr>
          <a:xfrm flipV="1">
            <a:off x="943253" y="2794753"/>
            <a:ext cx="1" cy="634198"/>
          </a:xfrm>
          <a:prstGeom prst="line">
            <a:avLst/>
          </a:prstGeom>
        </p:spPr>
        <p:style>
          <a:lnRef idx="2">
            <a:schemeClr val="dk1"/>
          </a:lnRef>
          <a:fillRef idx="0">
            <a:schemeClr val="dk1"/>
          </a:fillRef>
          <a:effectRef idx="1">
            <a:schemeClr val="dk1"/>
          </a:effectRef>
          <a:fontRef idx="minor">
            <a:schemeClr val="tx1"/>
          </a:fontRef>
        </p:style>
      </p:cxnSp>
      <p:sp>
        <p:nvSpPr>
          <p:cNvPr id="38" name="Oval 37">
            <a:extLst>
              <a:ext uri="{FF2B5EF4-FFF2-40B4-BE49-F238E27FC236}">
                <a16:creationId xmlns:a16="http://schemas.microsoft.com/office/drawing/2014/main" id="{4D697680-4AD4-477C-9D38-7990E6871477}"/>
              </a:ext>
            </a:extLst>
          </p:cNvPr>
          <p:cNvSpPr/>
          <p:nvPr/>
        </p:nvSpPr>
        <p:spPr>
          <a:xfrm>
            <a:off x="896534" y="2706655"/>
            <a:ext cx="93440" cy="8809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439F22C6-F256-4551-ADAD-ECCA97681335}"/>
              </a:ext>
            </a:extLst>
          </p:cNvPr>
          <p:cNvCxnSpPr>
            <a:cxnSpLocks/>
            <a:stCxn id="34" idx="2"/>
            <a:endCxn id="44" idx="6"/>
          </p:cNvCxnSpPr>
          <p:nvPr/>
        </p:nvCxnSpPr>
        <p:spPr>
          <a:xfrm flipH="1">
            <a:off x="1634005" y="2508542"/>
            <a:ext cx="1636057" cy="9568"/>
          </a:xfrm>
          <a:prstGeom prst="line">
            <a:avLst/>
          </a:prstGeom>
        </p:spPr>
        <p:style>
          <a:lnRef idx="2">
            <a:schemeClr val="dk1"/>
          </a:lnRef>
          <a:fillRef idx="0">
            <a:schemeClr val="dk1"/>
          </a:fillRef>
          <a:effectRef idx="1">
            <a:schemeClr val="dk1"/>
          </a:effectRef>
          <a:fontRef idx="minor">
            <a:schemeClr val="tx1"/>
          </a:fontRef>
        </p:style>
      </p:cxnSp>
      <p:sp>
        <p:nvSpPr>
          <p:cNvPr id="44" name="Oval 43">
            <a:extLst>
              <a:ext uri="{FF2B5EF4-FFF2-40B4-BE49-F238E27FC236}">
                <a16:creationId xmlns:a16="http://schemas.microsoft.com/office/drawing/2014/main" id="{C5E3360C-7291-445D-8B73-7586C9085029}"/>
              </a:ext>
            </a:extLst>
          </p:cNvPr>
          <p:cNvSpPr/>
          <p:nvPr/>
        </p:nvSpPr>
        <p:spPr>
          <a:xfrm>
            <a:off x="1540565" y="2474061"/>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4" name="Oval 33">
            <a:extLst>
              <a:ext uri="{FF2B5EF4-FFF2-40B4-BE49-F238E27FC236}">
                <a16:creationId xmlns:a16="http://schemas.microsoft.com/office/drawing/2014/main" id="{F4B7399B-F8C8-42B7-9FC8-86FC5751D4B5}"/>
              </a:ext>
            </a:extLst>
          </p:cNvPr>
          <p:cNvSpPr/>
          <p:nvPr/>
        </p:nvSpPr>
        <p:spPr>
          <a:xfrm>
            <a:off x="3270062" y="2314338"/>
            <a:ext cx="1037176"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900" dirty="0"/>
              <a:t>Employee</a:t>
            </a:r>
          </a:p>
        </p:txBody>
      </p:sp>
      <p:sp>
        <p:nvSpPr>
          <p:cNvPr id="36" name="Oval 35">
            <a:extLst>
              <a:ext uri="{FF2B5EF4-FFF2-40B4-BE49-F238E27FC236}">
                <a16:creationId xmlns:a16="http://schemas.microsoft.com/office/drawing/2014/main" id="{EAADE9AB-834F-4724-B560-491D7377C6C8}"/>
              </a:ext>
            </a:extLst>
          </p:cNvPr>
          <p:cNvSpPr/>
          <p:nvPr/>
        </p:nvSpPr>
        <p:spPr>
          <a:xfrm>
            <a:off x="345943" y="2315950"/>
            <a:ext cx="1194622"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900" dirty="0"/>
              <a:t>Manager</a:t>
            </a:r>
          </a:p>
        </p:txBody>
      </p:sp>
      <p:cxnSp>
        <p:nvCxnSpPr>
          <p:cNvPr id="65" name="Straight Arrow Connector 64">
            <a:extLst>
              <a:ext uri="{FF2B5EF4-FFF2-40B4-BE49-F238E27FC236}">
                <a16:creationId xmlns:a16="http://schemas.microsoft.com/office/drawing/2014/main" id="{8F0F4D0E-08C1-4EA0-B4EA-B4ACF0D7589F}"/>
              </a:ext>
            </a:extLst>
          </p:cNvPr>
          <p:cNvCxnSpPr>
            <a:cxnSpLocks/>
          </p:cNvCxnSpPr>
          <p:nvPr/>
        </p:nvCxnSpPr>
        <p:spPr>
          <a:xfrm>
            <a:off x="453399" y="4668084"/>
            <a:ext cx="536575"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66" name="TextBox 65">
            <a:extLst>
              <a:ext uri="{FF2B5EF4-FFF2-40B4-BE49-F238E27FC236}">
                <a16:creationId xmlns:a16="http://schemas.microsoft.com/office/drawing/2014/main" id="{B402BDCB-3E9A-4985-82FD-C128DC037B21}"/>
              </a:ext>
            </a:extLst>
          </p:cNvPr>
          <p:cNvSpPr txBox="1"/>
          <p:nvPr/>
        </p:nvSpPr>
        <p:spPr>
          <a:xfrm>
            <a:off x="989974" y="4543069"/>
            <a:ext cx="1388522" cy="246221"/>
          </a:xfrm>
          <a:prstGeom prst="rect">
            <a:avLst/>
          </a:prstGeom>
          <a:noFill/>
        </p:spPr>
        <p:txBody>
          <a:bodyPr wrap="none" rtlCol="0">
            <a:spAutoFit/>
          </a:bodyPr>
          <a:lstStyle/>
          <a:p>
            <a:r>
              <a:rPr lang="en-US" sz="1000" dirty="0"/>
              <a:t>Physical dependency</a:t>
            </a:r>
          </a:p>
        </p:txBody>
      </p:sp>
      <p:cxnSp>
        <p:nvCxnSpPr>
          <p:cNvPr id="67" name="Straight Arrow Connector 66">
            <a:extLst>
              <a:ext uri="{FF2B5EF4-FFF2-40B4-BE49-F238E27FC236}">
                <a16:creationId xmlns:a16="http://schemas.microsoft.com/office/drawing/2014/main" id="{40DC3088-911A-4BAD-B2B2-8DDF214D1E75}"/>
              </a:ext>
            </a:extLst>
          </p:cNvPr>
          <p:cNvCxnSpPr>
            <a:cxnSpLocks/>
          </p:cNvCxnSpPr>
          <p:nvPr/>
        </p:nvCxnSpPr>
        <p:spPr>
          <a:xfrm>
            <a:off x="1676026" y="2644679"/>
            <a:ext cx="1390735"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80" name="Rectangle: Rounded Corners 79">
            <a:extLst>
              <a:ext uri="{FF2B5EF4-FFF2-40B4-BE49-F238E27FC236}">
                <a16:creationId xmlns:a16="http://schemas.microsoft.com/office/drawing/2014/main" id="{96448E90-4959-4A81-A01D-285E67959CA5}"/>
              </a:ext>
            </a:extLst>
          </p:cNvPr>
          <p:cNvSpPr/>
          <p:nvPr/>
        </p:nvSpPr>
        <p:spPr>
          <a:xfrm>
            <a:off x="4765070" y="1935326"/>
            <a:ext cx="3434547" cy="2257022"/>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b="1" dirty="0"/>
              <a:t>// </a:t>
            </a:r>
            <a:r>
              <a:rPr lang="en-US" b="1" dirty="0" err="1"/>
              <a:t>Manager.h</a:t>
            </a:r>
            <a:endParaRPr lang="en-US" b="1" dirty="0"/>
          </a:p>
          <a:p>
            <a:endParaRPr lang="en-US" b="1" dirty="0"/>
          </a:p>
          <a:p>
            <a:r>
              <a:rPr lang="en-US" b="1" dirty="0"/>
              <a:t>#include “</a:t>
            </a:r>
            <a:r>
              <a:rPr lang="en-US" b="1" dirty="0" err="1"/>
              <a:t>Employee.h</a:t>
            </a:r>
            <a:r>
              <a:rPr lang="en-US" b="1" dirty="0"/>
              <a:t>”</a:t>
            </a:r>
          </a:p>
          <a:p>
            <a:endParaRPr lang="en-US" b="1" dirty="0"/>
          </a:p>
          <a:p>
            <a:r>
              <a:rPr lang="en-US" b="1" dirty="0"/>
              <a:t>class Manager {</a:t>
            </a:r>
          </a:p>
          <a:p>
            <a:r>
              <a:rPr lang="en-US" b="1" dirty="0"/>
              <a:t>    List&lt;Employee&gt; </a:t>
            </a:r>
            <a:r>
              <a:rPr lang="en-US" b="1" dirty="0" err="1"/>
              <a:t>m_staff</a:t>
            </a:r>
            <a:r>
              <a:rPr lang="en-US" b="1" dirty="0"/>
              <a:t>;</a:t>
            </a:r>
          </a:p>
          <a:p>
            <a:r>
              <a:rPr lang="en-US" b="1" dirty="0"/>
              <a:t>    int </a:t>
            </a:r>
            <a:r>
              <a:rPr lang="en-US" b="1" dirty="0" err="1"/>
              <a:t>m_numStaff</a:t>
            </a:r>
            <a:r>
              <a:rPr lang="en-US" b="1" dirty="0"/>
              <a:t> = 0;</a:t>
            </a:r>
          </a:p>
          <a:p>
            <a:r>
              <a:rPr lang="en-US" b="1" dirty="0"/>
              <a:t>};</a:t>
            </a:r>
          </a:p>
        </p:txBody>
      </p:sp>
      <p:sp>
        <p:nvSpPr>
          <p:cNvPr id="81" name="Rectangle: Rounded Corners 80">
            <a:extLst>
              <a:ext uri="{FF2B5EF4-FFF2-40B4-BE49-F238E27FC236}">
                <a16:creationId xmlns:a16="http://schemas.microsoft.com/office/drawing/2014/main" id="{102BDEEC-7160-43BD-8034-B958A4B7FA22}"/>
              </a:ext>
            </a:extLst>
          </p:cNvPr>
          <p:cNvSpPr/>
          <p:nvPr/>
        </p:nvSpPr>
        <p:spPr>
          <a:xfrm>
            <a:off x="8392434" y="1935326"/>
            <a:ext cx="3477438" cy="2257022"/>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b="1" dirty="0"/>
              <a:t>// </a:t>
            </a:r>
            <a:r>
              <a:rPr lang="en-US" b="1" dirty="0" err="1"/>
              <a:t>Employee.h</a:t>
            </a:r>
            <a:endParaRPr lang="en-US" b="1" dirty="0"/>
          </a:p>
          <a:p>
            <a:endParaRPr lang="en-US" b="1" dirty="0"/>
          </a:p>
          <a:p>
            <a:r>
              <a:rPr lang="en-US" b="1" dirty="0"/>
              <a:t>class Employee {</a:t>
            </a:r>
          </a:p>
          <a:p>
            <a:r>
              <a:rPr lang="en-US" b="1" dirty="0"/>
              <a:t>    int* const </a:t>
            </a:r>
            <a:r>
              <a:rPr lang="en-US" b="1" dirty="0" err="1"/>
              <a:t>m_numStaffPtr</a:t>
            </a:r>
            <a:r>
              <a:rPr lang="en-US" b="1" dirty="0"/>
              <a:t>;</a:t>
            </a:r>
          </a:p>
          <a:p>
            <a:r>
              <a:rPr lang="en-US" b="1" dirty="0"/>
              <a:t>  public:</a:t>
            </a:r>
          </a:p>
          <a:p>
            <a:r>
              <a:rPr lang="en-US" b="1" dirty="0"/>
              <a:t>    int </a:t>
            </a:r>
            <a:r>
              <a:rPr lang="en-US" b="1" dirty="0" err="1"/>
              <a:t>numStaff</a:t>
            </a:r>
            <a:r>
              <a:rPr lang="en-US" b="1" dirty="0"/>
              <a:t>() const;</a:t>
            </a:r>
          </a:p>
          <a:p>
            <a:r>
              <a:rPr lang="en-US" b="1" dirty="0"/>
              <a:t>};</a:t>
            </a:r>
          </a:p>
        </p:txBody>
      </p:sp>
      <p:sp>
        <p:nvSpPr>
          <p:cNvPr id="45" name="TextBox 44">
            <a:extLst>
              <a:ext uri="{FF2B5EF4-FFF2-40B4-BE49-F238E27FC236}">
                <a16:creationId xmlns:a16="http://schemas.microsoft.com/office/drawing/2014/main" id="{294B8293-6807-4FDD-A606-E34A636CAFE0}"/>
              </a:ext>
            </a:extLst>
          </p:cNvPr>
          <p:cNvSpPr txBox="1"/>
          <p:nvPr/>
        </p:nvSpPr>
        <p:spPr>
          <a:xfrm>
            <a:off x="982888" y="4335219"/>
            <a:ext cx="1788284" cy="246221"/>
          </a:xfrm>
          <a:prstGeom prst="rect">
            <a:avLst/>
          </a:prstGeom>
          <a:noFill/>
        </p:spPr>
        <p:txBody>
          <a:bodyPr wrap="square" rtlCol="0">
            <a:spAutoFit/>
          </a:bodyPr>
          <a:lstStyle/>
          <a:p>
            <a:r>
              <a:rPr lang="en-US" sz="1000" dirty="0"/>
              <a:t>Uses-in-the-implementation</a:t>
            </a:r>
          </a:p>
        </p:txBody>
      </p:sp>
      <p:cxnSp>
        <p:nvCxnSpPr>
          <p:cNvPr id="46" name="Straight Connector 45">
            <a:extLst>
              <a:ext uri="{FF2B5EF4-FFF2-40B4-BE49-F238E27FC236}">
                <a16:creationId xmlns:a16="http://schemas.microsoft.com/office/drawing/2014/main" id="{7334F860-62A6-414B-A579-A80A2D5FE599}"/>
              </a:ext>
            </a:extLst>
          </p:cNvPr>
          <p:cNvCxnSpPr>
            <a:cxnSpLocks/>
            <a:endCxn id="47" idx="2"/>
          </p:cNvCxnSpPr>
          <p:nvPr/>
        </p:nvCxnSpPr>
        <p:spPr>
          <a:xfrm>
            <a:off x="435430" y="4450748"/>
            <a:ext cx="447557" cy="0"/>
          </a:xfrm>
          <a:prstGeom prst="line">
            <a:avLst/>
          </a:prstGeom>
        </p:spPr>
        <p:style>
          <a:lnRef idx="2">
            <a:schemeClr val="dk1"/>
          </a:lnRef>
          <a:fillRef idx="0">
            <a:schemeClr val="dk1"/>
          </a:fillRef>
          <a:effectRef idx="1">
            <a:schemeClr val="dk1"/>
          </a:effectRef>
          <a:fontRef idx="minor">
            <a:schemeClr val="tx1"/>
          </a:fontRef>
        </p:style>
      </p:cxnSp>
      <p:sp>
        <p:nvSpPr>
          <p:cNvPr id="47" name="Oval 46">
            <a:extLst>
              <a:ext uri="{FF2B5EF4-FFF2-40B4-BE49-F238E27FC236}">
                <a16:creationId xmlns:a16="http://schemas.microsoft.com/office/drawing/2014/main" id="{C1E330B0-D1A2-45BE-A03A-C586DA33C2DF}"/>
              </a:ext>
            </a:extLst>
          </p:cNvPr>
          <p:cNvSpPr/>
          <p:nvPr/>
        </p:nvSpPr>
        <p:spPr>
          <a:xfrm>
            <a:off x="882987" y="4406699"/>
            <a:ext cx="93440" cy="8809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6851BA58-BA43-4475-B077-7CD96FBDB498}"/>
              </a:ext>
            </a:extLst>
          </p:cNvPr>
          <p:cNvSpPr/>
          <p:nvPr/>
        </p:nvSpPr>
        <p:spPr>
          <a:xfrm>
            <a:off x="4765070" y="4253903"/>
            <a:ext cx="7091870" cy="20251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b="1" dirty="0"/>
              <a:t>// Employee.cpp</a:t>
            </a:r>
          </a:p>
          <a:p>
            <a:endParaRPr lang="en-US" b="1" dirty="0"/>
          </a:p>
          <a:p>
            <a:r>
              <a:rPr lang="en-US" b="1" dirty="0"/>
              <a:t>#include “</a:t>
            </a:r>
            <a:r>
              <a:rPr lang="en-US" b="1" dirty="0" err="1"/>
              <a:t>Manager.h</a:t>
            </a:r>
            <a:r>
              <a:rPr lang="en-US" b="1" dirty="0"/>
              <a:t>”</a:t>
            </a:r>
          </a:p>
          <a:p>
            <a:endParaRPr lang="en-US" b="1" dirty="0"/>
          </a:p>
          <a:p>
            <a:r>
              <a:rPr lang="en-US" b="1" dirty="0"/>
              <a:t>int Employee::</a:t>
            </a:r>
            <a:r>
              <a:rPr lang="en-US" b="1" dirty="0" err="1"/>
              <a:t>numStaff</a:t>
            </a:r>
            <a:r>
              <a:rPr lang="en-US" b="1" dirty="0"/>
              <a:t>() const {</a:t>
            </a:r>
          </a:p>
          <a:p>
            <a:r>
              <a:rPr lang="en-US" b="1" dirty="0"/>
              <a:t>    return *</a:t>
            </a:r>
            <a:r>
              <a:rPr lang="en-US" b="1" dirty="0" err="1"/>
              <a:t>m_numStaffPtr</a:t>
            </a:r>
            <a:r>
              <a:rPr lang="en-US" b="1" dirty="0"/>
              <a:t>;</a:t>
            </a:r>
          </a:p>
          <a:p>
            <a:r>
              <a:rPr lang="en-US" b="1" dirty="0"/>
              <a:t>}</a:t>
            </a:r>
          </a:p>
        </p:txBody>
      </p:sp>
      <p:cxnSp>
        <p:nvCxnSpPr>
          <p:cNvPr id="40" name="Straight Arrow Connector 39">
            <a:extLst>
              <a:ext uri="{FF2B5EF4-FFF2-40B4-BE49-F238E27FC236}">
                <a16:creationId xmlns:a16="http://schemas.microsoft.com/office/drawing/2014/main" id="{72D2E4C0-A9A8-487E-93A2-E76B545C580E}"/>
              </a:ext>
            </a:extLst>
          </p:cNvPr>
          <p:cNvCxnSpPr>
            <a:cxnSpLocks/>
          </p:cNvCxnSpPr>
          <p:nvPr/>
        </p:nvCxnSpPr>
        <p:spPr>
          <a:xfrm>
            <a:off x="1169857" y="2827277"/>
            <a:ext cx="0" cy="47714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2463650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446313" y="1097281"/>
            <a:ext cx="11310257" cy="4840224"/>
          </a:xfrm>
        </p:spPr>
        <p:txBody>
          <a:bodyPr>
            <a:noAutofit/>
          </a:bodyPr>
          <a:lstStyle/>
          <a:p>
            <a:pPr>
              <a:buClr>
                <a:schemeClr val="tx2"/>
              </a:buClr>
            </a:pPr>
            <a:r>
              <a:rPr lang="en-US" dirty="0"/>
              <a:t>In the employee / manager example, we can install a pointer to a function that returns the number of staff in the employee instead of an integer pointer.</a:t>
            </a:r>
          </a:p>
          <a:p>
            <a:pPr>
              <a:buClr>
                <a:schemeClr val="tx2"/>
              </a:buClr>
            </a:pPr>
            <a:endParaRPr lang="en-US" dirty="0"/>
          </a:p>
          <a:p>
            <a:pPr>
              <a:buClr>
                <a:schemeClr val="tx2"/>
              </a:buClr>
            </a:pPr>
            <a:endParaRPr lang="en-US" dirty="0"/>
          </a:p>
          <a:p>
            <a:pPr>
              <a:buClr>
                <a:schemeClr val="tx2"/>
              </a:buClr>
            </a:pPr>
            <a:endParaRPr lang="en-US" dirty="0"/>
          </a:p>
          <a:p>
            <a:pPr>
              <a:buClr>
                <a:schemeClr val="tx2"/>
              </a:buClr>
            </a:pPr>
            <a:endParaRPr lang="en-US" dirty="0"/>
          </a:p>
          <a:p>
            <a:pPr>
              <a:buClr>
                <a:schemeClr val="tx2"/>
              </a:buClr>
            </a:pPr>
            <a:endParaRPr lang="en-US" dirty="0"/>
          </a:p>
        </p:txBody>
      </p:sp>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p:txBody>
          <a:bodyPr>
            <a:noAutofit/>
          </a:bodyPr>
          <a:lstStyle/>
          <a:p>
            <a:r>
              <a:rPr lang="en-US" sz="3200" b="1" dirty="0"/>
              <a:t>Levelization technique #6 – Function/Functor Callbacks</a:t>
            </a:r>
          </a:p>
        </p:txBody>
      </p:sp>
      <p:sp>
        <p:nvSpPr>
          <p:cNvPr id="23" name="TextBox 22">
            <a:extLst>
              <a:ext uri="{FF2B5EF4-FFF2-40B4-BE49-F238E27FC236}">
                <a16:creationId xmlns:a16="http://schemas.microsoft.com/office/drawing/2014/main" id="{AAAC846B-1E56-4167-9D25-B183BB94844E}"/>
              </a:ext>
            </a:extLst>
          </p:cNvPr>
          <p:cNvSpPr txBox="1"/>
          <p:nvPr/>
        </p:nvSpPr>
        <p:spPr>
          <a:xfrm>
            <a:off x="982888" y="4130793"/>
            <a:ext cx="1362874" cy="246221"/>
          </a:xfrm>
          <a:prstGeom prst="rect">
            <a:avLst/>
          </a:prstGeom>
          <a:noFill/>
        </p:spPr>
        <p:txBody>
          <a:bodyPr wrap="square" rtlCol="0">
            <a:spAutoFit/>
          </a:bodyPr>
          <a:lstStyle/>
          <a:p>
            <a:r>
              <a:rPr lang="en-US" sz="1000" dirty="0"/>
              <a:t>Uses-in-the-interface</a:t>
            </a:r>
          </a:p>
        </p:txBody>
      </p:sp>
      <p:cxnSp>
        <p:nvCxnSpPr>
          <p:cNvPr id="24" name="Straight Connector 23">
            <a:extLst>
              <a:ext uri="{FF2B5EF4-FFF2-40B4-BE49-F238E27FC236}">
                <a16:creationId xmlns:a16="http://schemas.microsoft.com/office/drawing/2014/main" id="{23BB0DD0-3958-4B0F-A518-9FBDAB4A31FF}"/>
              </a:ext>
            </a:extLst>
          </p:cNvPr>
          <p:cNvCxnSpPr>
            <a:cxnSpLocks/>
            <a:endCxn id="25" idx="2"/>
          </p:cNvCxnSpPr>
          <p:nvPr/>
        </p:nvCxnSpPr>
        <p:spPr>
          <a:xfrm>
            <a:off x="435430" y="4268304"/>
            <a:ext cx="447557" cy="0"/>
          </a:xfrm>
          <a:prstGeom prst="line">
            <a:avLst/>
          </a:prstGeom>
        </p:spPr>
        <p:style>
          <a:lnRef idx="2">
            <a:schemeClr val="dk1"/>
          </a:lnRef>
          <a:fillRef idx="0">
            <a:schemeClr val="dk1"/>
          </a:fillRef>
          <a:effectRef idx="1">
            <a:schemeClr val="dk1"/>
          </a:effectRef>
          <a:fontRef idx="minor">
            <a:schemeClr val="tx1"/>
          </a:fontRef>
        </p:style>
      </p:cxnSp>
      <p:sp>
        <p:nvSpPr>
          <p:cNvPr id="25" name="Oval 24">
            <a:extLst>
              <a:ext uri="{FF2B5EF4-FFF2-40B4-BE49-F238E27FC236}">
                <a16:creationId xmlns:a16="http://schemas.microsoft.com/office/drawing/2014/main" id="{215F1185-467B-45EF-863B-BC7CC1EB0C62}"/>
              </a:ext>
            </a:extLst>
          </p:cNvPr>
          <p:cNvSpPr/>
          <p:nvPr/>
        </p:nvSpPr>
        <p:spPr>
          <a:xfrm>
            <a:off x="882987" y="4224255"/>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84D586DD-680D-4071-9B2F-A998A95570C0}"/>
              </a:ext>
            </a:extLst>
          </p:cNvPr>
          <p:cNvSpPr/>
          <p:nvPr/>
        </p:nvSpPr>
        <p:spPr>
          <a:xfrm>
            <a:off x="221366" y="3304422"/>
            <a:ext cx="1443776"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A069A5F6-0E4D-4AB2-AAB0-0A0115763657}"/>
              </a:ext>
            </a:extLst>
          </p:cNvPr>
          <p:cNvSpPr/>
          <p:nvPr/>
        </p:nvSpPr>
        <p:spPr>
          <a:xfrm>
            <a:off x="424665" y="3428951"/>
            <a:ext cx="1037176"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t>List</a:t>
            </a:r>
          </a:p>
        </p:txBody>
      </p:sp>
      <p:sp>
        <p:nvSpPr>
          <p:cNvPr id="33" name="Rectangle: Rounded Corners 32">
            <a:extLst>
              <a:ext uri="{FF2B5EF4-FFF2-40B4-BE49-F238E27FC236}">
                <a16:creationId xmlns:a16="http://schemas.microsoft.com/office/drawing/2014/main" id="{2D52790F-F80F-42CA-8185-29C242FC05CB}"/>
              </a:ext>
            </a:extLst>
          </p:cNvPr>
          <p:cNvSpPr/>
          <p:nvPr/>
        </p:nvSpPr>
        <p:spPr>
          <a:xfrm>
            <a:off x="3066763" y="2189809"/>
            <a:ext cx="1443776"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Rounded Corners 34">
            <a:extLst>
              <a:ext uri="{FF2B5EF4-FFF2-40B4-BE49-F238E27FC236}">
                <a16:creationId xmlns:a16="http://schemas.microsoft.com/office/drawing/2014/main" id="{F17B6372-5B45-45C7-BFBA-D7D002C9A5BF}"/>
              </a:ext>
            </a:extLst>
          </p:cNvPr>
          <p:cNvSpPr/>
          <p:nvPr/>
        </p:nvSpPr>
        <p:spPr>
          <a:xfrm>
            <a:off x="221367" y="2191421"/>
            <a:ext cx="1443776"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Connector 36">
            <a:extLst>
              <a:ext uri="{FF2B5EF4-FFF2-40B4-BE49-F238E27FC236}">
                <a16:creationId xmlns:a16="http://schemas.microsoft.com/office/drawing/2014/main" id="{CE5B6439-B395-4562-B824-74D8C4005C93}"/>
              </a:ext>
            </a:extLst>
          </p:cNvPr>
          <p:cNvCxnSpPr>
            <a:cxnSpLocks/>
            <a:stCxn id="32" idx="0"/>
            <a:endCxn id="38" idx="4"/>
          </p:cNvCxnSpPr>
          <p:nvPr/>
        </p:nvCxnSpPr>
        <p:spPr>
          <a:xfrm flipV="1">
            <a:off x="943253" y="2794753"/>
            <a:ext cx="1" cy="634198"/>
          </a:xfrm>
          <a:prstGeom prst="line">
            <a:avLst/>
          </a:prstGeom>
        </p:spPr>
        <p:style>
          <a:lnRef idx="2">
            <a:schemeClr val="dk1"/>
          </a:lnRef>
          <a:fillRef idx="0">
            <a:schemeClr val="dk1"/>
          </a:fillRef>
          <a:effectRef idx="1">
            <a:schemeClr val="dk1"/>
          </a:effectRef>
          <a:fontRef idx="minor">
            <a:schemeClr val="tx1"/>
          </a:fontRef>
        </p:style>
      </p:cxnSp>
      <p:sp>
        <p:nvSpPr>
          <p:cNvPr id="38" name="Oval 37">
            <a:extLst>
              <a:ext uri="{FF2B5EF4-FFF2-40B4-BE49-F238E27FC236}">
                <a16:creationId xmlns:a16="http://schemas.microsoft.com/office/drawing/2014/main" id="{4D697680-4AD4-477C-9D38-7990E6871477}"/>
              </a:ext>
            </a:extLst>
          </p:cNvPr>
          <p:cNvSpPr/>
          <p:nvPr/>
        </p:nvSpPr>
        <p:spPr>
          <a:xfrm>
            <a:off x="896534" y="2706655"/>
            <a:ext cx="93440" cy="8809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439F22C6-F256-4551-ADAD-ECCA97681335}"/>
              </a:ext>
            </a:extLst>
          </p:cNvPr>
          <p:cNvCxnSpPr>
            <a:cxnSpLocks/>
            <a:stCxn id="34" idx="2"/>
            <a:endCxn id="44" idx="6"/>
          </p:cNvCxnSpPr>
          <p:nvPr/>
        </p:nvCxnSpPr>
        <p:spPr>
          <a:xfrm flipH="1">
            <a:off x="1634005" y="2508542"/>
            <a:ext cx="1636057" cy="10001"/>
          </a:xfrm>
          <a:prstGeom prst="line">
            <a:avLst/>
          </a:prstGeom>
        </p:spPr>
        <p:style>
          <a:lnRef idx="2">
            <a:schemeClr val="dk1"/>
          </a:lnRef>
          <a:fillRef idx="0">
            <a:schemeClr val="dk1"/>
          </a:fillRef>
          <a:effectRef idx="1">
            <a:schemeClr val="dk1"/>
          </a:effectRef>
          <a:fontRef idx="minor">
            <a:schemeClr val="tx1"/>
          </a:fontRef>
        </p:style>
      </p:cxnSp>
      <p:sp>
        <p:nvSpPr>
          <p:cNvPr id="44" name="Oval 43">
            <a:extLst>
              <a:ext uri="{FF2B5EF4-FFF2-40B4-BE49-F238E27FC236}">
                <a16:creationId xmlns:a16="http://schemas.microsoft.com/office/drawing/2014/main" id="{C5E3360C-7291-445D-8B73-7586C9085029}"/>
              </a:ext>
            </a:extLst>
          </p:cNvPr>
          <p:cNvSpPr/>
          <p:nvPr/>
        </p:nvSpPr>
        <p:spPr>
          <a:xfrm>
            <a:off x="1540565" y="2474494"/>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4" name="Oval 33">
            <a:extLst>
              <a:ext uri="{FF2B5EF4-FFF2-40B4-BE49-F238E27FC236}">
                <a16:creationId xmlns:a16="http://schemas.microsoft.com/office/drawing/2014/main" id="{F4B7399B-F8C8-42B7-9FC8-86FC5751D4B5}"/>
              </a:ext>
            </a:extLst>
          </p:cNvPr>
          <p:cNvSpPr/>
          <p:nvPr/>
        </p:nvSpPr>
        <p:spPr>
          <a:xfrm>
            <a:off x="3270062" y="2314338"/>
            <a:ext cx="1037176"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900" dirty="0"/>
              <a:t>Employee</a:t>
            </a:r>
          </a:p>
        </p:txBody>
      </p:sp>
      <p:sp>
        <p:nvSpPr>
          <p:cNvPr id="36" name="Oval 35">
            <a:extLst>
              <a:ext uri="{FF2B5EF4-FFF2-40B4-BE49-F238E27FC236}">
                <a16:creationId xmlns:a16="http://schemas.microsoft.com/office/drawing/2014/main" id="{EAADE9AB-834F-4724-B560-491D7377C6C8}"/>
              </a:ext>
            </a:extLst>
          </p:cNvPr>
          <p:cNvSpPr/>
          <p:nvPr/>
        </p:nvSpPr>
        <p:spPr>
          <a:xfrm>
            <a:off x="345943" y="2315950"/>
            <a:ext cx="1194622"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900" dirty="0"/>
              <a:t>Manager</a:t>
            </a:r>
          </a:p>
        </p:txBody>
      </p:sp>
      <p:cxnSp>
        <p:nvCxnSpPr>
          <p:cNvPr id="65" name="Straight Arrow Connector 64">
            <a:extLst>
              <a:ext uri="{FF2B5EF4-FFF2-40B4-BE49-F238E27FC236}">
                <a16:creationId xmlns:a16="http://schemas.microsoft.com/office/drawing/2014/main" id="{8F0F4D0E-08C1-4EA0-B4EA-B4ACF0D7589F}"/>
              </a:ext>
            </a:extLst>
          </p:cNvPr>
          <p:cNvCxnSpPr>
            <a:cxnSpLocks/>
          </p:cNvCxnSpPr>
          <p:nvPr/>
        </p:nvCxnSpPr>
        <p:spPr>
          <a:xfrm>
            <a:off x="453399" y="4668084"/>
            <a:ext cx="536575"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66" name="TextBox 65">
            <a:extLst>
              <a:ext uri="{FF2B5EF4-FFF2-40B4-BE49-F238E27FC236}">
                <a16:creationId xmlns:a16="http://schemas.microsoft.com/office/drawing/2014/main" id="{B402BDCB-3E9A-4985-82FD-C128DC037B21}"/>
              </a:ext>
            </a:extLst>
          </p:cNvPr>
          <p:cNvSpPr txBox="1"/>
          <p:nvPr/>
        </p:nvSpPr>
        <p:spPr>
          <a:xfrm>
            <a:off x="989974" y="4543069"/>
            <a:ext cx="1388522" cy="246221"/>
          </a:xfrm>
          <a:prstGeom prst="rect">
            <a:avLst/>
          </a:prstGeom>
          <a:noFill/>
        </p:spPr>
        <p:txBody>
          <a:bodyPr wrap="none" rtlCol="0">
            <a:spAutoFit/>
          </a:bodyPr>
          <a:lstStyle/>
          <a:p>
            <a:r>
              <a:rPr lang="en-US" sz="1000" dirty="0"/>
              <a:t>Physical dependency</a:t>
            </a:r>
          </a:p>
        </p:txBody>
      </p:sp>
      <p:cxnSp>
        <p:nvCxnSpPr>
          <p:cNvPr id="67" name="Straight Arrow Connector 66">
            <a:extLst>
              <a:ext uri="{FF2B5EF4-FFF2-40B4-BE49-F238E27FC236}">
                <a16:creationId xmlns:a16="http://schemas.microsoft.com/office/drawing/2014/main" id="{40DC3088-911A-4BAD-B2B2-8DDF214D1E75}"/>
              </a:ext>
            </a:extLst>
          </p:cNvPr>
          <p:cNvCxnSpPr>
            <a:cxnSpLocks/>
          </p:cNvCxnSpPr>
          <p:nvPr/>
        </p:nvCxnSpPr>
        <p:spPr>
          <a:xfrm>
            <a:off x="1665141" y="2638570"/>
            <a:ext cx="1401620" cy="141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45" name="TextBox 44">
            <a:extLst>
              <a:ext uri="{FF2B5EF4-FFF2-40B4-BE49-F238E27FC236}">
                <a16:creationId xmlns:a16="http://schemas.microsoft.com/office/drawing/2014/main" id="{294B8293-6807-4FDD-A606-E34A636CAFE0}"/>
              </a:ext>
            </a:extLst>
          </p:cNvPr>
          <p:cNvSpPr txBox="1"/>
          <p:nvPr/>
        </p:nvSpPr>
        <p:spPr>
          <a:xfrm>
            <a:off x="982888" y="4335219"/>
            <a:ext cx="1788284" cy="246221"/>
          </a:xfrm>
          <a:prstGeom prst="rect">
            <a:avLst/>
          </a:prstGeom>
          <a:noFill/>
        </p:spPr>
        <p:txBody>
          <a:bodyPr wrap="square" rtlCol="0">
            <a:spAutoFit/>
          </a:bodyPr>
          <a:lstStyle/>
          <a:p>
            <a:r>
              <a:rPr lang="en-US" sz="1000" dirty="0"/>
              <a:t>Uses-in-the-implementation</a:t>
            </a:r>
          </a:p>
        </p:txBody>
      </p:sp>
      <p:cxnSp>
        <p:nvCxnSpPr>
          <p:cNvPr id="46" name="Straight Connector 45">
            <a:extLst>
              <a:ext uri="{FF2B5EF4-FFF2-40B4-BE49-F238E27FC236}">
                <a16:creationId xmlns:a16="http://schemas.microsoft.com/office/drawing/2014/main" id="{7334F860-62A6-414B-A579-A80A2D5FE599}"/>
              </a:ext>
            </a:extLst>
          </p:cNvPr>
          <p:cNvCxnSpPr>
            <a:cxnSpLocks/>
            <a:endCxn id="47" idx="2"/>
          </p:cNvCxnSpPr>
          <p:nvPr/>
        </p:nvCxnSpPr>
        <p:spPr>
          <a:xfrm>
            <a:off x="435430" y="4450748"/>
            <a:ext cx="447557" cy="0"/>
          </a:xfrm>
          <a:prstGeom prst="line">
            <a:avLst/>
          </a:prstGeom>
        </p:spPr>
        <p:style>
          <a:lnRef idx="2">
            <a:schemeClr val="dk1"/>
          </a:lnRef>
          <a:fillRef idx="0">
            <a:schemeClr val="dk1"/>
          </a:fillRef>
          <a:effectRef idx="1">
            <a:schemeClr val="dk1"/>
          </a:effectRef>
          <a:fontRef idx="minor">
            <a:schemeClr val="tx1"/>
          </a:fontRef>
        </p:style>
      </p:cxnSp>
      <p:sp>
        <p:nvSpPr>
          <p:cNvPr id="47" name="Oval 46">
            <a:extLst>
              <a:ext uri="{FF2B5EF4-FFF2-40B4-BE49-F238E27FC236}">
                <a16:creationId xmlns:a16="http://schemas.microsoft.com/office/drawing/2014/main" id="{C1E330B0-D1A2-45BE-A03A-C586DA33C2DF}"/>
              </a:ext>
            </a:extLst>
          </p:cNvPr>
          <p:cNvSpPr/>
          <p:nvPr/>
        </p:nvSpPr>
        <p:spPr>
          <a:xfrm>
            <a:off x="882987" y="4406699"/>
            <a:ext cx="93440" cy="8809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72D2E4C0-A9A8-487E-93A2-E76B545C580E}"/>
              </a:ext>
            </a:extLst>
          </p:cNvPr>
          <p:cNvCxnSpPr>
            <a:cxnSpLocks/>
          </p:cNvCxnSpPr>
          <p:nvPr/>
        </p:nvCxnSpPr>
        <p:spPr>
          <a:xfrm>
            <a:off x="1169857" y="2827277"/>
            <a:ext cx="0" cy="47714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48" name="Rectangle: Rounded Corners 47">
            <a:extLst>
              <a:ext uri="{FF2B5EF4-FFF2-40B4-BE49-F238E27FC236}">
                <a16:creationId xmlns:a16="http://schemas.microsoft.com/office/drawing/2014/main" id="{991E7ED2-FA8E-4765-A0ED-EDC4CD3F2EE7}"/>
              </a:ext>
            </a:extLst>
          </p:cNvPr>
          <p:cNvSpPr/>
          <p:nvPr/>
        </p:nvSpPr>
        <p:spPr>
          <a:xfrm>
            <a:off x="4581229" y="1910489"/>
            <a:ext cx="3933291" cy="4556285"/>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1600" b="1" dirty="0"/>
              <a:t>// </a:t>
            </a:r>
            <a:r>
              <a:rPr lang="en-US" sz="1600" b="1" dirty="0" err="1"/>
              <a:t>Manager.h</a:t>
            </a:r>
            <a:endParaRPr lang="en-US" sz="1600" b="1" dirty="0"/>
          </a:p>
          <a:p>
            <a:endParaRPr lang="en-US" sz="1600" b="1" dirty="0"/>
          </a:p>
          <a:p>
            <a:r>
              <a:rPr lang="en-US" sz="1600" b="1" dirty="0"/>
              <a:t>#include “</a:t>
            </a:r>
            <a:r>
              <a:rPr lang="en-US" sz="1600" b="1" dirty="0" err="1"/>
              <a:t>Employee.h</a:t>
            </a:r>
            <a:r>
              <a:rPr lang="en-US" sz="1600" b="1" dirty="0"/>
              <a:t>”</a:t>
            </a:r>
          </a:p>
          <a:p>
            <a:r>
              <a:rPr lang="en-US" sz="1600" b="1" dirty="0"/>
              <a:t>#include “</a:t>
            </a:r>
            <a:r>
              <a:rPr lang="en-US" sz="1600" b="1" dirty="0" err="1"/>
              <a:t>List.h</a:t>
            </a:r>
            <a:r>
              <a:rPr lang="en-US" sz="1600" b="1" dirty="0"/>
              <a:t>”</a:t>
            </a:r>
          </a:p>
          <a:p>
            <a:endParaRPr lang="en-US" sz="1600" b="1" dirty="0"/>
          </a:p>
          <a:p>
            <a:r>
              <a:rPr lang="en-US" sz="1600" b="1" dirty="0"/>
              <a:t>class Manager {</a:t>
            </a:r>
          </a:p>
          <a:p>
            <a:r>
              <a:rPr lang="en-US" sz="1600" b="1" dirty="0"/>
              <a:t>    List&lt;Employee&gt; </a:t>
            </a:r>
            <a:r>
              <a:rPr lang="en-US" sz="1600" b="1" dirty="0" err="1"/>
              <a:t>m_staff</a:t>
            </a:r>
            <a:r>
              <a:rPr lang="en-US" sz="1600" b="1" dirty="0"/>
              <a:t>;</a:t>
            </a:r>
          </a:p>
          <a:p>
            <a:r>
              <a:rPr lang="en-US" sz="1600" b="1" dirty="0"/>
              <a:t>    int </a:t>
            </a:r>
            <a:r>
              <a:rPr lang="en-US" sz="1600" b="1" dirty="0" err="1"/>
              <a:t>numStaff</a:t>
            </a:r>
            <a:r>
              <a:rPr lang="en-US" sz="1600" b="1" dirty="0"/>
              <a:t>() const;</a:t>
            </a:r>
          </a:p>
          <a:p>
            <a:endParaRPr lang="en-US" sz="1600" b="1" dirty="0"/>
          </a:p>
          <a:p>
            <a:r>
              <a:rPr lang="en-US" sz="1600" b="1" dirty="0"/>
              <a:t>    void </a:t>
            </a:r>
            <a:r>
              <a:rPr lang="en-US" sz="1600" b="1" dirty="0" err="1"/>
              <a:t>addEmploye</a:t>
            </a:r>
            <a:r>
              <a:rPr lang="en-US" sz="1600" b="1" dirty="0"/>
              <a:t>(Employee e)</a:t>
            </a:r>
          </a:p>
          <a:p>
            <a:r>
              <a:rPr lang="en-US" sz="1600" b="1" dirty="0"/>
              <a:t>    {</a:t>
            </a:r>
          </a:p>
          <a:p>
            <a:r>
              <a:rPr lang="en-US" sz="1600" b="1" dirty="0"/>
              <a:t>        </a:t>
            </a:r>
            <a:r>
              <a:rPr lang="en-US" sz="1600" b="1" dirty="0" err="1"/>
              <a:t>e.setNumStaffCB</a:t>
            </a:r>
            <a:r>
              <a:rPr lang="en-US" sz="1600" b="1" dirty="0"/>
              <a:t>(&amp;</a:t>
            </a:r>
            <a:r>
              <a:rPr lang="en-US" sz="1600" b="1" dirty="0" err="1"/>
              <a:t>numStaff</a:t>
            </a:r>
            <a:r>
              <a:rPr lang="en-US" sz="1600" b="1" dirty="0"/>
              <a:t>);</a:t>
            </a:r>
          </a:p>
          <a:p>
            <a:r>
              <a:rPr lang="en-US" sz="1600" b="1" dirty="0"/>
              <a:t>    }</a:t>
            </a:r>
          </a:p>
          <a:p>
            <a:r>
              <a:rPr lang="en-US" sz="1600" b="1" dirty="0"/>
              <a:t>};</a:t>
            </a:r>
          </a:p>
        </p:txBody>
      </p:sp>
      <p:sp>
        <p:nvSpPr>
          <p:cNvPr id="49" name="Rectangle: Rounded Corners 48">
            <a:extLst>
              <a:ext uri="{FF2B5EF4-FFF2-40B4-BE49-F238E27FC236}">
                <a16:creationId xmlns:a16="http://schemas.microsoft.com/office/drawing/2014/main" id="{ADE4B69B-54F5-46D7-950D-2DE8CD909F8A}"/>
              </a:ext>
            </a:extLst>
          </p:cNvPr>
          <p:cNvSpPr/>
          <p:nvPr/>
        </p:nvSpPr>
        <p:spPr>
          <a:xfrm>
            <a:off x="8585210" y="1910489"/>
            <a:ext cx="3489847" cy="2949363"/>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1400" b="1" dirty="0"/>
              <a:t>// </a:t>
            </a:r>
            <a:r>
              <a:rPr lang="en-US" sz="1400" b="1" dirty="0" err="1"/>
              <a:t>Employee.h</a:t>
            </a:r>
            <a:endParaRPr lang="en-US" sz="1400" b="1" dirty="0"/>
          </a:p>
          <a:p>
            <a:endParaRPr lang="en-US" sz="1400" b="1" dirty="0"/>
          </a:p>
          <a:p>
            <a:r>
              <a:rPr lang="en-US" sz="1400" b="1" dirty="0"/>
              <a:t>Class Manager;</a:t>
            </a:r>
          </a:p>
          <a:p>
            <a:endParaRPr lang="en-US" sz="1400" b="1" dirty="0"/>
          </a:p>
          <a:p>
            <a:r>
              <a:rPr lang="en-US" sz="1400" b="1" dirty="0"/>
              <a:t>class Employee {</a:t>
            </a:r>
          </a:p>
          <a:p>
            <a:r>
              <a:rPr lang="en-US" sz="1400" b="1" dirty="0"/>
              <a:t>    Manager* </a:t>
            </a:r>
            <a:r>
              <a:rPr lang="en-US" sz="1400" b="1" dirty="0" err="1"/>
              <a:t>m_boss</a:t>
            </a:r>
            <a:r>
              <a:rPr lang="en-US" sz="1400" b="1" dirty="0"/>
              <a:t>;</a:t>
            </a:r>
          </a:p>
          <a:p>
            <a:endParaRPr lang="en-US" sz="1400" b="1" dirty="0"/>
          </a:p>
          <a:p>
            <a:r>
              <a:rPr lang="en-US" sz="1400" b="1" dirty="0"/>
              <a:t>    typedef int (*</a:t>
            </a:r>
            <a:r>
              <a:rPr lang="en-US" sz="1400" b="1" dirty="0" err="1"/>
              <a:t>NumStaffCB</a:t>
            </a:r>
            <a:r>
              <a:rPr lang="en-US" sz="1400" b="1" dirty="0"/>
              <a:t>)();</a:t>
            </a:r>
          </a:p>
          <a:p>
            <a:r>
              <a:rPr lang="en-US" sz="1400" b="1" dirty="0"/>
              <a:t>    </a:t>
            </a:r>
            <a:r>
              <a:rPr lang="en-US" sz="1400" b="1" dirty="0" err="1"/>
              <a:t>NumStaffCB</a:t>
            </a:r>
            <a:r>
              <a:rPr lang="en-US" sz="1400" b="1" dirty="0"/>
              <a:t> </a:t>
            </a:r>
            <a:r>
              <a:rPr lang="en-US" sz="1400" b="1" dirty="0" err="1"/>
              <a:t>m_numStaffCB</a:t>
            </a:r>
            <a:r>
              <a:rPr lang="en-US" sz="1400" b="1" dirty="0"/>
              <a:t>;</a:t>
            </a:r>
          </a:p>
          <a:p>
            <a:r>
              <a:rPr lang="en-US" sz="1400" b="1" dirty="0"/>
              <a:t>  public:</a:t>
            </a:r>
          </a:p>
          <a:p>
            <a:r>
              <a:rPr lang="en-US" sz="1400" b="1" dirty="0"/>
              <a:t>    int </a:t>
            </a:r>
            <a:r>
              <a:rPr lang="en-US" sz="1400" b="1" dirty="0" err="1"/>
              <a:t>numStaff</a:t>
            </a:r>
            <a:r>
              <a:rPr lang="en-US" sz="1400" b="1" dirty="0"/>
              <a:t>() const;</a:t>
            </a:r>
          </a:p>
          <a:p>
            <a:r>
              <a:rPr lang="en-US" sz="1400" b="1" dirty="0"/>
              <a:t>    // …</a:t>
            </a:r>
          </a:p>
          <a:p>
            <a:r>
              <a:rPr lang="en-US" sz="1400" b="1" dirty="0"/>
              <a:t>};</a:t>
            </a:r>
          </a:p>
        </p:txBody>
      </p:sp>
      <p:sp>
        <p:nvSpPr>
          <p:cNvPr id="51" name="Rectangle: Rounded Corners 50">
            <a:extLst>
              <a:ext uri="{FF2B5EF4-FFF2-40B4-BE49-F238E27FC236}">
                <a16:creationId xmlns:a16="http://schemas.microsoft.com/office/drawing/2014/main" id="{C7EABDAF-9EDC-4088-A0FA-68F97CADED5D}"/>
              </a:ext>
            </a:extLst>
          </p:cNvPr>
          <p:cNvSpPr/>
          <p:nvPr/>
        </p:nvSpPr>
        <p:spPr>
          <a:xfrm>
            <a:off x="8585210" y="4931765"/>
            <a:ext cx="3489847" cy="153501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1400" b="1" dirty="0"/>
              <a:t>// Employee.cpp</a:t>
            </a:r>
          </a:p>
          <a:p>
            <a:endParaRPr lang="en-US" sz="1400" b="1" dirty="0"/>
          </a:p>
          <a:p>
            <a:r>
              <a:rPr lang="en-US" sz="1400" b="1" dirty="0"/>
              <a:t>#include “</a:t>
            </a:r>
            <a:r>
              <a:rPr lang="en-US" sz="1400" b="1" dirty="0" err="1"/>
              <a:t>Manager.h</a:t>
            </a:r>
            <a:r>
              <a:rPr lang="en-US" sz="1400" b="1" dirty="0"/>
              <a:t>”</a:t>
            </a:r>
          </a:p>
          <a:p>
            <a:endParaRPr lang="en-US" sz="1400" b="1" dirty="0"/>
          </a:p>
          <a:p>
            <a:r>
              <a:rPr lang="en-US" sz="1400" b="1" dirty="0"/>
              <a:t>int Employee::</a:t>
            </a:r>
            <a:r>
              <a:rPr lang="en-US" sz="1400" b="1" dirty="0" err="1"/>
              <a:t>numStaff</a:t>
            </a:r>
            <a:r>
              <a:rPr lang="en-US" sz="1400" b="1" dirty="0"/>
              <a:t>() const {</a:t>
            </a:r>
          </a:p>
          <a:p>
            <a:r>
              <a:rPr lang="en-US" sz="1400" b="1" dirty="0"/>
              <a:t>    return </a:t>
            </a:r>
            <a:r>
              <a:rPr lang="en-US" sz="1400" b="1" dirty="0" err="1"/>
              <a:t>m_numStaffCB</a:t>
            </a:r>
            <a:r>
              <a:rPr lang="en-US" sz="1400" b="1" dirty="0"/>
              <a:t>();</a:t>
            </a:r>
          </a:p>
          <a:p>
            <a:r>
              <a:rPr lang="en-US" sz="1400" b="1" dirty="0"/>
              <a:t>}</a:t>
            </a:r>
          </a:p>
        </p:txBody>
      </p:sp>
    </p:spTree>
    <p:extLst>
      <p:ext uri="{BB962C8B-B14F-4D97-AF65-F5344CB8AC3E}">
        <p14:creationId xmlns:p14="http://schemas.microsoft.com/office/powerpoint/2010/main" val="38197143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446313" y="1097281"/>
            <a:ext cx="11310257" cy="4840224"/>
          </a:xfrm>
        </p:spPr>
        <p:txBody>
          <a:bodyPr>
            <a:noAutofit/>
          </a:bodyPr>
          <a:lstStyle/>
          <a:p>
            <a:pPr>
              <a:buClr>
                <a:schemeClr val="tx2"/>
              </a:buClr>
            </a:pPr>
            <a:r>
              <a:rPr lang="en-US" sz="3200" dirty="0"/>
              <a:t>Similar behavior can be achieved using functors, so I will not show an example for functor callback, but you can check out John </a:t>
            </a:r>
            <a:r>
              <a:rPr lang="en-US" sz="3200" dirty="0" err="1"/>
              <a:t>Lakos</a:t>
            </a:r>
            <a:r>
              <a:rPr lang="en-US" sz="3200" dirty="0"/>
              <a:t>’ lecture (part 2) which is found in the references at the end of this presentation.</a:t>
            </a:r>
          </a:p>
        </p:txBody>
      </p:sp>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p:txBody>
          <a:bodyPr>
            <a:noAutofit/>
          </a:bodyPr>
          <a:lstStyle/>
          <a:p>
            <a:r>
              <a:rPr lang="en-US" sz="3200" b="1" dirty="0"/>
              <a:t>Levelization technique #6 – Function/Functor Callbacks</a:t>
            </a:r>
          </a:p>
        </p:txBody>
      </p:sp>
    </p:spTree>
    <p:extLst>
      <p:ext uri="{BB962C8B-B14F-4D97-AF65-F5344CB8AC3E}">
        <p14:creationId xmlns:p14="http://schemas.microsoft.com/office/powerpoint/2010/main" val="17633742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446313" y="1097281"/>
            <a:ext cx="11310257" cy="4840224"/>
          </a:xfrm>
        </p:spPr>
        <p:txBody>
          <a:bodyPr>
            <a:noAutofit/>
          </a:bodyPr>
          <a:lstStyle/>
          <a:p>
            <a:pPr>
              <a:buClr>
                <a:schemeClr val="tx2"/>
              </a:buClr>
            </a:pPr>
            <a:r>
              <a:rPr lang="en-US" sz="3200" dirty="0"/>
              <a:t>Protocol callback techniques include abstract interfaces, listeners, …</a:t>
            </a:r>
          </a:p>
          <a:p>
            <a:pPr>
              <a:buClr>
                <a:schemeClr val="tx2"/>
              </a:buClr>
            </a:pPr>
            <a:r>
              <a:rPr lang="en-US" sz="3200" dirty="0"/>
              <a:t>A concrete example:</a:t>
            </a:r>
          </a:p>
          <a:p>
            <a:pPr>
              <a:buClr>
                <a:schemeClr val="tx2"/>
              </a:buClr>
            </a:pPr>
            <a:endParaRPr lang="en-US" sz="3200" dirty="0"/>
          </a:p>
          <a:p>
            <a:pPr>
              <a:buClr>
                <a:schemeClr val="tx2"/>
              </a:buClr>
            </a:pPr>
            <a:endParaRPr lang="en-US" sz="3200" dirty="0"/>
          </a:p>
          <a:p>
            <a:pPr>
              <a:buClr>
                <a:schemeClr val="tx2"/>
              </a:buClr>
            </a:pPr>
            <a:endParaRPr lang="en-US" sz="3200" dirty="0"/>
          </a:p>
          <a:p>
            <a:pPr>
              <a:buClr>
                <a:schemeClr val="tx2"/>
              </a:buClr>
            </a:pPr>
            <a:endParaRPr lang="en-US" sz="3200" dirty="0"/>
          </a:p>
          <a:p>
            <a:pPr>
              <a:buClr>
                <a:schemeClr val="tx2"/>
              </a:buClr>
            </a:pPr>
            <a:endParaRPr lang="en-US" sz="3200" dirty="0"/>
          </a:p>
        </p:txBody>
      </p:sp>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p:txBody>
          <a:bodyPr>
            <a:noAutofit/>
          </a:bodyPr>
          <a:lstStyle/>
          <a:p>
            <a:r>
              <a:rPr lang="en-US" sz="3200" b="1" dirty="0"/>
              <a:t>Levelization technique #6 – Protocol Callbacks</a:t>
            </a:r>
          </a:p>
        </p:txBody>
      </p:sp>
      <p:sp>
        <p:nvSpPr>
          <p:cNvPr id="23" name="TextBox 22">
            <a:extLst>
              <a:ext uri="{FF2B5EF4-FFF2-40B4-BE49-F238E27FC236}">
                <a16:creationId xmlns:a16="http://schemas.microsoft.com/office/drawing/2014/main" id="{AAAC846B-1E56-4167-9D25-B183BB94844E}"/>
              </a:ext>
            </a:extLst>
          </p:cNvPr>
          <p:cNvSpPr txBox="1"/>
          <p:nvPr/>
        </p:nvSpPr>
        <p:spPr>
          <a:xfrm>
            <a:off x="982888" y="4130793"/>
            <a:ext cx="1362874" cy="246221"/>
          </a:xfrm>
          <a:prstGeom prst="rect">
            <a:avLst/>
          </a:prstGeom>
          <a:noFill/>
        </p:spPr>
        <p:txBody>
          <a:bodyPr wrap="square" rtlCol="0">
            <a:spAutoFit/>
          </a:bodyPr>
          <a:lstStyle/>
          <a:p>
            <a:r>
              <a:rPr lang="en-US" sz="1000" dirty="0"/>
              <a:t>Uses-in-the-interface</a:t>
            </a:r>
          </a:p>
        </p:txBody>
      </p:sp>
      <p:cxnSp>
        <p:nvCxnSpPr>
          <p:cNvPr id="24" name="Straight Connector 23">
            <a:extLst>
              <a:ext uri="{FF2B5EF4-FFF2-40B4-BE49-F238E27FC236}">
                <a16:creationId xmlns:a16="http://schemas.microsoft.com/office/drawing/2014/main" id="{23BB0DD0-3958-4B0F-A518-9FBDAB4A31FF}"/>
              </a:ext>
            </a:extLst>
          </p:cNvPr>
          <p:cNvCxnSpPr>
            <a:cxnSpLocks/>
            <a:endCxn id="25" idx="2"/>
          </p:cNvCxnSpPr>
          <p:nvPr/>
        </p:nvCxnSpPr>
        <p:spPr>
          <a:xfrm>
            <a:off x="435430" y="4268304"/>
            <a:ext cx="447557" cy="0"/>
          </a:xfrm>
          <a:prstGeom prst="line">
            <a:avLst/>
          </a:prstGeom>
        </p:spPr>
        <p:style>
          <a:lnRef idx="2">
            <a:schemeClr val="dk1"/>
          </a:lnRef>
          <a:fillRef idx="0">
            <a:schemeClr val="dk1"/>
          </a:fillRef>
          <a:effectRef idx="1">
            <a:schemeClr val="dk1"/>
          </a:effectRef>
          <a:fontRef idx="minor">
            <a:schemeClr val="tx1"/>
          </a:fontRef>
        </p:style>
      </p:cxnSp>
      <p:sp>
        <p:nvSpPr>
          <p:cNvPr id="25" name="Oval 24">
            <a:extLst>
              <a:ext uri="{FF2B5EF4-FFF2-40B4-BE49-F238E27FC236}">
                <a16:creationId xmlns:a16="http://schemas.microsoft.com/office/drawing/2014/main" id="{215F1185-467B-45EF-863B-BC7CC1EB0C62}"/>
              </a:ext>
            </a:extLst>
          </p:cNvPr>
          <p:cNvSpPr/>
          <p:nvPr/>
        </p:nvSpPr>
        <p:spPr>
          <a:xfrm>
            <a:off x="882987" y="4224255"/>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2D52790F-F80F-42CA-8185-29C242FC05CB}"/>
              </a:ext>
            </a:extLst>
          </p:cNvPr>
          <p:cNvSpPr/>
          <p:nvPr/>
        </p:nvSpPr>
        <p:spPr>
          <a:xfrm>
            <a:off x="3066763" y="2861018"/>
            <a:ext cx="1443776"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Rounded Corners 34">
            <a:extLst>
              <a:ext uri="{FF2B5EF4-FFF2-40B4-BE49-F238E27FC236}">
                <a16:creationId xmlns:a16="http://schemas.microsoft.com/office/drawing/2014/main" id="{F17B6372-5B45-45C7-BFBA-D7D002C9A5BF}"/>
              </a:ext>
            </a:extLst>
          </p:cNvPr>
          <p:cNvSpPr/>
          <p:nvPr/>
        </p:nvSpPr>
        <p:spPr>
          <a:xfrm>
            <a:off x="221367" y="2862630"/>
            <a:ext cx="1443776"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439F22C6-F256-4551-ADAD-ECCA97681335}"/>
              </a:ext>
            </a:extLst>
          </p:cNvPr>
          <p:cNvCxnSpPr>
            <a:cxnSpLocks/>
            <a:stCxn id="34" idx="3"/>
            <a:endCxn id="44" idx="6"/>
          </p:cNvCxnSpPr>
          <p:nvPr/>
        </p:nvCxnSpPr>
        <p:spPr>
          <a:xfrm flipH="1" flipV="1">
            <a:off x="1539197" y="3312029"/>
            <a:ext cx="1882756" cy="5045"/>
          </a:xfrm>
          <a:prstGeom prst="line">
            <a:avLst/>
          </a:prstGeom>
        </p:spPr>
        <p:style>
          <a:lnRef idx="2">
            <a:schemeClr val="dk1"/>
          </a:lnRef>
          <a:fillRef idx="0">
            <a:schemeClr val="dk1"/>
          </a:fillRef>
          <a:effectRef idx="1">
            <a:schemeClr val="dk1"/>
          </a:effectRef>
          <a:fontRef idx="minor">
            <a:schemeClr val="tx1"/>
          </a:fontRef>
        </p:style>
      </p:cxnSp>
      <p:sp>
        <p:nvSpPr>
          <p:cNvPr id="44" name="Oval 43">
            <a:extLst>
              <a:ext uri="{FF2B5EF4-FFF2-40B4-BE49-F238E27FC236}">
                <a16:creationId xmlns:a16="http://schemas.microsoft.com/office/drawing/2014/main" id="{C5E3360C-7291-445D-8B73-7586C9085029}"/>
              </a:ext>
            </a:extLst>
          </p:cNvPr>
          <p:cNvSpPr/>
          <p:nvPr/>
        </p:nvSpPr>
        <p:spPr>
          <a:xfrm>
            <a:off x="1445757" y="3267980"/>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4" name="Oval 33">
            <a:extLst>
              <a:ext uri="{FF2B5EF4-FFF2-40B4-BE49-F238E27FC236}">
                <a16:creationId xmlns:a16="http://schemas.microsoft.com/office/drawing/2014/main" id="{F4B7399B-F8C8-42B7-9FC8-86FC5751D4B5}"/>
              </a:ext>
            </a:extLst>
          </p:cNvPr>
          <p:cNvSpPr/>
          <p:nvPr/>
        </p:nvSpPr>
        <p:spPr>
          <a:xfrm>
            <a:off x="3270062" y="2985547"/>
            <a:ext cx="1037176"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t>Player</a:t>
            </a:r>
          </a:p>
        </p:txBody>
      </p:sp>
      <p:sp>
        <p:nvSpPr>
          <p:cNvPr id="36" name="Oval 35">
            <a:extLst>
              <a:ext uri="{FF2B5EF4-FFF2-40B4-BE49-F238E27FC236}">
                <a16:creationId xmlns:a16="http://schemas.microsoft.com/office/drawing/2014/main" id="{EAADE9AB-834F-4724-B560-491D7377C6C8}"/>
              </a:ext>
            </a:extLst>
          </p:cNvPr>
          <p:cNvSpPr/>
          <p:nvPr/>
        </p:nvSpPr>
        <p:spPr>
          <a:xfrm>
            <a:off x="345943" y="2987159"/>
            <a:ext cx="1194622"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t>Blackjack</a:t>
            </a:r>
          </a:p>
        </p:txBody>
      </p:sp>
      <p:cxnSp>
        <p:nvCxnSpPr>
          <p:cNvPr id="65" name="Straight Arrow Connector 64">
            <a:extLst>
              <a:ext uri="{FF2B5EF4-FFF2-40B4-BE49-F238E27FC236}">
                <a16:creationId xmlns:a16="http://schemas.microsoft.com/office/drawing/2014/main" id="{8F0F4D0E-08C1-4EA0-B4EA-B4ACF0D7589F}"/>
              </a:ext>
            </a:extLst>
          </p:cNvPr>
          <p:cNvCxnSpPr>
            <a:cxnSpLocks/>
          </p:cNvCxnSpPr>
          <p:nvPr/>
        </p:nvCxnSpPr>
        <p:spPr>
          <a:xfrm>
            <a:off x="453399" y="4668084"/>
            <a:ext cx="536575"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66" name="TextBox 65">
            <a:extLst>
              <a:ext uri="{FF2B5EF4-FFF2-40B4-BE49-F238E27FC236}">
                <a16:creationId xmlns:a16="http://schemas.microsoft.com/office/drawing/2014/main" id="{B402BDCB-3E9A-4985-82FD-C128DC037B21}"/>
              </a:ext>
            </a:extLst>
          </p:cNvPr>
          <p:cNvSpPr txBox="1"/>
          <p:nvPr/>
        </p:nvSpPr>
        <p:spPr>
          <a:xfrm>
            <a:off x="989974" y="4543069"/>
            <a:ext cx="1388522" cy="246221"/>
          </a:xfrm>
          <a:prstGeom prst="rect">
            <a:avLst/>
          </a:prstGeom>
          <a:noFill/>
        </p:spPr>
        <p:txBody>
          <a:bodyPr wrap="none" rtlCol="0">
            <a:spAutoFit/>
          </a:bodyPr>
          <a:lstStyle/>
          <a:p>
            <a:r>
              <a:rPr lang="en-US" sz="1000" dirty="0"/>
              <a:t>Physical dependency</a:t>
            </a:r>
          </a:p>
        </p:txBody>
      </p:sp>
      <p:cxnSp>
        <p:nvCxnSpPr>
          <p:cNvPr id="67" name="Straight Arrow Connector 66">
            <a:extLst>
              <a:ext uri="{FF2B5EF4-FFF2-40B4-BE49-F238E27FC236}">
                <a16:creationId xmlns:a16="http://schemas.microsoft.com/office/drawing/2014/main" id="{40DC3088-911A-4BAD-B2B2-8DDF214D1E75}"/>
              </a:ext>
            </a:extLst>
          </p:cNvPr>
          <p:cNvCxnSpPr>
            <a:cxnSpLocks/>
          </p:cNvCxnSpPr>
          <p:nvPr/>
        </p:nvCxnSpPr>
        <p:spPr>
          <a:xfrm>
            <a:off x="1665141" y="3405029"/>
            <a:ext cx="1401620" cy="141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45" name="TextBox 44">
            <a:extLst>
              <a:ext uri="{FF2B5EF4-FFF2-40B4-BE49-F238E27FC236}">
                <a16:creationId xmlns:a16="http://schemas.microsoft.com/office/drawing/2014/main" id="{294B8293-6807-4FDD-A606-E34A636CAFE0}"/>
              </a:ext>
            </a:extLst>
          </p:cNvPr>
          <p:cNvSpPr txBox="1"/>
          <p:nvPr/>
        </p:nvSpPr>
        <p:spPr>
          <a:xfrm>
            <a:off x="982888" y="4335219"/>
            <a:ext cx="1788284" cy="246221"/>
          </a:xfrm>
          <a:prstGeom prst="rect">
            <a:avLst/>
          </a:prstGeom>
          <a:noFill/>
        </p:spPr>
        <p:txBody>
          <a:bodyPr wrap="square" rtlCol="0">
            <a:spAutoFit/>
          </a:bodyPr>
          <a:lstStyle/>
          <a:p>
            <a:r>
              <a:rPr lang="en-US" sz="1000" dirty="0"/>
              <a:t>Uses-in-the-implementation</a:t>
            </a:r>
          </a:p>
        </p:txBody>
      </p:sp>
      <p:cxnSp>
        <p:nvCxnSpPr>
          <p:cNvPr id="46" name="Straight Connector 45">
            <a:extLst>
              <a:ext uri="{FF2B5EF4-FFF2-40B4-BE49-F238E27FC236}">
                <a16:creationId xmlns:a16="http://schemas.microsoft.com/office/drawing/2014/main" id="{7334F860-62A6-414B-A579-A80A2D5FE599}"/>
              </a:ext>
            </a:extLst>
          </p:cNvPr>
          <p:cNvCxnSpPr>
            <a:cxnSpLocks/>
            <a:endCxn id="47" idx="2"/>
          </p:cNvCxnSpPr>
          <p:nvPr/>
        </p:nvCxnSpPr>
        <p:spPr>
          <a:xfrm>
            <a:off x="435430" y="4450748"/>
            <a:ext cx="447557" cy="0"/>
          </a:xfrm>
          <a:prstGeom prst="line">
            <a:avLst/>
          </a:prstGeom>
        </p:spPr>
        <p:style>
          <a:lnRef idx="2">
            <a:schemeClr val="dk1"/>
          </a:lnRef>
          <a:fillRef idx="0">
            <a:schemeClr val="dk1"/>
          </a:fillRef>
          <a:effectRef idx="1">
            <a:schemeClr val="dk1"/>
          </a:effectRef>
          <a:fontRef idx="minor">
            <a:schemeClr val="tx1"/>
          </a:fontRef>
        </p:style>
      </p:cxnSp>
      <p:sp>
        <p:nvSpPr>
          <p:cNvPr id="47" name="Oval 46">
            <a:extLst>
              <a:ext uri="{FF2B5EF4-FFF2-40B4-BE49-F238E27FC236}">
                <a16:creationId xmlns:a16="http://schemas.microsoft.com/office/drawing/2014/main" id="{C1E330B0-D1A2-45BE-A03A-C586DA33C2DF}"/>
              </a:ext>
            </a:extLst>
          </p:cNvPr>
          <p:cNvSpPr/>
          <p:nvPr/>
        </p:nvSpPr>
        <p:spPr>
          <a:xfrm>
            <a:off x="882987" y="4406699"/>
            <a:ext cx="93440" cy="8809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Rectangle: Rounded Corners 47">
            <a:extLst>
              <a:ext uri="{FF2B5EF4-FFF2-40B4-BE49-F238E27FC236}">
                <a16:creationId xmlns:a16="http://schemas.microsoft.com/office/drawing/2014/main" id="{991E7ED2-FA8E-4765-A0ED-EDC4CD3F2EE7}"/>
              </a:ext>
            </a:extLst>
          </p:cNvPr>
          <p:cNvSpPr/>
          <p:nvPr/>
        </p:nvSpPr>
        <p:spPr>
          <a:xfrm>
            <a:off x="4607542" y="1821366"/>
            <a:ext cx="4137740" cy="3392054"/>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2000" b="1" dirty="0"/>
              <a:t>// </a:t>
            </a:r>
            <a:r>
              <a:rPr lang="en-US" sz="2000" b="1" dirty="0" err="1"/>
              <a:t>Blackjack.h</a:t>
            </a:r>
            <a:endParaRPr lang="en-US" sz="2000" b="1" dirty="0"/>
          </a:p>
          <a:p>
            <a:endParaRPr lang="en-US" sz="2000" b="1" dirty="0"/>
          </a:p>
          <a:p>
            <a:r>
              <a:rPr lang="en-US" sz="2000" b="1" dirty="0"/>
              <a:t>#include “</a:t>
            </a:r>
            <a:r>
              <a:rPr lang="en-US" sz="2000" b="1" dirty="0" err="1"/>
              <a:t>Player.h</a:t>
            </a:r>
            <a:r>
              <a:rPr lang="en-US" sz="2000" b="1" dirty="0"/>
              <a:t>”</a:t>
            </a:r>
          </a:p>
          <a:p>
            <a:endParaRPr lang="en-US" sz="2000" b="1" dirty="0"/>
          </a:p>
          <a:p>
            <a:r>
              <a:rPr lang="en-US" sz="2000" b="1" dirty="0"/>
              <a:t>class Blackjack {</a:t>
            </a:r>
          </a:p>
          <a:p>
            <a:r>
              <a:rPr lang="en-US" sz="2000" b="1" dirty="0"/>
              <a:t>    </a:t>
            </a:r>
            <a:r>
              <a:rPr lang="en-US" sz="2000" b="1" dirty="0" err="1"/>
              <a:t>addPlayer</a:t>
            </a:r>
            <a:r>
              <a:rPr lang="en-US" sz="2000" b="1" dirty="0"/>
              <a:t>(const Player* p);</a:t>
            </a:r>
          </a:p>
          <a:p>
            <a:r>
              <a:rPr lang="en-US" sz="2000" b="1" dirty="0"/>
              <a:t>};</a:t>
            </a:r>
          </a:p>
        </p:txBody>
      </p:sp>
      <p:sp>
        <p:nvSpPr>
          <p:cNvPr id="49" name="Rectangle: Rounded Corners 48">
            <a:extLst>
              <a:ext uri="{FF2B5EF4-FFF2-40B4-BE49-F238E27FC236}">
                <a16:creationId xmlns:a16="http://schemas.microsoft.com/office/drawing/2014/main" id="{ADE4B69B-54F5-46D7-950D-2DE8CD909F8A}"/>
              </a:ext>
            </a:extLst>
          </p:cNvPr>
          <p:cNvSpPr/>
          <p:nvPr/>
        </p:nvSpPr>
        <p:spPr>
          <a:xfrm>
            <a:off x="8778015" y="1788229"/>
            <a:ext cx="3296562" cy="3392053"/>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b="1" dirty="0"/>
              <a:t>// </a:t>
            </a:r>
            <a:r>
              <a:rPr lang="en-US" b="1" dirty="0" err="1"/>
              <a:t>Player.h</a:t>
            </a:r>
            <a:endParaRPr lang="en-US" b="1" dirty="0"/>
          </a:p>
          <a:p>
            <a:endParaRPr lang="en-US" b="1" dirty="0"/>
          </a:p>
          <a:p>
            <a:r>
              <a:rPr lang="en-US" b="1" dirty="0"/>
              <a:t>#include “</a:t>
            </a:r>
            <a:r>
              <a:rPr lang="en-US" b="1" dirty="0" err="1"/>
              <a:t>Blackjack.h</a:t>
            </a:r>
            <a:r>
              <a:rPr lang="en-US" b="1" dirty="0"/>
              <a:t>”</a:t>
            </a:r>
          </a:p>
          <a:p>
            <a:endParaRPr lang="en-US" b="1" dirty="0"/>
          </a:p>
          <a:p>
            <a:r>
              <a:rPr lang="en-US" b="1" dirty="0"/>
              <a:t>class Player {</a:t>
            </a:r>
          </a:p>
          <a:p>
            <a:r>
              <a:rPr lang="en-US" b="1" dirty="0"/>
              <a:t>    int bet(Blackjack&amp; g);</a:t>
            </a:r>
          </a:p>
          <a:p>
            <a:r>
              <a:rPr lang="en-US" b="1" dirty="0"/>
              <a:t>}</a:t>
            </a:r>
          </a:p>
        </p:txBody>
      </p:sp>
      <p:cxnSp>
        <p:nvCxnSpPr>
          <p:cNvPr id="29" name="Straight Connector 28">
            <a:extLst>
              <a:ext uri="{FF2B5EF4-FFF2-40B4-BE49-F238E27FC236}">
                <a16:creationId xmlns:a16="http://schemas.microsoft.com/office/drawing/2014/main" id="{D06FD35C-3C77-4D2E-BB9A-70800B0306E9}"/>
              </a:ext>
            </a:extLst>
          </p:cNvPr>
          <p:cNvCxnSpPr>
            <a:cxnSpLocks/>
            <a:stCxn id="36" idx="7"/>
            <a:endCxn id="30" idx="2"/>
          </p:cNvCxnSpPr>
          <p:nvPr/>
        </p:nvCxnSpPr>
        <p:spPr>
          <a:xfrm flipV="1">
            <a:off x="1365617" y="3042475"/>
            <a:ext cx="1904445" cy="1565"/>
          </a:xfrm>
          <a:prstGeom prst="line">
            <a:avLst/>
          </a:prstGeom>
        </p:spPr>
        <p:style>
          <a:lnRef idx="2">
            <a:schemeClr val="dk1"/>
          </a:lnRef>
          <a:fillRef idx="0">
            <a:schemeClr val="dk1"/>
          </a:fillRef>
          <a:effectRef idx="1">
            <a:schemeClr val="dk1"/>
          </a:effectRef>
          <a:fontRef idx="minor">
            <a:schemeClr val="tx1"/>
          </a:fontRef>
        </p:style>
      </p:cxnSp>
      <p:sp>
        <p:nvSpPr>
          <p:cNvPr id="30" name="Oval 29">
            <a:extLst>
              <a:ext uri="{FF2B5EF4-FFF2-40B4-BE49-F238E27FC236}">
                <a16:creationId xmlns:a16="http://schemas.microsoft.com/office/drawing/2014/main" id="{54ADCDB9-D704-4F2B-A5E4-4591850EE536}"/>
              </a:ext>
            </a:extLst>
          </p:cNvPr>
          <p:cNvSpPr/>
          <p:nvPr/>
        </p:nvSpPr>
        <p:spPr>
          <a:xfrm>
            <a:off x="3270062" y="2998426"/>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0171F9F1-0353-4BDD-BC44-070D0FB848BD}"/>
              </a:ext>
            </a:extLst>
          </p:cNvPr>
          <p:cNvCxnSpPr>
            <a:cxnSpLocks/>
          </p:cNvCxnSpPr>
          <p:nvPr/>
        </p:nvCxnSpPr>
        <p:spPr>
          <a:xfrm flipH="1">
            <a:off x="1651232" y="2955831"/>
            <a:ext cx="1415529"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12361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p:txBody>
          <a:bodyPr/>
          <a:lstStyle/>
          <a:p>
            <a:r>
              <a:rPr lang="en-US" sz="3200" b="1" dirty="0"/>
              <a:t>C++ Compilation In A Nutshell</a:t>
            </a:r>
            <a:br>
              <a:rPr lang="en-US" dirty="0"/>
            </a:br>
            <a:endParaRPr lang="en-US" dirty="0"/>
          </a:p>
        </p:txBody>
      </p:sp>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435430" y="1033911"/>
            <a:ext cx="11310257" cy="4376546"/>
          </a:xfrm>
        </p:spPr>
        <p:txBody>
          <a:bodyPr/>
          <a:lstStyle/>
          <a:p>
            <a:r>
              <a:rPr lang="en-US" sz="3200" dirty="0"/>
              <a:t>Disclaimer: the compilation process is very complicated, and this is an overly simplified version of it.</a:t>
            </a:r>
          </a:p>
          <a:p>
            <a:r>
              <a:rPr lang="en-US" sz="3200" dirty="0"/>
              <a:t>A project consists of header files (.h) and </a:t>
            </a:r>
            <a:r>
              <a:rPr lang="en-US" sz="3200" dirty="0" err="1"/>
              <a:t>cpp</a:t>
            </a:r>
            <a:r>
              <a:rPr lang="en-US" sz="3200" dirty="0"/>
              <a:t> files (.</a:t>
            </a:r>
            <a:r>
              <a:rPr lang="en-US" sz="3200" dirty="0" err="1"/>
              <a:t>cpp</a:t>
            </a:r>
            <a:r>
              <a:rPr lang="en-US" sz="3200" dirty="0"/>
              <a:t>):</a:t>
            </a:r>
          </a:p>
        </p:txBody>
      </p:sp>
      <p:pic>
        <p:nvPicPr>
          <p:cNvPr id="3" name="Picture 2">
            <a:extLst>
              <a:ext uri="{FF2B5EF4-FFF2-40B4-BE49-F238E27FC236}">
                <a16:creationId xmlns:a16="http://schemas.microsoft.com/office/drawing/2014/main" id="{9287E76A-DEAA-4F40-B4D8-19C956F4ACF4}"/>
              </a:ext>
            </a:extLst>
          </p:cNvPr>
          <p:cNvPicPr>
            <a:picLocks noChangeAspect="1"/>
          </p:cNvPicPr>
          <p:nvPr/>
        </p:nvPicPr>
        <p:blipFill>
          <a:blip r:embed="rId3"/>
          <a:stretch>
            <a:fillRect/>
          </a:stretch>
        </p:blipFill>
        <p:spPr>
          <a:xfrm>
            <a:off x="3814988" y="2758917"/>
            <a:ext cx="4562023" cy="3733958"/>
          </a:xfrm>
          <a:prstGeom prst="rect">
            <a:avLst/>
          </a:prstGeom>
        </p:spPr>
      </p:pic>
    </p:spTree>
    <p:extLst>
      <p:ext uri="{BB962C8B-B14F-4D97-AF65-F5344CB8AC3E}">
        <p14:creationId xmlns:p14="http://schemas.microsoft.com/office/powerpoint/2010/main" val="9696197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446313" y="1097281"/>
            <a:ext cx="11310257" cy="4840224"/>
          </a:xfrm>
        </p:spPr>
        <p:txBody>
          <a:bodyPr>
            <a:noAutofit/>
          </a:bodyPr>
          <a:lstStyle/>
          <a:p>
            <a:pPr>
              <a:buClr>
                <a:schemeClr val="tx2"/>
              </a:buClr>
            </a:pPr>
            <a:r>
              <a:rPr lang="en-US" dirty="0"/>
              <a:t>The solution here is to break the Player class into 2 classes, one abstract class and one concrete class.</a:t>
            </a:r>
          </a:p>
          <a:p>
            <a:pPr>
              <a:buClr>
                <a:schemeClr val="tx2"/>
              </a:buClr>
            </a:pPr>
            <a:endParaRPr lang="en-US" dirty="0"/>
          </a:p>
          <a:p>
            <a:pPr>
              <a:buClr>
                <a:schemeClr val="tx2"/>
              </a:buClr>
            </a:pPr>
            <a:endParaRPr lang="en-US" dirty="0"/>
          </a:p>
          <a:p>
            <a:pPr>
              <a:buClr>
                <a:schemeClr val="tx2"/>
              </a:buClr>
            </a:pPr>
            <a:endParaRPr lang="en-US" dirty="0"/>
          </a:p>
          <a:p>
            <a:pPr>
              <a:buClr>
                <a:schemeClr val="tx2"/>
              </a:buClr>
            </a:pPr>
            <a:endParaRPr lang="en-US" dirty="0"/>
          </a:p>
          <a:p>
            <a:pPr>
              <a:buClr>
                <a:schemeClr val="tx2"/>
              </a:buClr>
            </a:pPr>
            <a:endParaRPr lang="en-US" dirty="0"/>
          </a:p>
        </p:txBody>
      </p:sp>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p:txBody>
          <a:bodyPr>
            <a:noAutofit/>
          </a:bodyPr>
          <a:lstStyle/>
          <a:p>
            <a:r>
              <a:rPr lang="en-US" sz="3200" b="1" dirty="0"/>
              <a:t>Levelization technique #6 – Protocol Callbacks</a:t>
            </a:r>
          </a:p>
        </p:txBody>
      </p:sp>
      <p:sp>
        <p:nvSpPr>
          <p:cNvPr id="23" name="TextBox 22">
            <a:extLst>
              <a:ext uri="{FF2B5EF4-FFF2-40B4-BE49-F238E27FC236}">
                <a16:creationId xmlns:a16="http://schemas.microsoft.com/office/drawing/2014/main" id="{AAAC846B-1E56-4167-9D25-B183BB94844E}"/>
              </a:ext>
            </a:extLst>
          </p:cNvPr>
          <p:cNvSpPr txBox="1"/>
          <p:nvPr/>
        </p:nvSpPr>
        <p:spPr>
          <a:xfrm>
            <a:off x="982888" y="4721343"/>
            <a:ext cx="1362874" cy="246221"/>
          </a:xfrm>
          <a:prstGeom prst="rect">
            <a:avLst/>
          </a:prstGeom>
          <a:noFill/>
        </p:spPr>
        <p:txBody>
          <a:bodyPr wrap="square" rtlCol="0">
            <a:spAutoFit/>
          </a:bodyPr>
          <a:lstStyle/>
          <a:p>
            <a:r>
              <a:rPr lang="en-US" sz="1000" dirty="0"/>
              <a:t>Uses-in-the-interface</a:t>
            </a:r>
          </a:p>
        </p:txBody>
      </p:sp>
      <p:cxnSp>
        <p:nvCxnSpPr>
          <p:cNvPr id="24" name="Straight Connector 23">
            <a:extLst>
              <a:ext uri="{FF2B5EF4-FFF2-40B4-BE49-F238E27FC236}">
                <a16:creationId xmlns:a16="http://schemas.microsoft.com/office/drawing/2014/main" id="{23BB0DD0-3958-4B0F-A518-9FBDAB4A31FF}"/>
              </a:ext>
            </a:extLst>
          </p:cNvPr>
          <p:cNvCxnSpPr>
            <a:cxnSpLocks/>
            <a:endCxn id="25" idx="2"/>
          </p:cNvCxnSpPr>
          <p:nvPr/>
        </p:nvCxnSpPr>
        <p:spPr>
          <a:xfrm>
            <a:off x="435430" y="4858854"/>
            <a:ext cx="447557" cy="0"/>
          </a:xfrm>
          <a:prstGeom prst="line">
            <a:avLst/>
          </a:prstGeom>
        </p:spPr>
        <p:style>
          <a:lnRef idx="2">
            <a:schemeClr val="dk1"/>
          </a:lnRef>
          <a:fillRef idx="0">
            <a:schemeClr val="dk1"/>
          </a:fillRef>
          <a:effectRef idx="1">
            <a:schemeClr val="dk1"/>
          </a:effectRef>
          <a:fontRef idx="minor">
            <a:schemeClr val="tx1"/>
          </a:fontRef>
        </p:style>
      </p:cxnSp>
      <p:sp>
        <p:nvSpPr>
          <p:cNvPr id="25" name="Oval 24">
            <a:extLst>
              <a:ext uri="{FF2B5EF4-FFF2-40B4-BE49-F238E27FC236}">
                <a16:creationId xmlns:a16="http://schemas.microsoft.com/office/drawing/2014/main" id="{215F1185-467B-45EF-863B-BC7CC1EB0C62}"/>
              </a:ext>
            </a:extLst>
          </p:cNvPr>
          <p:cNvSpPr/>
          <p:nvPr/>
        </p:nvSpPr>
        <p:spPr>
          <a:xfrm>
            <a:off x="882987" y="4814805"/>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2D52790F-F80F-42CA-8185-29C242FC05CB}"/>
              </a:ext>
            </a:extLst>
          </p:cNvPr>
          <p:cNvSpPr/>
          <p:nvPr/>
        </p:nvSpPr>
        <p:spPr>
          <a:xfrm>
            <a:off x="2922858" y="2027051"/>
            <a:ext cx="1443776"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Rounded Corners 34">
            <a:extLst>
              <a:ext uri="{FF2B5EF4-FFF2-40B4-BE49-F238E27FC236}">
                <a16:creationId xmlns:a16="http://schemas.microsoft.com/office/drawing/2014/main" id="{F17B6372-5B45-45C7-BFBA-D7D002C9A5BF}"/>
              </a:ext>
            </a:extLst>
          </p:cNvPr>
          <p:cNvSpPr/>
          <p:nvPr/>
        </p:nvSpPr>
        <p:spPr>
          <a:xfrm>
            <a:off x="221367" y="2862630"/>
            <a:ext cx="1443776"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F4B7399B-F8C8-42B7-9FC8-86FC5751D4B5}"/>
              </a:ext>
            </a:extLst>
          </p:cNvPr>
          <p:cNvSpPr/>
          <p:nvPr/>
        </p:nvSpPr>
        <p:spPr>
          <a:xfrm>
            <a:off x="3126157" y="2151580"/>
            <a:ext cx="1037176"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800" dirty="0"/>
              <a:t>RealPlayer</a:t>
            </a:r>
          </a:p>
        </p:txBody>
      </p:sp>
      <p:sp>
        <p:nvSpPr>
          <p:cNvPr id="36" name="Oval 35">
            <a:extLst>
              <a:ext uri="{FF2B5EF4-FFF2-40B4-BE49-F238E27FC236}">
                <a16:creationId xmlns:a16="http://schemas.microsoft.com/office/drawing/2014/main" id="{EAADE9AB-834F-4724-B560-491D7377C6C8}"/>
              </a:ext>
            </a:extLst>
          </p:cNvPr>
          <p:cNvSpPr/>
          <p:nvPr/>
        </p:nvSpPr>
        <p:spPr>
          <a:xfrm>
            <a:off x="345943" y="2987159"/>
            <a:ext cx="1194622"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t>Blackjack</a:t>
            </a:r>
          </a:p>
        </p:txBody>
      </p:sp>
      <p:cxnSp>
        <p:nvCxnSpPr>
          <p:cNvPr id="65" name="Straight Arrow Connector 64">
            <a:extLst>
              <a:ext uri="{FF2B5EF4-FFF2-40B4-BE49-F238E27FC236}">
                <a16:creationId xmlns:a16="http://schemas.microsoft.com/office/drawing/2014/main" id="{8F0F4D0E-08C1-4EA0-B4EA-B4ACF0D7589F}"/>
              </a:ext>
            </a:extLst>
          </p:cNvPr>
          <p:cNvCxnSpPr>
            <a:cxnSpLocks/>
          </p:cNvCxnSpPr>
          <p:nvPr/>
        </p:nvCxnSpPr>
        <p:spPr>
          <a:xfrm>
            <a:off x="453399" y="5258634"/>
            <a:ext cx="536575"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66" name="TextBox 65">
            <a:extLst>
              <a:ext uri="{FF2B5EF4-FFF2-40B4-BE49-F238E27FC236}">
                <a16:creationId xmlns:a16="http://schemas.microsoft.com/office/drawing/2014/main" id="{B402BDCB-3E9A-4985-82FD-C128DC037B21}"/>
              </a:ext>
            </a:extLst>
          </p:cNvPr>
          <p:cNvSpPr txBox="1"/>
          <p:nvPr/>
        </p:nvSpPr>
        <p:spPr>
          <a:xfrm>
            <a:off x="989974" y="5133619"/>
            <a:ext cx="1388522" cy="246221"/>
          </a:xfrm>
          <a:prstGeom prst="rect">
            <a:avLst/>
          </a:prstGeom>
          <a:noFill/>
        </p:spPr>
        <p:txBody>
          <a:bodyPr wrap="none" rtlCol="0">
            <a:spAutoFit/>
          </a:bodyPr>
          <a:lstStyle/>
          <a:p>
            <a:r>
              <a:rPr lang="en-US" sz="1000" dirty="0"/>
              <a:t>Physical dependency</a:t>
            </a:r>
          </a:p>
        </p:txBody>
      </p:sp>
      <p:cxnSp>
        <p:nvCxnSpPr>
          <p:cNvPr id="67" name="Straight Arrow Connector 66">
            <a:extLst>
              <a:ext uri="{FF2B5EF4-FFF2-40B4-BE49-F238E27FC236}">
                <a16:creationId xmlns:a16="http://schemas.microsoft.com/office/drawing/2014/main" id="{40DC3088-911A-4BAD-B2B2-8DDF214D1E75}"/>
              </a:ext>
            </a:extLst>
          </p:cNvPr>
          <p:cNvCxnSpPr>
            <a:cxnSpLocks/>
          </p:cNvCxnSpPr>
          <p:nvPr/>
        </p:nvCxnSpPr>
        <p:spPr>
          <a:xfrm>
            <a:off x="1665823" y="3069223"/>
            <a:ext cx="1264529" cy="538354"/>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45" name="TextBox 44">
            <a:extLst>
              <a:ext uri="{FF2B5EF4-FFF2-40B4-BE49-F238E27FC236}">
                <a16:creationId xmlns:a16="http://schemas.microsoft.com/office/drawing/2014/main" id="{294B8293-6807-4FDD-A606-E34A636CAFE0}"/>
              </a:ext>
            </a:extLst>
          </p:cNvPr>
          <p:cNvSpPr txBox="1"/>
          <p:nvPr/>
        </p:nvSpPr>
        <p:spPr>
          <a:xfrm>
            <a:off x="982888" y="4925769"/>
            <a:ext cx="1788284" cy="246221"/>
          </a:xfrm>
          <a:prstGeom prst="rect">
            <a:avLst/>
          </a:prstGeom>
          <a:noFill/>
        </p:spPr>
        <p:txBody>
          <a:bodyPr wrap="square" rtlCol="0">
            <a:spAutoFit/>
          </a:bodyPr>
          <a:lstStyle/>
          <a:p>
            <a:r>
              <a:rPr lang="en-US" sz="1000" dirty="0"/>
              <a:t>Uses-in-the-implementation</a:t>
            </a:r>
          </a:p>
        </p:txBody>
      </p:sp>
      <p:cxnSp>
        <p:nvCxnSpPr>
          <p:cNvPr id="46" name="Straight Connector 45">
            <a:extLst>
              <a:ext uri="{FF2B5EF4-FFF2-40B4-BE49-F238E27FC236}">
                <a16:creationId xmlns:a16="http://schemas.microsoft.com/office/drawing/2014/main" id="{7334F860-62A6-414B-A579-A80A2D5FE599}"/>
              </a:ext>
            </a:extLst>
          </p:cNvPr>
          <p:cNvCxnSpPr>
            <a:cxnSpLocks/>
            <a:endCxn id="47" idx="2"/>
          </p:cNvCxnSpPr>
          <p:nvPr/>
        </p:nvCxnSpPr>
        <p:spPr>
          <a:xfrm>
            <a:off x="435430" y="5041298"/>
            <a:ext cx="447557" cy="0"/>
          </a:xfrm>
          <a:prstGeom prst="line">
            <a:avLst/>
          </a:prstGeom>
        </p:spPr>
        <p:style>
          <a:lnRef idx="2">
            <a:schemeClr val="dk1"/>
          </a:lnRef>
          <a:fillRef idx="0">
            <a:schemeClr val="dk1"/>
          </a:fillRef>
          <a:effectRef idx="1">
            <a:schemeClr val="dk1"/>
          </a:effectRef>
          <a:fontRef idx="minor">
            <a:schemeClr val="tx1"/>
          </a:fontRef>
        </p:style>
      </p:cxnSp>
      <p:sp>
        <p:nvSpPr>
          <p:cNvPr id="47" name="Oval 46">
            <a:extLst>
              <a:ext uri="{FF2B5EF4-FFF2-40B4-BE49-F238E27FC236}">
                <a16:creationId xmlns:a16="http://schemas.microsoft.com/office/drawing/2014/main" id="{C1E330B0-D1A2-45BE-A03A-C586DA33C2DF}"/>
              </a:ext>
            </a:extLst>
          </p:cNvPr>
          <p:cNvSpPr/>
          <p:nvPr/>
        </p:nvSpPr>
        <p:spPr>
          <a:xfrm>
            <a:off x="882987" y="4997249"/>
            <a:ext cx="93440" cy="8809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Rectangle: Rounded Corners 47">
            <a:extLst>
              <a:ext uri="{FF2B5EF4-FFF2-40B4-BE49-F238E27FC236}">
                <a16:creationId xmlns:a16="http://schemas.microsoft.com/office/drawing/2014/main" id="{991E7ED2-FA8E-4765-A0ED-EDC4CD3F2EE7}"/>
              </a:ext>
            </a:extLst>
          </p:cNvPr>
          <p:cNvSpPr/>
          <p:nvPr/>
        </p:nvSpPr>
        <p:spPr>
          <a:xfrm>
            <a:off x="4406768" y="2027051"/>
            <a:ext cx="3418253" cy="3392054"/>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1400" b="1" dirty="0"/>
              <a:t>// </a:t>
            </a:r>
            <a:r>
              <a:rPr lang="en-US" sz="1400" b="1" dirty="0" err="1"/>
              <a:t>Blackjack.h</a:t>
            </a:r>
            <a:endParaRPr lang="en-US" sz="1400" b="1" dirty="0"/>
          </a:p>
          <a:p>
            <a:endParaRPr lang="en-US" sz="1400" b="1" dirty="0"/>
          </a:p>
          <a:p>
            <a:r>
              <a:rPr lang="en-US" sz="1400" b="1" dirty="0"/>
              <a:t>#include “</a:t>
            </a:r>
            <a:r>
              <a:rPr lang="en-US" sz="1400" b="1" dirty="0" err="1"/>
              <a:t>AbsPlayer.h</a:t>
            </a:r>
            <a:r>
              <a:rPr lang="en-US" sz="1400" b="1" dirty="0"/>
              <a:t>”</a:t>
            </a:r>
          </a:p>
          <a:p>
            <a:endParaRPr lang="en-US" sz="1400" b="1" dirty="0"/>
          </a:p>
          <a:p>
            <a:r>
              <a:rPr lang="en-US" sz="1400" b="1" dirty="0"/>
              <a:t>class Blackjack {</a:t>
            </a:r>
          </a:p>
          <a:p>
            <a:r>
              <a:rPr lang="en-US" sz="1400" b="1" dirty="0"/>
              <a:t>    </a:t>
            </a:r>
            <a:r>
              <a:rPr lang="en-US" sz="1400" b="1" dirty="0" err="1"/>
              <a:t>addPlayer</a:t>
            </a:r>
            <a:r>
              <a:rPr lang="en-US" sz="1400" b="1" dirty="0"/>
              <a:t>(const </a:t>
            </a:r>
            <a:r>
              <a:rPr lang="en-US" sz="1400" b="1" dirty="0" err="1"/>
              <a:t>AbsPlayer</a:t>
            </a:r>
            <a:r>
              <a:rPr lang="en-US" sz="1400" b="1" dirty="0"/>
              <a:t>* p);</a:t>
            </a:r>
          </a:p>
          <a:p>
            <a:r>
              <a:rPr lang="en-US" sz="1400" b="1" dirty="0"/>
              <a:t>};</a:t>
            </a:r>
          </a:p>
        </p:txBody>
      </p:sp>
      <p:sp>
        <p:nvSpPr>
          <p:cNvPr id="49" name="Rectangle: Rounded Corners 48">
            <a:extLst>
              <a:ext uri="{FF2B5EF4-FFF2-40B4-BE49-F238E27FC236}">
                <a16:creationId xmlns:a16="http://schemas.microsoft.com/office/drawing/2014/main" id="{ADE4B69B-54F5-46D7-950D-2DE8CD909F8A}"/>
              </a:ext>
            </a:extLst>
          </p:cNvPr>
          <p:cNvSpPr/>
          <p:nvPr/>
        </p:nvSpPr>
        <p:spPr>
          <a:xfrm>
            <a:off x="7959777" y="1808798"/>
            <a:ext cx="4140402" cy="2048753"/>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1600" b="1" dirty="0"/>
              <a:t>// </a:t>
            </a:r>
            <a:r>
              <a:rPr lang="en-US" sz="1600" b="1" dirty="0" err="1"/>
              <a:t>RealPlayer.h</a:t>
            </a:r>
            <a:endParaRPr lang="en-US" sz="1600" b="1" dirty="0"/>
          </a:p>
          <a:p>
            <a:r>
              <a:rPr lang="en-US" sz="1600" b="1" dirty="0"/>
              <a:t>#include “</a:t>
            </a:r>
            <a:r>
              <a:rPr lang="en-US" sz="1600" b="1" dirty="0" err="1"/>
              <a:t>Blackjack.h</a:t>
            </a:r>
            <a:r>
              <a:rPr lang="en-US" sz="1600" b="1" dirty="0"/>
              <a:t>”</a:t>
            </a:r>
          </a:p>
          <a:p>
            <a:r>
              <a:rPr lang="en-US" sz="1600" b="1" dirty="0"/>
              <a:t>#include “</a:t>
            </a:r>
            <a:r>
              <a:rPr lang="en-US" sz="1600" b="1" dirty="0" err="1"/>
              <a:t>AbsPlayer.h</a:t>
            </a:r>
            <a:r>
              <a:rPr lang="en-US" sz="1600" b="1" dirty="0"/>
              <a:t>”</a:t>
            </a:r>
          </a:p>
          <a:p>
            <a:endParaRPr lang="en-US" sz="1600" b="1" dirty="0"/>
          </a:p>
          <a:p>
            <a:r>
              <a:rPr lang="en-US" sz="1600" b="1" dirty="0"/>
              <a:t>class Player : public </a:t>
            </a:r>
            <a:r>
              <a:rPr lang="en-US" sz="1600" b="1" dirty="0" err="1"/>
              <a:t>AbsPlayer</a:t>
            </a:r>
            <a:r>
              <a:rPr lang="en-US" sz="1600" b="1" dirty="0"/>
              <a:t> {</a:t>
            </a:r>
          </a:p>
          <a:p>
            <a:r>
              <a:rPr lang="en-US" sz="1600" b="1" dirty="0"/>
              <a:t>     int bet(Blackjack&amp; game) override;</a:t>
            </a:r>
          </a:p>
          <a:p>
            <a:r>
              <a:rPr lang="en-US" sz="1600" b="1" dirty="0"/>
              <a:t>}</a:t>
            </a:r>
          </a:p>
        </p:txBody>
      </p:sp>
      <p:cxnSp>
        <p:nvCxnSpPr>
          <p:cNvPr id="29" name="Straight Connector 28">
            <a:extLst>
              <a:ext uri="{FF2B5EF4-FFF2-40B4-BE49-F238E27FC236}">
                <a16:creationId xmlns:a16="http://schemas.microsoft.com/office/drawing/2014/main" id="{D06FD35C-3C77-4D2E-BB9A-70800B0306E9}"/>
              </a:ext>
            </a:extLst>
          </p:cNvPr>
          <p:cNvCxnSpPr>
            <a:cxnSpLocks/>
            <a:stCxn id="36" idx="7"/>
            <a:endCxn id="30" idx="2"/>
          </p:cNvCxnSpPr>
          <p:nvPr/>
        </p:nvCxnSpPr>
        <p:spPr>
          <a:xfrm flipV="1">
            <a:off x="1365617" y="2338622"/>
            <a:ext cx="1667100" cy="705418"/>
          </a:xfrm>
          <a:prstGeom prst="line">
            <a:avLst/>
          </a:prstGeom>
        </p:spPr>
        <p:style>
          <a:lnRef idx="2">
            <a:schemeClr val="dk1"/>
          </a:lnRef>
          <a:fillRef idx="0">
            <a:schemeClr val="dk1"/>
          </a:fillRef>
          <a:effectRef idx="1">
            <a:schemeClr val="dk1"/>
          </a:effectRef>
          <a:fontRef idx="minor">
            <a:schemeClr val="tx1"/>
          </a:fontRef>
        </p:style>
      </p:cxnSp>
      <p:sp>
        <p:nvSpPr>
          <p:cNvPr id="30" name="Oval 29">
            <a:extLst>
              <a:ext uri="{FF2B5EF4-FFF2-40B4-BE49-F238E27FC236}">
                <a16:creationId xmlns:a16="http://schemas.microsoft.com/office/drawing/2014/main" id="{54ADCDB9-D704-4F2B-A5E4-4591850EE536}"/>
              </a:ext>
            </a:extLst>
          </p:cNvPr>
          <p:cNvSpPr/>
          <p:nvPr/>
        </p:nvSpPr>
        <p:spPr>
          <a:xfrm>
            <a:off x="3032717" y="2294573"/>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0171F9F1-0353-4BDD-BC44-070D0FB848BD}"/>
              </a:ext>
            </a:extLst>
          </p:cNvPr>
          <p:cNvCxnSpPr>
            <a:cxnSpLocks/>
          </p:cNvCxnSpPr>
          <p:nvPr/>
        </p:nvCxnSpPr>
        <p:spPr>
          <a:xfrm flipH="1">
            <a:off x="1272177" y="2151580"/>
            <a:ext cx="1650682" cy="709793"/>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1" name="Rectangle: Rounded Corners 30">
            <a:extLst>
              <a:ext uri="{FF2B5EF4-FFF2-40B4-BE49-F238E27FC236}">
                <a16:creationId xmlns:a16="http://schemas.microsoft.com/office/drawing/2014/main" id="{63BFE998-81C8-4195-A4D3-CFD67CCFE695}"/>
              </a:ext>
            </a:extLst>
          </p:cNvPr>
          <p:cNvSpPr/>
          <p:nvPr/>
        </p:nvSpPr>
        <p:spPr>
          <a:xfrm>
            <a:off x="2919739" y="3545049"/>
            <a:ext cx="1443776"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54DE6F15-B4DD-4F09-A0A8-A2142372BF39}"/>
              </a:ext>
            </a:extLst>
          </p:cNvPr>
          <p:cNvSpPr/>
          <p:nvPr/>
        </p:nvSpPr>
        <p:spPr>
          <a:xfrm>
            <a:off x="3123038" y="3669578"/>
            <a:ext cx="1037176"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900" dirty="0" err="1"/>
              <a:t>AbsPlayer</a:t>
            </a:r>
            <a:endParaRPr lang="en-US" sz="900" dirty="0"/>
          </a:p>
        </p:txBody>
      </p:sp>
      <p:cxnSp>
        <p:nvCxnSpPr>
          <p:cNvPr id="37" name="Straight Connector 36">
            <a:extLst>
              <a:ext uri="{FF2B5EF4-FFF2-40B4-BE49-F238E27FC236}">
                <a16:creationId xmlns:a16="http://schemas.microsoft.com/office/drawing/2014/main" id="{EA82521F-836B-4F45-B5A0-F308B41FE513}"/>
              </a:ext>
            </a:extLst>
          </p:cNvPr>
          <p:cNvCxnSpPr>
            <a:cxnSpLocks/>
            <a:stCxn id="32" idx="0"/>
            <a:endCxn id="38" idx="4"/>
          </p:cNvCxnSpPr>
          <p:nvPr/>
        </p:nvCxnSpPr>
        <p:spPr>
          <a:xfrm flipV="1">
            <a:off x="3641626" y="2637132"/>
            <a:ext cx="3467" cy="1032446"/>
          </a:xfrm>
          <a:prstGeom prst="line">
            <a:avLst/>
          </a:prstGeom>
        </p:spPr>
        <p:style>
          <a:lnRef idx="2">
            <a:schemeClr val="dk1"/>
          </a:lnRef>
          <a:fillRef idx="0">
            <a:schemeClr val="dk1"/>
          </a:fillRef>
          <a:effectRef idx="1">
            <a:schemeClr val="dk1"/>
          </a:effectRef>
          <a:fontRef idx="minor">
            <a:schemeClr val="tx1"/>
          </a:fontRef>
        </p:style>
      </p:cxnSp>
      <p:sp>
        <p:nvSpPr>
          <p:cNvPr id="38" name="Oval 37">
            <a:extLst>
              <a:ext uri="{FF2B5EF4-FFF2-40B4-BE49-F238E27FC236}">
                <a16:creationId xmlns:a16="http://schemas.microsoft.com/office/drawing/2014/main" id="{E734249A-E491-4A50-8A47-4C0574822C6D}"/>
              </a:ext>
            </a:extLst>
          </p:cNvPr>
          <p:cNvSpPr/>
          <p:nvPr/>
        </p:nvSpPr>
        <p:spPr>
          <a:xfrm>
            <a:off x="3598373" y="2549034"/>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41F4D91F-774D-478F-B4EC-1BF5004EE1B8}"/>
              </a:ext>
            </a:extLst>
          </p:cNvPr>
          <p:cNvCxnSpPr>
            <a:cxnSpLocks/>
            <a:stCxn id="32" idx="2"/>
            <a:endCxn id="41" idx="5"/>
          </p:cNvCxnSpPr>
          <p:nvPr/>
        </p:nvCxnSpPr>
        <p:spPr>
          <a:xfrm flipH="1" flipV="1">
            <a:off x="1620217" y="3211207"/>
            <a:ext cx="1502821" cy="652575"/>
          </a:xfrm>
          <a:prstGeom prst="line">
            <a:avLst/>
          </a:prstGeom>
        </p:spPr>
        <p:style>
          <a:lnRef idx="2">
            <a:schemeClr val="dk1"/>
          </a:lnRef>
          <a:fillRef idx="0">
            <a:schemeClr val="dk1"/>
          </a:fillRef>
          <a:effectRef idx="1">
            <a:schemeClr val="dk1"/>
          </a:effectRef>
          <a:fontRef idx="minor">
            <a:schemeClr val="tx1"/>
          </a:fontRef>
        </p:style>
      </p:cxnSp>
      <p:sp>
        <p:nvSpPr>
          <p:cNvPr id="41" name="Oval 40">
            <a:extLst>
              <a:ext uri="{FF2B5EF4-FFF2-40B4-BE49-F238E27FC236}">
                <a16:creationId xmlns:a16="http://schemas.microsoft.com/office/drawing/2014/main" id="{4FECD9CC-BF3C-439F-8896-CB351CAF1DD5}"/>
              </a:ext>
            </a:extLst>
          </p:cNvPr>
          <p:cNvSpPr/>
          <p:nvPr/>
        </p:nvSpPr>
        <p:spPr>
          <a:xfrm>
            <a:off x="1540461" y="3136011"/>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501AAB88-C14B-4D82-A512-933253955897}"/>
              </a:ext>
            </a:extLst>
          </p:cNvPr>
          <p:cNvCxnSpPr>
            <a:cxnSpLocks/>
          </p:cNvCxnSpPr>
          <p:nvPr/>
        </p:nvCxnSpPr>
        <p:spPr>
          <a:xfrm flipH="1">
            <a:off x="3466647" y="2675814"/>
            <a:ext cx="1" cy="869233"/>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1" name="Rectangle: Rounded Corners 50">
            <a:extLst>
              <a:ext uri="{FF2B5EF4-FFF2-40B4-BE49-F238E27FC236}">
                <a16:creationId xmlns:a16="http://schemas.microsoft.com/office/drawing/2014/main" id="{F5A3DE6E-D1E6-4CB7-84C9-611066DF8341}"/>
              </a:ext>
            </a:extLst>
          </p:cNvPr>
          <p:cNvSpPr/>
          <p:nvPr/>
        </p:nvSpPr>
        <p:spPr>
          <a:xfrm>
            <a:off x="7959778" y="4036368"/>
            <a:ext cx="4063592" cy="2456508"/>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1400" b="1" dirty="0"/>
              <a:t>// </a:t>
            </a:r>
            <a:r>
              <a:rPr lang="en-US" sz="1400" b="1" dirty="0" err="1"/>
              <a:t>AbsPlayer.h</a:t>
            </a:r>
            <a:endParaRPr lang="en-US" sz="1400" b="1" dirty="0"/>
          </a:p>
          <a:p>
            <a:endParaRPr lang="en-US" sz="1400" b="1" dirty="0"/>
          </a:p>
          <a:p>
            <a:r>
              <a:rPr lang="en-US" sz="1400" b="1" dirty="0"/>
              <a:t>Class Blackjack;</a:t>
            </a:r>
          </a:p>
          <a:p>
            <a:endParaRPr lang="en-US" sz="1400" b="1" dirty="0"/>
          </a:p>
          <a:p>
            <a:r>
              <a:rPr lang="en-US" sz="1400" b="1" dirty="0"/>
              <a:t>class </a:t>
            </a:r>
            <a:r>
              <a:rPr lang="en-US" sz="1400" b="1" dirty="0" err="1"/>
              <a:t>AbsPlayer</a:t>
            </a:r>
            <a:r>
              <a:rPr lang="en-US" sz="1400" b="1" dirty="0"/>
              <a:t> {</a:t>
            </a:r>
          </a:p>
          <a:p>
            <a:r>
              <a:rPr lang="en-US" sz="1400" b="1" dirty="0"/>
              <a:t>    // …</a:t>
            </a:r>
          </a:p>
          <a:p>
            <a:r>
              <a:rPr lang="en-US" sz="1400" b="1" dirty="0"/>
              <a:t>  public:</a:t>
            </a:r>
          </a:p>
          <a:p>
            <a:r>
              <a:rPr lang="en-US" sz="1400" b="1" dirty="0"/>
              <a:t>    virtual int bet(Blackjack&amp; game) = 0;</a:t>
            </a:r>
          </a:p>
          <a:p>
            <a:r>
              <a:rPr lang="en-US" sz="1400" b="1" dirty="0"/>
              <a:t>    // …</a:t>
            </a:r>
          </a:p>
          <a:p>
            <a:r>
              <a:rPr lang="en-US" sz="1400" b="1" dirty="0"/>
              <a:t>}</a:t>
            </a:r>
          </a:p>
        </p:txBody>
      </p:sp>
      <p:cxnSp>
        <p:nvCxnSpPr>
          <p:cNvPr id="52" name="Straight Connector 51">
            <a:extLst>
              <a:ext uri="{FF2B5EF4-FFF2-40B4-BE49-F238E27FC236}">
                <a16:creationId xmlns:a16="http://schemas.microsoft.com/office/drawing/2014/main" id="{50D7BF3A-9DC7-4B76-9647-5D78A6FEB1D7}"/>
              </a:ext>
            </a:extLst>
          </p:cNvPr>
          <p:cNvCxnSpPr>
            <a:cxnSpLocks/>
            <a:endCxn id="53" idx="2"/>
          </p:cNvCxnSpPr>
          <p:nvPr/>
        </p:nvCxnSpPr>
        <p:spPr>
          <a:xfrm>
            <a:off x="450403" y="4669961"/>
            <a:ext cx="445387" cy="161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9FA780A1-45D0-4F46-A3C0-D1A8CD63ED70}"/>
              </a:ext>
            </a:extLst>
          </p:cNvPr>
          <p:cNvSpPr/>
          <p:nvPr/>
        </p:nvSpPr>
        <p:spPr>
          <a:xfrm>
            <a:off x="895790" y="4627522"/>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4" name="TextBox 53">
            <a:extLst>
              <a:ext uri="{FF2B5EF4-FFF2-40B4-BE49-F238E27FC236}">
                <a16:creationId xmlns:a16="http://schemas.microsoft.com/office/drawing/2014/main" id="{6196B820-5145-4DD1-9859-7EA20FE927A3}"/>
              </a:ext>
            </a:extLst>
          </p:cNvPr>
          <p:cNvSpPr txBox="1"/>
          <p:nvPr/>
        </p:nvSpPr>
        <p:spPr>
          <a:xfrm>
            <a:off x="971874" y="4541274"/>
            <a:ext cx="1250663" cy="246221"/>
          </a:xfrm>
          <a:prstGeom prst="rect">
            <a:avLst/>
          </a:prstGeom>
          <a:noFill/>
        </p:spPr>
        <p:txBody>
          <a:bodyPr wrap="none" rtlCol="0">
            <a:spAutoFit/>
          </a:bodyPr>
          <a:lstStyle/>
          <a:p>
            <a:r>
              <a:rPr lang="en-US" sz="1000" dirty="0"/>
              <a:t>Uses-in-name-only</a:t>
            </a:r>
          </a:p>
        </p:txBody>
      </p:sp>
      <p:cxnSp>
        <p:nvCxnSpPr>
          <p:cNvPr id="55" name="Straight Connector 54">
            <a:extLst>
              <a:ext uri="{FF2B5EF4-FFF2-40B4-BE49-F238E27FC236}">
                <a16:creationId xmlns:a16="http://schemas.microsoft.com/office/drawing/2014/main" id="{B242EFB6-B037-4D15-8C93-B68A34BF362A}"/>
              </a:ext>
            </a:extLst>
          </p:cNvPr>
          <p:cNvCxnSpPr>
            <a:cxnSpLocks/>
            <a:stCxn id="36" idx="5"/>
            <a:endCxn id="56" idx="2"/>
          </p:cNvCxnSpPr>
          <p:nvPr/>
        </p:nvCxnSpPr>
        <p:spPr>
          <a:xfrm>
            <a:off x="1365617" y="3318686"/>
            <a:ext cx="1820922" cy="71768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6" name="Oval 55">
            <a:extLst>
              <a:ext uri="{FF2B5EF4-FFF2-40B4-BE49-F238E27FC236}">
                <a16:creationId xmlns:a16="http://schemas.microsoft.com/office/drawing/2014/main" id="{1183E4B4-FA7D-408A-9F7F-9C7ACF3C2AC6}"/>
              </a:ext>
            </a:extLst>
          </p:cNvPr>
          <p:cNvSpPr/>
          <p:nvPr/>
        </p:nvSpPr>
        <p:spPr>
          <a:xfrm>
            <a:off x="3186539" y="3992318"/>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368962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446313" y="1097281"/>
            <a:ext cx="11310257" cy="4840224"/>
          </a:xfrm>
        </p:spPr>
        <p:txBody>
          <a:bodyPr>
            <a:noAutofit/>
          </a:bodyPr>
          <a:lstStyle/>
          <a:p>
            <a:pPr>
              <a:buClr>
                <a:schemeClr val="tx2"/>
              </a:buClr>
            </a:pPr>
            <a:r>
              <a:rPr lang="en-US" dirty="0"/>
              <a:t>Another advantage that is introduced by protocol callbacks is extensibility. We can easily add new player types: </a:t>
            </a:r>
            <a:r>
              <a:rPr lang="en-US" dirty="0" err="1"/>
              <a:t>BotPlayer</a:t>
            </a:r>
            <a:r>
              <a:rPr lang="en-US" dirty="0"/>
              <a:t>, </a:t>
            </a:r>
            <a:r>
              <a:rPr lang="en-US" dirty="0" err="1"/>
              <a:t>NetworkPlayer</a:t>
            </a:r>
            <a:r>
              <a:rPr lang="en-US" dirty="0"/>
              <a:t>, …</a:t>
            </a:r>
          </a:p>
          <a:p>
            <a:pPr>
              <a:buClr>
                <a:schemeClr val="tx2"/>
              </a:buClr>
            </a:pPr>
            <a:endParaRPr lang="en-US" dirty="0"/>
          </a:p>
          <a:p>
            <a:pPr>
              <a:buClr>
                <a:schemeClr val="tx2"/>
              </a:buClr>
            </a:pPr>
            <a:endParaRPr lang="en-US" dirty="0"/>
          </a:p>
          <a:p>
            <a:pPr>
              <a:buClr>
                <a:schemeClr val="tx2"/>
              </a:buClr>
            </a:pPr>
            <a:endParaRPr lang="en-US" dirty="0"/>
          </a:p>
          <a:p>
            <a:pPr>
              <a:buClr>
                <a:schemeClr val="tx2"/>
              </a:buClr>
            </a:pPr>
            <a:endParaRPr lang="en-US" dirty="0"/>
          </a:p>
          <a:p>
            <a:pPr>
              <a:buClr>
                <a:schemeClr val="tx2"/>
              </a:buClr>
            </a:pPr>
            <a:endParaRPr lang="en-US" dirty="0"/>
          </a:p>
        </p:txBody>
      </p:sp>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p:txBody>
          <a:bodyPr>
            <a:noAutofit/>
          </a:bodyPr>
          <a:lstStyle/>
          <a:p>
            <a:r>
              <a:rPr lang="en-US" sz="3200" b="1" dirty="0"/>
              <a:t>Levelization technique #6 – Protocol Callbacks</a:t>
            </a:r>
          </a:p>
        </p:txBody>
      </p:sp>
      <p:sp>
        <p:nvSpPr>
          <p:cNvPr id="23" name="TextBox 22">
            <a:extLst>
              <a:ext uri="{FF2B5EF4-FFF2-40B4-BE49-F238E27FC236}">
                <a16:creationId xmlns:a16="http://schemas.microsoft.com/office/drawing/2014/main" id="{AAAC846B-1E56-4167-9D25-B183BB94844E}"/>
              </a:ext>
            </a:extLst>
          </p:cNvPr>
          <p:cNvSpPr txBox="1"/>
          <p:nvPr/>
        </p:nvSpPr>
        <p:spPr>
          <a:xfrm>
            <a:off x="982888" y="4721343"/>
            <a:ext cx="1362874" cy="246221"/>
          </a:xfrm>
          <a:prstGeom prst="rect">
            <a:avLst/>
          </a:prstGeom>
          <a:noFill/>
        </p:spPr>
        <p:txBody>
          <a:bodyPr wrap="square" rtlCol="0">
            <a:spAutoFit/>
          </a:bodyPr>
          <a:lstStyle/>
          <a:p>
            <a:r>
              <a:rPr lang="en-US" sz="1000" dirty="0"/>
              <a:t>Uses-in-the-interface</a:t>
            </a:r>
          </a:p>
        </p:txBody>
      </p:sp>
      <p:cxnSp>
        <p:nvCxnSpPr>
          <p:cNvPr id="24" name="Straight Connector 23">
            <a:extLst>
              <a:ext uri="{FF2B5EF4-FFF2-40B4-BE49-F238E27FC236}">
                <a16:creationId xmlns:a16="http://schemas.microsoft.com/office/drawing/2014/main" id="{23BB0DD0-3958-4B0F-A518-9FBDAB4A31FF}"/>
              </a:ext>
            </a:extLst>
          </p:cNvPr>
          <p:cNvCxnSpPr>
            <a:cxnSpLocks/>
            <a:endCxn id="25" idx="2"/>
          </p:cNvCxnSpPr>
          <p:nvPr/>
        </p:nvCxnSpPr>
        <p:spPr>
          <a:xfrm>
            <a:off x="435430" y="4858854"/>
            <a:ext cx="447557" cy="0"/>
          </a:xfrm>
          <a:prstGeom prst="line">
            <a:avLst/>
          </a:prstGeom>
        </p:spPr>
        <p:style>
          <a:lnRef idx="2">
            <a:schemeClr val="dk1"/>
          </a:lnRef>
          <a:fillRef idx="0">
            <a:schemeClr val="dk1"/>
          </a:fillRef>
          <a:effectRef idx="1">
            <a:schemeClr val="dk1"/>
          </a:effectRef>
          <a:fontRef idx="minor">
            <a:schemeClr val="tx1"/>
          </a:fontRef>
        </p:style>
      </p:cxnSp>
      <p:sp>
        <p:nvSpPr>
          <p:cNvPr id="25" name="Oval 24">
            <a:extLst>
              <a:ext uri="{FF2B5EF4-FFF2-40B4-BE49-F238E27FC236}">
                <a16:creationId xmlns:a16="http://schemas.microsoft.com/office/drawing/2014/main" id="{215F1185-467B-45EF-863B-BC7CC1EB0C62}"/>
              </a:ext>
            </a:extLst>
          </p:cNvPr>
          <p:cNvSpPr/>
          <p:nvPr/>
        </p:nvSpPr>
        <p:spPr>
          <a:xfrm>
            <a:off x="882987" y="4814805"/>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2D52790F-F80F-42CA-8185-29C242FC05CB}"/>
              </a:ext>
            </a:extLst>
          </p:cNvPr>
          <p:cNvSpPr/>
          <p:nvPr/>
        </p:nvSpPr>
        <p:spPr>
          <a:xfrm>
            <a:off x="2922858" y="2027051"/>
            <a:ext cx="1443776"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Rounded Corners 34">
            <a:extLst>
              <a:ext uri="{FF2B5EF4-FFF2-40B4-BE49-F238E27FC236}">
                <a16:creationId xmlns:a16="http://schemas.microsoft.com/office/drawing/2014/main" id="{F17B6372-5B45-45C7-BFBA-D7D002C9A5BF}"/>
              </a:ext>
            </a:extLst>
          </p:cNvPr>
          <p:cNvSpPr/>
          <p:nvPr/>
        </p:nvSpPr>
        <p:spPr>
          <a:xfrm>
            <a:off x="221367" y="2862630"/>
            <a:ext cx="1443776"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F4B7399B-F8C8-42B7-9FC8-86FC5751D4B5}"/>
              </a:ext>
            </a:extLst>
          </p:cNvPr>
          <p:cNvSpPr/>
          <p:nvPr/>
        </p:nvSpPr>
        <p:spPr>
          <a:xfrm>
            <a:off x="3126157" y="2151580"/>
            <a:ext cx="1037176"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800" dirty="0"/>
              <a:t>RealPlayer</a:t>
            </a:r>
          </a:p>
        </p:txBody>
      </p:sp>
      <p:sp>
        <p:nvSpPr>
          <p:cNvPr id="36" name="Oval 35">
            <a:extLst>
              <a:ext uri="{FF2B5EF4-FFF2-40B4-BE49-F238E27FC236}">
                <a16:creationId xmlns:a16="http://schemas.microsoft.com/office/drawing/2014/main" id="{EAADE9AB-834F-4724-B560-491D7377C6C8}"/>
              </a:ext>
            </a:extLst>
          </p:cNvPr>
          <p:cNvSpPr/>
          <p:nvPr/>
        </p:nvSpPr>
        <p:spPr>
          <a:xfrm>
            <a:off x="345943" y="2987159"/>
            <a:ext cx="1194622"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t>Blackjack</a:t>
            </a:r>
          </a:p>
        </p:txBody>
      </p:sp>
      <p:cxnSp>
        <p:nvCxnSpPr>
          <p:cNvPr id="65" name="Straight Arrow Connector 64">
            <a:extLst>
              <a:ext uri="{FF2B5EF4-FFF2-40B4-BE49-F238E27FC236}">
                <a16:creationId xmlns:a16="http://schemas.microsoft.com/office/drawing/2014/main" id="{8F0F4D0E-08C1-4EA0-B4EA-B4ACF0D7589F}"/>
              </a:ext>
            </a:extLst>
          </p:cNvPr>
          <p:cNvCxnSpPr>
            <a:cxnSpLocks/>
          </p:cNvCxnSpPr>
          <p:nvPr/>
        </p:nvCxnSpPr>
        <p:spPr>
          <a:xfrm>
            <a:off x="453399" y="5258634"/>
            <a:ext cx="536575"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66" name="TextBox 65">
            <a:extLst>
              <a:ext uri="{FF2B5EF4-FFF2-40B4-BE49-F238E27FC236}">
                <a16:creationId xmlns:a16="http://schemas.microsoft.com/office/drawing/2014/main" id="{B402BDCB-3E9A-4985-82FD-C128DC037B21}"/>
              </a:ext>
            </a:extLst>
          </p:cNvPr>
          <p:cNvSpPr txBox="1"/>
          <p:nvPr/>
        </p:nvSpPr>
        <p:spPr>
          <a:xfrm>
            <a:off x="989974" y="5133619"/>
            <a:ext cx="1388522" cy="246221"/>
          </a:xfrm>
          <a:prstGeom prst="rect">
            <a:avLst/>
          </a:prstGeom>
          <a:noFill/>
        </p:spPr>
        <p:txBody>
          <a:bodyPr wrap="none" rtlCol="0">
            <a:spAutoFit/>
          </a:bodyPr>
          <a:lstStyle/>
          <a:p>
            <a:r>
              <a:rPr lang="en-US" sz="1000" dirty="0"/>
              <a:t>Physical dependency</a:t>
            </a:r>
          </a:p>
        </p:txBody>
      </p:sp>
      <p:cxnSp>
        <p:nvCxnSpPr>
          <p:cNvPr id="67" name="Straight Arrow Connector 66">
            <a:extLst>
              <a:ext uri="{FF2B5EF4-FFF2-40B4-BE49-F238E27FC236}">
                <a16:creationId xmlns:a16="http://schemas.microsoft.com/office/drawing/2014/main" id="{40DC3088-911A-4BAD-B2B2-8DDF214D1E75}"/>
              </a:ext>
            </a:extLst>
          </p:cNvPr>
          <p:cNvCxnSpPr>
            <a:cxnSpLocks/>
          </p:cNvCxnSpPr>
          <p:nvPr/>
        </p:nvCxnSpPr>
        <p:spPr>
          <a:xfrm>
            <a:off x="1665823" y="3069223"/>
            <a:ext cx="1264529" cy="538354"/>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45" name="TextBox 44">
            <a:extLst>
              <a:ext uri="{FF2B5EF4-FFF2-40B4-BE49-F238E27FC236}">
                <a16:creationId xmlns:a16="http://schemas.microsoft.com/office/drawing/2014/main" id="{294B8293-6807-4FDD-A606-E34A636CAFE0}"/>
              </a:ext>
            </a:extLst>
          </p:cNvPr>
          <p:cNvSpPr txBox="1"/>
          <p:nvPr/>
        </p:nvSpPr>
        <p:spPr>
          <a:xfrm>
            <a:off x="982888" y="4925769"/>
            <a:ext cx="1788284" cy="246221"/>
          </a:xfrm>
          <a:prstGeom prst="rect">
            <a:avLst/>
          </a:prstGeom>
          <a:noFill/>
        </p:spPr>
        <p:txBody>
          <a:bodyPr wrap="square" rtlCol="0">
            <a:spAutoFit/>
          </a:bodyPr>
          <a:lstStyle/>
          <a:p>
            <a:r>
              <a:rPr lang="en-US" sz="1000" dirty="0"/>
              <a:t>Uses-in-the-implementation</a:t>
            </a:r>
          </a:p>
        </p:txBody>
      </p:sp>
      <p:cxnSp>
        <p:nvCxnSpPr>
          <p:cNvPr id="46" name="Straight Connector 45">
            <a:extLst>
              <a:ext uri="{FF2B5EF4-FFF2-40B4-BE49-F238E27FC236}">
                <a16:creationId xmlns:a16="http://schemas.microsoft.com/office/drawing/2014/main" id="{7334F860-62A6-414B-A579-A80A2D5FE599}"/>
              </a:ext>
            </a:extLst>
          </p:cNvPr>
          <p:cNvCxnSpPr>
            <a:cxnSpLocks/>
            <a:endCxn id="47" idx="2"/>
          </p:cNvCxnSpPr>
          <p:nvPr/>
        </p:nvCxnSpPr>
        <p:spPr>
          <a:xfrm>
            <a:off x="435430" y="5041298"/>
            <a:ext cx="447557" cy="0"/>
          </a:xfrm>
          <a:prstGeom prst="line">
            <a:avLst/>
          </a:prstGeom>
        </p:spPr>
        <p:style>
          <a:lnRef idx="2">
            <a:schemeClr val="dk1"/>
          </a:lnRef>
          <a:fillRef idx="0">
            <a:schemeClr val="dk1"/>
          </a:fillRef>
          <a:effectRef idx="1">
            <a:schemeClr val="dk1"/>
          </a:effectRef>
          <a:fontRef idx="minor">
            <a:schemeClr val="tx1"/>
          </a:fontRef>
        </p:style>
      </p:cxnSp>
      <p:sp>
        <p:nvSpPr>
          <p:cNvPr id="47" name="Oval 46">
            <a:extLst>
              <a:ext uri="{FF2B5EF4-FFF2-40B4-BE49-F238E27FC236}">
                <a16:creationId xmlns:a16="http://schemas.microsoft.com/office/drawing/2014/main" id="{C1E330B0-D1A2-45BE-A03A-C586DA33C2DF}"/>
              </a:ext>
            </a:extLst>
          </p:cNvPr>
          <p:cNvSpPr/>
          <p:nvPr/>
        </p:nvSpPr>
        <p:spPr>
          <a:xfrm>
            <a:off x="882987" y="4997249"/>
            <a:ext cx="93440" cy="8809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Rectangle: Rounded Corners 47">
            <a:extLst>
              <a:ext uri="{FF2B5EF4-FFF2-40B4-BE49-F238E27FC236}">
                <a16:creationId xmlns:a16="http://schemas.microsoft.com/office/drawing/2014/main" id="{991E7ED2-FA8E-4765-A0ED-EDC4CD3F2EE7}"/>
              </a:ext>
            </a:extLst>
          </p:cNvPr>
          <p:cNvSpPr/>
          <p:nvPr/>
        </p:nvSpPr>
        <p:spPr>
          <a:xfrm>
            <a:off x="4406768" y="2027051"/>
            <a:ext cx="3418253" cy="3392054"/>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1400" b="1" dirty="0"/>
              <a:t>// </a:t>
            </a:r>
            <a:r>
              <a:rPr lang="en-US" sz="1400" b="1" dirty="0" err="1"/>
              <a:t>Blackjack.h</a:t>
            </a:r>
            <a:endParaRPr lang="en-US" sz="1400" b="1" dirty="0"/>
          </a:p>
          <a:p>
            <a:endParaRPr lang="en-US" sz="1400" b="1" dirty="0"/>
          </a:p>
          <a:p>
            <a:r>
              <a:rPr lang="en-US" sz="1400" b="1" dirty="0"/>
              <a:t>#include “</a:t>
            </a:r>
            <a:r>
              <a:rPr lang="en-US" sz="1400" b="1" dirty="0" err="1"/>
              <a:t>AbsPlayer.h</a:t>
            </a:r>
            <a:r>
              <a:rPr lang="en-US" sz="1400" b="1" dirty="0"/>
              <a:t>”</a:t>
            </a:r>
          </a:p>
          <a:p>
            <a:endParaRPr lang="en-US" sz="1400" b="1" dirty="0"/>
          </a:p>
          <a:p>
            <a:r>
              <a:rPr lang="en-US" sz="1400" b="1" dirty="0"/>
              <a:t>class Blackjack {</a:t>
            </a:r>
          </a:p>
          <a:p>
            <a:r>
              <a:rPr lang="en-US" sz="1400" b="1" dirty="0"/>
              <a:t>    </a:t>
            </a:r>
            <a:r>
              <a:rPr lang="en-US" sz="1400" b="1" dirty="0" err="1"/>
              <a:t>addPlayer</a:t>
            </a:r>
            <a:r>
              <a:rPr lang="en-US" sz="1400" b="1" dirty="0"/>
              <a:t>(const </a:t>
            </a:r>
            <a:r>
              <a:rPr lang="en-US" sz="1400" b="1" dirty="0" err="1"/>
              <a:t>AbsPlayer</a:t>
            </a:r>
            <a:r>
              <a:rPr lang="en-US" sz="1400" b="1" dirty="0"/>
              <a:t>* p);</a:t>
            </a:r>
          </a:p>
          <a:p>
            <a:r>
              <a:rPr lang="en-US" sz="1400" b="1" dirty="0"/>
              <a:t>};</a:t>
            </a:r>
          </a:p>
        </p:txBody>
      </p:sp>
      <p:sp>
        <p:nvSpPr>
          <p:cNvPr id="49" name="Rectangle: Rounded Corners 48">
            <a:extLst>
              <a:ext uri="{FF2B5EF4-FFF2-40B4-BE49-F238E27FC236}">
                <a16:creationId xmlns:a16="http://schemas.microsoft.com/office/drawing/2014/main" id="{ADE4B69B-54F5-46D7-950D-2DE8CD909F8A}"/>
              </a:ext>
            </a:extLst>
          </p:cNvPr>
          <p:cNvSpPr/>
          <p:nvPr/>
        </p:nvSpPr>
        <p:spPr>
          <a:xfrm>
            <a:off x="7959777" y="1808798"/>
            <a:ext cx="4140402" cy="2048753"/>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1600" b="1" dirty="0"/>
              <a:t>// </a:t>
            </a:r>
            <a:r>
              <a:rPr lang="en-US" sz="1600" b="1" dirty="0" err="1"/>
              <a:t>RealPlayer.h</a:t>
            </a:r>
            <a:endParaRPr lang="en-US" sz="1600" b="1" dirty="0"/>
          </a:p>
          <a:p>
            <a:r>
              <a:rPr lang="en-US" sz="1600" b="1" dirty="0"/>
              <a:t>#include “</a:t>
            </a:r>
            <a:r>
              <a:rPr lang="en-US" sz="1600" b="1" dirty="0" err="1"/>
              <a:t>Blackjack.h</a:t>
            </a:r>
            <a:r>
              <a:rPr lang="en-US" sz="1600" b="1" dirty="0"/>
              <a:t>”</a:t>
            </a:r>
          </a:p>
          <a:p>
            <a:r>
              <a:rPr lang="en-US" sz="1600" b="1" dirty="0"/>
              <a:t>#include “</a:t>
            </a:r>
            <a:r>
              <a:rPr lang="en-US" sz="1600" b="1" dirty="0" err="1"/>
              <a:t>AbsPlayer.h</a:t>
            </a:r>
            <a:r>
              <a:rPr lang="en-US" sz="1600" b="1" dirty="0"/>
              <a:t>”</a:t>
            </a:r>
          </a:p>
          <a:p>
            <a:endParaRPr lang="en-US" sz="1600" b="1" dirty="0"/>
          </a:p>
          <a:p>
            <a:r>
              <a:rPr lang="en-US" sz="1600" b="1" dirty="0"/>
              <a:t>class Player : public </a:t>
            </a:r>
            <a:r>
              <a:rPr lang="en-US" sz="1600" b="1" dirty="0" err="1"/>
              <a:t>AbsPlayer</a:t>
            </a:r>
            <a:r>
              <a:rPr lang="en-US" sz="1600" b="1" dirty="0"/>
              <a:t> {</a:t>
            </a:r>
          </a:p>
          <a:p>
            <a:r>
              <a:rPr lang="en-US" sz="1600" b="1" dirty="0"/>
              <a:t>     int bet(Blackjack&amp; game) override;</a:t>
            </a:r>
          </a:p>
          <a:p>
            <a:r>
              <a:rPr lang="en-US" sz="1600" b="1" dirty="0"/>
              <a:t>}</a:t>
            </a:r>
          </a:p>
        </p:txBody>
      </p:sp>
      <p:cxnSp>
        <p:nvCxnSpPr>
          <p:cNvPr id="29" name="Straight Connector 28">
            <a:extLst>
              <a:ext uri="{FF2B5EF4-FFF2-40B4-BE49-F238E27FC236}">
                <a16:creationId xmlns:a16="http://schemas.microsoft.com/office/drawing/2014/main" id="{D06FD35C-3C77-4D2E-BB9A-70800B0306E9}"/>
              </a:ext>
            </a:extLst>
          </p:cNvPr>
          <p:cNvCxnSpPr>
            <a:cxnSpLocks/>
            <a:stCxn id="36" idx="7"/>
            <a:endCxn id="30" idx="2"/>
          </p:cNvCxnSpPr>
          <p:nvPr/>
        </p:nvCxnSpPr>
        <p:spPr>
          <a:xfrm flipV="1">
            <a:off x="1365617" y="2338622"/>
            <a:ext cx="1667100" cy="705418"/>
          </a:xfrm>
          <a:prstGeom prst="line">
            <a:avLst/>
          </a:prstGeom>
        </p:spPr>
        <p:style>
          <a:lnRef idx="2">
            <a:schemeClr val="dk1"/>
          </a:lnRef>
          <a:fillRef idx="0">
            <a:schemeClr val="dk1"/>
          </a:fillRef>
          <a:effectRef idx="1">
            <a:schemeClr val="dk1"/>
          </a:effectRef>
          <a:fontRef idx="minor">
            <a:schemeClr val="tx1"/>
          </a:fontRef>
        </p:style>
      </p:cxnSp>
      <p:sp>
        <p:nvSpPr>
          <p:cNvPr id="30" name="Oval 29">
            <a:extLst>
              <a:ext uri="{FF2B5EF4-FFF2-40B4-BE49-F238E27FC236}">
                <a16:creationId xmlns:a16="http://schemas.microsoft.com/office/drawing/2014/main" id="{54ADCDB9-D704-4F2B-A5E4-4591850EE536}"/>
              </a:ext>
            </a:extLst>
          </p:cNvPr>
          <p:cNvSpPr/>
          <p:nvPr/>
        </p:nvSpPr>
        <p:spPr>
          <a:xfrm>
            <a:off x="3032717" y="2294573"/>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0171F9F1-0353-4BDD-BC44-070D0FB848BD}"/>
              </a:ext>
            </a:extLst>
          </p:cNvPr>
          <p:cNvCxnSpPr>
            <a:cxnSpLocks/>
          </p:cNvCxnSpPr>
          <p:nvPr/>
        </p:nvCxnSpPr>
        <p:spPr>
          <a:xfrm flipH="1">
            <a:off x="1272177" y="2151580"/>
            <a:ext cx="1650682" cy="709793"/>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1" name="Rectangle: Rounded Corners 30">
            <a:extLst>
              <a:ext uri="{FF2B5EF4-FFF2-40B4-BE49-F238E27FC236}">
                <a16:creationId xmlns:a16="http://schemas.microsoft.com/office/drawing/2014/main" id="{63BFE998-81C8-4195-A4D3-CFD67CCFE695}"/>
              </a:ext>
            </a:extLst>
          </p:cNvPr>
          <p:cNvSpPr/>
          <p:nvPr/>
        </p:nvSpPr>
        <p:spPr>
          <a:xfrm>
            <a:off x="2919739" y="3545049"/>
            <a:ext cx="1443776"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54DE6F15-B4DD-4F09-A0A8-A2142372BF39}"/>
              </a:ext>
            </a:extLst>
          </p:cNvPr>
          <p:cNvSpPr/>
          <p:nvPr/>
        </p:nvSpPr>
        <p:spPr>
          <a:xfrm>
            <a:off x="3123038" y="3669578"/>
            <a:ext cx="1037176"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900" dirty="0" err="1"/>
              <a:t>AbsPlayer</a:t>
            </a:r>
            <a:endParaRPr lang="en-US" sz="900" dirty="0"/>
          </a:p>
        </p:txBody>
      </p:sp>
      <p:cxnSp>
        <p:nvCxnSpPr>
          <p:cNvPr id="37" name="Straight Connector 36">
            <a:extLst>
              <a:ext uri="{FF2B5EF4-FFF2-40B4-BE49-F238E27FC236}">
                <a16:creationId xmlns:a16="http://schemas.microsoft.com/office/drawing/2014/main" id="{EA82521F-836B-4F45-B5A0-F308B41FE513}"/>
              </a:ext>
            </a:extLst>
          </p:cNvPr>
          <p:cNvCxnSpPr>
            <a:cxnSpLocks/>
            <a:stCxn id="32" idx="0"/>
            <a:endCxn id="38" idx="4"/>
          </p:cNvCxnSpPr>
          <p:nvPr/>
        </p:nvCxnSpPr>
        <p:spPr>
          <a:xfrm flipV="1">
            <a:off x="3641626" y="2637132"/>
            <a:ext cx="3467" cy="1032446"/>
          </a:xfrm>
          <a:prstGeom prst="line">
            <a:avLst/>
          </a:prstGeom>
        </p:spPr>
        <p:style>
          <a:lnRef idx="2">
            <a:schemeClr val="dk1"/>
          </a:lnRef>
          <a:fillRef idx="0">
            <a:schemeClr val="dk1"/>
          </a:fillRef>
          <a:effectRef idx="1">
            <a:schemeClr val="dk1"/>
          </a:effectRef>
          <a:fontRef idx="minor">
            <a:schemeClr val="tx1"/>
          </a:fontRef>
        </p:style>
      </p:cxnSp>
      <p:sp>
        <p:nvSpPr>
          <p:cNvPr id="38" name="Oval 37">
            <a:extLst>
              <a:ext uri="{FF2B5EF4-FFF2-40B4-BE49-F238E27FC236}">
                <a16:creationId xmlns:a16="http://schemas.microsoft.com/office/drawing/2014/main" id="{E734249A-E491-4A50-8A47-4C0574822C6D}"/>
              </a:ext>
            </a:extLst>
          </p:cNvPr>
          <p:cNvSpPr/>
          <p:nvPr/>
        </p:nvSpPr>
        <p:spPr>
          <a:xfrm>
            <a:off x="3598373" y="2549034"/>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41F4D91F-774D-478F-B4EC-1BF5004EE1B8}"/>
              </a:ext>
            </a:extLst>
          </p:cNvPr>
          <p:cNvCxnSpPr>
            <a:cxnSpLocks/>
            <a:stCxn id="32" idx="2"/>
            <a:endCxn id="41" idx="5"/>
          </p:cNvCxnSpPr>
          <p:nvPr/>
        </p:nvCxnSpPr>
        <p:spPr>
          <a:xfrm flipH="1" flipV="1">
            <a:off x="1620217" y="3211207"/>
            <a:ext cx="1502821" cy="652575"/>
          </a:xfrm>
          <a:prstGeom prst="line">
            <a:avLst/>
          </a:prstGeom>
        </p:spPr>
        <p:style>
          <a:lnRef idx="2">
            <a:schemeClr val="dk1"/>
          </a:lnRef>
          <a:fillRef idx="0">
            <a:schemeClr val="dk1"/>
          </a:fillRef>
          <a:effectRef idx="1">
            <a:schemeClr val="dk1"/>
          </a:effectRef>
          <a:fontRef idx="minor">
            <a:schemeClr val="tx1"/>
          </a:fontRef>
        </p:style>
      </p:cxnSp>
      <p:sp>
        <p:nvSpPr>
          <p:cNvPr id="41" name="Oval 40">
            <a:extLst>
              <a:ext uri="{FF2B5EF4-FFF2-40B4-BE49-F238E27FC236}">
                <a16:creationId xmlns:a16="http://schemas.microsoft.com/office/drawing/2014/main" id="{4FECD9CC-BF3C-439F-8896-CB351CAF1DD5}"/>
              </a:ext>
            </a:extLst>
          </p:cNvPr>
          <p:cNvSpPr/>
          <p:nvPr/>
        </p:nvSpPr>
        <p:spPr>
          <a:xfrm>
            <a:off x="1540461" y="3136011"/>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501AAB88-C14B-4D82-A512-933253955897}"/>
              </a:ext>
            </a:extLst>
          </p:cNvPr>
          <p:cNvCxnSpPr>
            <a:cxnSpLocks/>
          </p:cNvCxnSpPr>
          <p:nvPr/>
        </p:nvCxnSpPr>
        <p:spPr>
          <a:xfrm flipH="1">
            <a:off x="3466647" y="2675814"/>
            <a:ext cx="1" cy="869233"/>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1" name="Rectangle: Rounded Corners 50">
            <a:extLst>
              <a:ext uri="{FF2B5EF4-FFF2-40B4-BE49-F238E27FC236}">
                <a16:creationId xmlns:a16="http://schemas.microsoft.com/office/drawing/2014/main" id="{F5A3DE6E-D1E6-4CB7-84C9-611066DF8341}"/>
              </a:ext>
            </a:extLst>
          </p:cNvPr>
          <p:cNvSpPr/>
          <p:nvPr/>
        </p:nvSpPr>
        <p:spPr>
          <a:xfrm>
            <a:off x="7959778" y="4036368"/>
            <a:ext cx="4063592" cy="2456508"/>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1400" b="1" dirty="0"/>
              <a:t>// </a:t>
            </a:r>
            <a:r>
              <a:rPr lang="en-US" sz="1400" b="1" dirty="0" err="1"/>
              <a:t>AbsPlayer.h</a:t>
            </a:r>
            <a:endParaRPr lang="en-US" sz="1400" b="1" dirty="0"/>
          </a:p>
          <a:p>
            <a:endParaRPr lang="en-US" sz="1400" b="1" dirty="0"/>
          </a:p>
          <a:p>
            <a:r>
              <a:rPr lang="en-US" sz="1400" b="1" dirty="0"/>
              <a:t>Class Blackjack;</a:t>
            </a:r>
          </a:p>
          <a:p>
            <a:endParaRPr lang="en-US" sz="1400" b="1" dirty="0"/>
          </a:p>
          <a:p>
            <a:r>
              <a:rPr lang="en-US" sz="1400" b="1" dirty="0"/>
              <a:t>class </a:t>
            </a:r>
            <a:r>
              <a:rPr lang="en-US" sz="1400" b="1" dirty="0" err="1"/>
              <a:t>AbsPlayer</a:t>
            </a:r>
            <a:r>
              <a:rPr lang="en-US" sz="1400" b="1" dirty="0"/>
              <a:t> {</a:t>
            </a:r>
          </a:p>
          <a:p>
            <a:r>
              <a:rPr lang="en-US" sz="1400" b="1" dirty="0"/>
              <a:t>    // …</a:t>
            </a:r>
          </a:p>
          <a:p>
            <a:r>
              <a:rPr lang="en-US" sz="1400" b="1" dirty="0"/>
              <a:t>  public:</a:t>
            </a:r>
          </a:p>
          <a:p>
            <a:r>
              <a:rPr lang="en-US" sz="1400" b="1" dirty="0"/>
              <a:t>    virtual int bet(Blackjack&amp; game) = 0;</a:t>
            </a:r>
          </a:p>
          <a:p>
            <a:r>
              <a:rPr lang="en-US" sz="1400" b="1" dirty="0"/>
              <a:t>    // …</a:t>
            </a:r>
          </a:p>
          <a:p>
            <a:r>
              <a:rPr lang="en-US" sz="1400" b="1" dirty="0"/>
              <a:t>}</a:t>
            </a:r>
          </a:p>
        </p:txBody>
      </p:sp>
      <p:cxnSp>
        <p:nvCxnSpPr>
          <p:cNvPr id="52" name="Straight Connector 51">
            <a:extLst>
              <a:ext uri="{FF2B5EF4-FFF2-40B4-BE49-F238E27FC236}">
                <a16:creationId xmlns:a16="http://schemas.microsoft.com/office/drawing/2014/main" id="{50D7BF3A-9DC7-4B76-9647-5D78A6FEB1D7}"/>
              </a:ext>
            </a:extLst>
          </p:cNvPr>
          <p:cNvCxnSpPr>
            <a:cxnSpLocks/>
            <a:endCxn id="53" idx="2"/>
          </p:cNvCxnSpPr>
          <p:nvPr/>
        </p:nvCxnSpPr>
        <p:spPr>
          <a:xfrm>
            <a:off x="450403" y="4669961"/>
            <a:ext cx="445387" cy="161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3" name="Oval 52">
            <a:extLst>
              <a:ext uri="{FF2B5EF4-FFF2-40B4-BE49-F238E27FC236}">
                <a16:creationId xmlns:a16="http://schemas.microsoft.com/office/drawing/2014/main" id="{9FA780A1-45D0-4F46-A3C0-D1A8CD63ED70}"/>
              </a:ext>
            </a:extLst>
          </p:cNvPr>
          <p:cNvSpPr/>
          <p:nvPr/>
        </p:nvSpPr>
        <p:spPr>
          <a:xfrm>
            <a:off x="895790" y="4627522"/>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4" name="TextBox 53">
            <a:extLst>
              <a:ext uri="{FF2B5EF4-FFF2-40B4-BE49-F238E27FC236}">
                <a16:creationId xmlns:a16="http://schemas.microsoft.com/office/drawing/2014/main" id="{6196B820-5145-4DD1-9859-7EA20FE927A3}"/>
              </a:ext>
            </a:extLst>
          </p:cNvPr>
          <p:cNvSpPr txBox="1"/>
          <p:nvPr/>
        </p:nvSpPr>
        <p:spPr>
          <a:xfrm>
            <a:off x="971874" y="4541274"/>
            <a:ext cx="1250663" cy="246221"/>
          </a:xfrm>
          <a:prstGeom prst="rect">
            <a:avLst/>
          </a:prstGeom>
          <a:noFill/>
        </p:spPr>
        <p:txBody>
          <a:bodyPr wrap="none" rtlCol="0">
            <a:spAutoFit/>
          </a:bodyPr>
          <a:lstStyle/>
          <a:p>
            <a:r>
              <a:rPr lang="en-US" sz="1000" dirty="0"/>
              <a:t>Uses-in-name-only</a:t>
            </a:r>
          </a:p>
        </p:txBody>
      </p:sp>
      <p:cxnSp>
        <p:nvCxnSpPr>
          <p:cNvPr id="55" name="Straight Connector 54">
            <a:extLst>
              <a:ext uri="{FF2B5EF4-FFF2-40B4-BE49-F238E27FC236}">
                <a16:creationId xmlns:a16="http://schemas.microsoft.com/office/drawing/2014/main" id="{B242EFB6-B037-4D15-8C93-B68A34BF362A}"/>
              </a:ext>
            </a:extLst>
          </p:cNvPr>
          <p:cNvCxnSpPr>
            <a:cxnSpLocks/>
            <a:stCxn id="36" idx="5"/>
            <a:endCxn id="56" idx="2"/>
          </p:cNvCxnSpPr>
          <p:nvPr/>
        </p:nvCxnSpPr>
        <p:spPr>
          <a:xfrm>
            <a:off x="1365617" y="3318686"/>
            <a:ext cx="1820922" cy="71768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6" name="Oval 55">
            <a:extLst>
              <a:ext uri="{FF2B5EF4-FFF2-40B4-BE49-F238E27FC236}">
                <a16:creationId xmlns:a16="http://schemas.microsoft.com/office/drawing/2014/main" id="{1183E4B4-FA7D-408A-9F7F-9C7ACF3C2AC6}"/>
              </a:ext>
            </a:extLst>
          </p:cNvPr>
          <p:cNvSpPr/>
          <p:nvPr/>
        </p:nvSpPr>
        <p:spPr>
          <a:xfrm>
            <a:off x="3186539" y="3992318"/>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963411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446313" y="1097281"/>
            <a:ext cx="11310257" cy="4840224"/>
          </a:xfrm>
        </p:spPr>
        <p:txBody>
          <a:bodyPr>
            <a:noAutofit/>
          </a:bodyPr>
          <a:lstStyle/>
          <a:p>
            <a:pPr>
              <a:buClr>
                <a:schemeClr val="tx2"/>
              </a:buClr>
            </a:pPr>
            <a:r>
              <a:rPr lang="en-US" dirty="0"/>
              <a:t>Establishing a class that owns and coordinates lower-level object.</a:t>
            </a:r>
          </a:p>
          <a:p>
            <a:pPr>
              <a:buClr>
                <a:schemeClr val="tx2"/>
              </a:buClr>
            </a:pPr>
            <a:r>
              <a:rPr lang="en-US" dirty="0"/>
              <a:t>This technique is more of an organizational technique than a levelization technique.</a:t>
            </a:r>
          </a:p>
          <a:p>
            <a:pPr>
              <a:buClr>
                <a:schemeClr val="tx2"/>
              </a:buClr>
            </a:pPr>
            <a:r>
              <a:rPr lang="en-US" dirty="0"/>
              <a:t>Let’s go back to the first suggested solution for the graph example in the “Dumb Data” slides.</a:t>
            </a:r>
          </a:p>
          <a:p>
            <a:pPr>
              <a:buClr>
                <a:schemeClr val="tx2"/>
              </a:buClr>
            </a:pPr>
            <a:endParaRPr lang="en-US" dirty="0"/>
          </a:p>
          <a:p>
            <a:pPr>
              <a:buClr>
                <a:schemeClr val="tx2"/>
              </a:buClr>
            </a:pPr>
            <a:endParaRPr lang="en-US" dirty="0"/>
          </a:p>
          <a:p>
            <a:pPr>
              <a:buClr>
                <a:schemeClr val="tx2"/>
              </a:buClr>
            </a:pPr>
            <a:endParaRPr lang="en-US" dirty="0"/>
          </a:p>
        </p:txBody>
      </p:sp>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p:txBody>
          <a:bodyPr>
            <a:noAutofit/>
          </a:bodyPr>
          <a:lstStyle/>
          <a:p>
            <a:r>
              <a:rPr lang="en-US" sz="3200" b="1" dirty="0"/>
              <a:t>Levelization technique #7 – Manager Class</a:t>
            </a:r>
          </a:p>
        </p:txBody>
      </p:sp>
    </p:spTree>
    <p:extLst>
      <p:ext uri="{BB962C8B-B14F-4D97-AF65-F5344CB8AC3E}">
        <p14:creationId xmlns:p14="http://schemas.microsoft.com/office/powerpoint/2010/main" val="1420714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FAB895AC-ABD4-4A40-B033-512FDA3EE8A1}"/>
              </a:ext>
            </a:extLst>
          </p:cNvPr>
          <p:cNvSpPr/>
          <p:nvPr/>
        </p:nvSpPr>
        <p:spPr>
          <a:xfrm>
            <a:off x="6709102" y="3298006"/>
            <a:ext cx="4351984" cy="272828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446313" y="1097281"/>
            <a:ext cx="11310257" cy="4840224"/>
          </a:xfrm>
        </p:spPr>
        <p:txBody>
          <a:bodyPr>
            <a:noAutofit/>
          </a:bodyPr>
          <a:lstStyle/>
          <a:p>
            <a:pPr>
              <a:buClr>
                <a:schemeClr val="tx2"/>
              </a:buClr>
            </a:pPr>
            <a:r>
              <a:rPr lang="en-US" sz="3200" dirty="0"/>
              <a:t>In that example, there’s no real need for exposing the Node and Edge class to the user. Using a manager class in this case means wrapping the whole graph implementation into one component.</a:t>
            </a:r>
          </a:p>
          <a:p>
            <a:pPr>
              <a:buClr>
                <a:schemeClr val="tx2"/>
              </a:buClr>
            </a:pPr>
            <a:endParaRPr lang="en-US" dirty="0"/>
          </a:p>
          <a:p>
            <a:pPr>
              <a:buClr>
                <a:schemeClr val="tx2"/>
              </a:buClr>
            </a:pPr>
            <a:endParaRPr lang="en-US" dirty="0"/>
          </a:p>
        </p:txBody>
      </p:sp>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p:txBody>
          <a:bodyPr>
            <a:noAutofit/>
          </a:bodyPr>
          <a:lstStyle/>
          <a:p>
            <a:r>
              <a:rPr lang="en-US" sz="3200" b="1" dirty="0"/>
              <a:t>Levelization technique #7 – Manager Class</a:t>
            </a:r>
          </a:p>
        </p:txBody>
      </p:sp>
      <p:sp>
        <p:nvSpPr>
          <p:cNvPr id="4" name="Rectangle: Rounded Corners 3">
            <a:extLst>
              <a:ext uri="{FF2B5EF4-FFF2-40B4-BE49-F238E27FC236}">
                <a16:creationId xmlns:a16="http://schemas.microsoft.com/office/drawing/2014/main" id="{7CF2BA05-4576-4F79-ADAD-F9DBFF3C5160}"/>
              </a:ext>
            </a:extLst>
          </p:cNvPr>
          <p:cNvSpPr/>
          <p:nvPr/>
        </p:nvSpPr>
        <p:spPr>
          <a:xfrm>
            <a:off x="370057" y="4365375"/>
            <a:ext cx="1443776"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732C2FDF-18AD-44D4-AE2A-A79E4073D032}"/>
              </a:ext>
            </a:extLst>
          </p:cNvPr>
          <p:cNvSpPr/>
          <p:nvPr/>
        </p:nvSpPr>
        <p:spPr>
          <a:xfrm>
            <a:off x="573356" y="4489904"/>
            <a:ext cx="1037176"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t>Node</a:t>
            </a:r>
          </a:p>
        </p:txBody>
      </p:sp>
      <p:sp>
        <p:nvSpPr>
          <p:cNvPr id="6" name="Rectangle: Rounded Corners 5">
            <a:extLst>
              <a:ext uri="{FF2B5EF4-FFF2-40B4-BE49-F238E27FC236}">
                <a16:creationId xmlns:a16="http://schemas.microsoft.com/office/drawing/2014/main" id="{3D29E9AE-3198-45A2-B4EF-AA24B20F574B}"/>
              </a:ext>
            </a:extLst>
          </p:cNvPr>
          <p:cNvSpPr/>
          <p:nvPr/>
        </p:nvSpPr>
        <p:spPr>
          <a:xfrm>
            <a:off x="2951795" y="4365375"/>
            <a:ext cx="1542190"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0BE2A9E3-D279-41E0-BFCC-38A1D7949E8E}"/>
              </a:ext>
            </a:extLst>
          </p:cNvPr>
          <p:cNvSpPr/>
          <p:nvPr/>
        </p:nvSpPr>
        <p:spPr>
          <a:xfrm>
            <a:off x="1665142" y="3437385"/>
            <a:ext cx="1443776"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8FB5ADAE-4ED2-4F7A-8382-29B99EDBA67D}"/>
              </a:ext>
            </a:extLst>
          </p:cNvPr>
          <p:cNvCxnSpPr>
            <a:cxnSpLocks/>
            <a:stCxn id="5" idx="0"/>
            <a:endCxn id="9" idx="3"/>
          </p:cNvCxnSpPr>
          <p:nvPr/>
        </p:nvCxnSpPr>
        <p:spPr>
          <a:xfrm flipV="1">
            <a:off x="1091944" y="3928377"/>
            <a:ext cx="705330" cy="561527"/>
          </a:xfrm>
          <a:prstGeom prst="line">
            <a:avLst/>
          </a:prstGeom>
        </p:spPr>
        <p:style>
          <a:lnRef idx="2">
            <a:schemeClr val="dk1"/>
          </a:lnRef>
          <a:fillRef idx="0">
            <a:schemeClr val="dk1"/>
          </a:fillRef>
          <a:effectRef idx="1">
            <a:schemeClr val="dk1"/>
          </a:effectRef>
          <a:fontRef idx="minor">
            <a:schemeClr val="tx1"/>
          </a:fontRef>
        </p:style>
      </p:cxnSp>
      <p:sp>
        <p:nvSpPr>
          <p:cNvPr id="9" name="Oval 8">
            <a:extLst>
              <a:ext uri="{FF2B5EF4-FFF2-40B4-BE49-F238E27FC236}">
                <a16:creationId xmlns:a16="http://schemas.microsoft.com/office/drawing/2014/main" id="{32CE75FC-FF48-4FBF-935F-FC4ED9A9EF22}"/>
              </a:ext>
            </a:extLst>
          </p:cNvPr>
          <p:cNvSpPr/>
          <p:nvPr/>
        </p:nvSpPr>
        <p:spPr>
          <a:xfrm>
            <a:off x="1783590" y="3853181"/>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59158B5D-B0A6-4676-9834-ABE5AE894B6C}"/>
              </a:ext>
            </a:extLst>
          </p:cNvPr>
          <p:cNvSpPr/>
          <p:nvPr/>
        </p:nvSpPr>
        <p:spPr>
          <a:xfrm>
            <a:off x="2890900" y="3829552"/>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00B79D3F-7BA5-4CB2-B38E-B4F41F0EA592}"/>
              </a:ext>
            </a:extLst>
          </p:cNvPr>
          <p:cNvCxnSpPr>
            <a:cxnSpLocks/>
            <a:stCxn id="12" idx="0"/>
            <a:endCxn id="10" idx="5"/>
          </p:cNvCxnSpPr>
          <p:nvPr/>
        </p:nvCxnSpPr>
        <p:spPr>
          <a:xfrm flipH="1" flipV="1">
            <a:off x="2970656" y="3904748"/>
            <a:ext cx="801440" cy="585156"/>
          </a:xfrm>
          <a:prstGeom prst="line">
            <a:avLst/>
          </a:prstGeom>
        </p:spPr>
        <p:style>
          <a:lnRef idx="2">
            <a:schemeClr val="dk1"/>
          </a:lnRef>
          <a:fillRef idx="0">
            <a:schemeClr val="dk1"/>
          </a:fillRef>
          <a:effectRef idx="1">
            <a:schemeClr val="dk1"/>
          </a:effectRef>
          <a:fontRef idx="minor">
            <a:schemeClr val="tx1"/>
          </a:fontRef>
        </p:style>
      </p:cxnSp>
      <p:sp>
        <p:nvSpPr>
          <p:cNvPr id="12" name="Oval 11">
            <a:extLst>
              <a:ext uri="{FF2B5EF4-FFF2-40B4-BE49-F238E27FC236}">
                <a16:creationId xmlns:a16="http://schemas.microsoft.com/office/drawing/2014/main" id="{60230264-790E-4175-93E7-2EC9F4DFA49A}"/>
              </a:ext>
            </a:extLst>
          </p:cNvPr>
          <p:cNvSpPr/>
          <p:nvPr/>
        </p:nvSpPr>
        <p:spPr>
          <a:xfrm>
            <a:off x="3253508" y="4489904"/>
            <a:ext cx="1037176"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t>Edge</a:t>
            </a:r>
          </a:p>
        </p:txBody>
      </p:sp>
      <p:sp>
        <p:nvSpPr>
          <p:cNvPr id="13" name="Oval 12">
            <a:extLst>
              <a:ext uri="{FF2B5EF4-FFF2-40B4-BE49-F238E27FC236}">
                <a16:creationId xmlns:a16="http://schemas.microsoft.com/office/drawing/2014/main" id="{E75FB765-D64F-4B40-B901-D093D2A43909}"/>
              </a:ext>
            </a:extLst>
          </p:cNvPr>
          <p:cNvSpPr/>
          <p:nvPr/>
        </p:nvSpPr>
        <p:spPr>
          <a:xfrm>
            <a:off x="1789718" y="3561914"/>
            <a:ext cx="1194622"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a:t>Graph</a:t>
            </a:r>
          </a:p>
        </p:txBody>
      </p:sp>
      <p:sp>
        <p:nvSpPr>
          <p:cNvPr id="14" name="Rectangle: Rounded Corners 13">
            <a:extLst>
              <a:ext uri="{FF2B5EF4-FFF2-40B4-BE49-F238E27FC236}">
                <a16:creationId xmlns:a16="http://schemas.microsoft.com/office/drawing/2014/main" id="{9D742C94-673D-46A1-A385-D48007E37460}"/>
              </a:ext>
            </a:extLst>
          </p:cNvPr>
          <p:cNvSpPr/>
          <p:nvPr/>
        </p:nvSpPr>
        <p:spPr>
          <a:xfrm>
            <a:off x="1372540" y="5249444"/>
            <a:ext cx="1946444" cy="6374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065B71C9-6D63-476C-92CA-D38CEC4165BF}"/>
              </a:ext>
            </a:extLst>
          </p:cNvPr>
          <p:cNvSpPr/>
          <p:nvPr/>
        </p:nvSpPr>
        <p:spPr>
          <a:xfrm>
            <a:off x="1540489" y="5373973"/>
            <a:ext cx="1610544"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t>List</a:t>
            </a:r>
          </a:p>
        </p:txBody>
      </p:sp>
      <p:cxnSp>
        <p:nvCxnSpPr>
          <p:cNvPr id="18" name="Straight Connector 17">
            <a:extLst>
              <a:ext uri="{FF2B5EF4-FFF2-40B4-BE49-F238E27FC236}">
                <a16:creationId xmlns:a16="http://schemas.microsoft.com/office/drawing/2014/main" id="{FCE2FA44-C22D-41DD-A051-EF7DED36EEA6}"/>
              </a:ext>
            </a:extLst>
          </p:cNvPr>
          <p:cNvCxnSpPr>
            <a:cxnSpLocks/>
            <a:stCxn id="17" idx="1"/>
            <a:endCxn id="19" idx="5"/>
          </p:cNvCxnSpPr>
          <p:nvPr/>
        </p:nvCxnSpPr>
        <p:spPr>
          <a:xfrm flipH="1" flipV="1">
            <a:off x="1124648" y="4958015"/>
            <a:ext cx="651700" cy="472839"/>
          </a:xfrm>
          <a:prstGeom prst="line">
            <a:avLst/>
          </a:prstGeom>
        </p:spPr>
        <p:style>
          <a:lnRef idx="2">
            <a:schemeClr val="dk1"/>
          </a:lnRef>
          <a:fillRef idx="0">
            <a:schemeClr val="dk1"/>
          </a:fillRef>
          <a:effectRef idx="1">
            <a:schemeClr val="dk1"/>
          </a:effectRef>
          <a:fontRef idx="minor">
            <a:schemeClr val="tx1"/>
          </a:fontRef>
        </p:style>
      </p:cxnSp>
      <p:sp>
        <p:nvSpPr>
          <p:cNvPr id="19" name="Oval 18">
            <a:extLst>
              <a:ext uri="{FF2B5EF4-FFF2-40B4-BE49-F238E27FC236}">
                <a16:creationId xmlns:a16="http://schemas.microsoft.com/office/drawing/2014/main" id="{49C77DFF-3D12-4DFF-AC7D-3F65FF87D40A}"/>
              </a:ext>
            </a:extLst>
          </p:cNvPr>
          <p:cNvSpPr/>
          <p:nvPr/>
        </p:nvSpPr>
        <p:spPr>
          <a:xfrm>
            <a:off x="1044892" y="4882819"/>
            <a:ext cx="93440" cy="8809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6EFC7FE3-1C37-40DA-AD04-D2F37D6CCF4E}"/>
              </a:ext>
            </a:extLst>
          </p:cNvPr>
          <p:cNvCxnSpPr>
            <a:cxnSpLocks/>
            <a:stCxn id="17" idx="0"/>
            <a:endCxn id="21" idx="4"/>
          </p:cNvCxnSpPr>
          <p:nvPr/>
        </p:nvCxnSpPr>
        <p:spPr>
          <a:xfrm flipV="1">
            <a:off x="2345761" y="4040969"/>
            <a:ext cx="16279" cy="1333004"/>
          </a:xfrm>
          <a:prstGeom prst="line">
            <a:avLst/>
          </a:prstGeom>
        </p:spPr>
        <p:style>
          <a:lnRef idx="2">
            <a:schemeClr val="dk1"/>
          </a:lnRef>
          <a:fillRef idx="0">
            <a:schemeClr val="dk1"/>
          </a:fillRef>
          <a:effectRef idx="1">
            <a:schemeClr val="dk1"/>
          </a:effectRef>
          <a:fontRef idx="minor">
            <a:schemeClr val="tx1"/>
          </a:fontRef>
        </p:style>
      </p:cxnSp>
      <p:sp>
        <p:nvSpPr>
          <p:cNvPr id="21" name="Oval 20">
            <a:extLst>
              <a:ext uri="{FF2B5EF4-FFF2-40B4-BE49-F238E27FC236}">
                <a16:creationId xmlns:a16="http://schemas.microsoft.com/office/drawing/2014/main" id="{9F302DB4-01CD-4B20-A68C-56A6EC11F60E}"/>
              </a:ext>
            </a:extLst>
          </p:cNvPr>
          <p:cNvSpPr/>
          <p:nvPr/>
        </p:nvSpPr>
        <p:spPr>
          <a:xfrm>
            <a:off x="2315320" y="3952871"/>
            <a:ext cx="93440" cy="8809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68BF3F39-9A2E-44B3-AD7C-D689FBB5A173}"/>
              </a:ext>
            </a:extLst>
          </p:cNvPr>
          <p:cNvCxnSpPr>
            <a:cxnSpLocks/>
            <a:stCxn id="12" idx="1"/>
            <a:endCxn id="23" idx="6"/>
          </p:cNvCxnSpPr>
          <p:nvPr/>
        </p:nvCxnSpPr>
        <p:spPr>
          <a:xfrm flipH="1" flipV="1">
            <a:off x="1600004" y="4540860"/>
            <a:ext cx="1805395" cy="592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3" name="Oval 22">
            <a:extLst>
              <a:ext uri="{FF2B5EF4-FFF2-40B4-BE49-F238E27FC236}">
                <a16:creationId xmlns:a16="http://schemas.microsoft.com/office/drawing/2014/main" id="{8B178880-AAC4-497F-B565-388F693820BE}"/>
              </a:ext>
            </a:extLst>
          </p:cNvPr>
          <p:cNvSpPr/>
          <p:nvPr/>
        </p:nvSpPr>
        <p:spPr>
          <a:xfrm>
            <a:off x="1506564" y="4496811"/>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E96FAA23-435C-4CA0-947D-987097CA79BE}"/>
              </a:ext>
            </a:extLst>
          </p:cNvPr>
          <p:cNvCxnSpPr>
            <a:cxnSpLocks/>
            <a:stCxn id="5" idx="5"/>
            <a:endCxn id="25" idx="2"/>
          </p:cNvCxnSpPr>
          <p:nvPr/>
        </p:nvCxnSpPr>
        <p:spPr>
          <a:xfrm>
            <a:off x="1458641" y="4821431"/>
            <a:ext cx="1793358" cy="3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5" name="Oval 24">
            <a:extLst>
              <a:ext uri="{FF2B5EF4-FFF2-40B4-BE49-F238E27FC236}">
                <a16:creationId xmlns:a16="http://schemas.microsoft.com/office/drawing/2014/main" id="{AB9006C7-B41C-4034-8488-C941469FC437}"/>
              </a:ext>
            </a:extLst>
          </p:cNvPr>
          <p:cNvSpPr/>
          <p:nvPr/>
        </p:nvSpPr>
        <p:spPr>
          <a:xfrm>
            <a:off x="3251999" y="4777420"/>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7" name="Oval 26">
            <a:extLst>
              <a:ext uri="{FF2B5EF4-FFF2-40B4-BE49-F238E27FC236}">
                <a16:creationId xmlns:a16="http://schemas.microsoft.com/office/drawing/2014/main" id="{35A311EC-855D-4BE0-BADC-2DF47F9F0BE4}"/>
              </a:ext>
            </a:extLst>
          </p:cNvPr>
          <p:cNvSpPr/>
          <p:nvPr/>
        </p:nvSpPr>
        <p:spPr>
          <a:xfrm>
            <a:off x="7048018" y="4489904"/>
            <a:ext cx="1037176"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t>Node</a:t>
            </a:r>
          </a:p>
        </p:txBody>
      </p:sp>
      <p:cxnSp>
        <p:nvCxnSpPr>
          <p:cNvPr id="30" name="Straight Connector 29">
            <a:extLst>
              <a:ext uri="{FF2B5EF4-FFF2-40B4-BE49-F238E27FC236}">
                <a16:creationId xmlns:a16="http://schemas.microsoft.com/office/drawing/2014/main" id="{7EAC566B-8C60-47DE-BD14-B906E62027CF}"/>
              </a:ext>
            </a:extLst>
          </p:cNvPr>
          <p:cNvCxnSpPr>
            <a:cxnSpLocks/>
            <a:stCxn id="27" idx="0"/>
            <a:endCxn id="31" idx="3"/>
          </p:cNvCxnSpPr>
          <p:nvPr/>
        </p:nvCxnSpPr>
        <p:spPr>
          <a:xfrm flipV="1">
            <a:off x="7566606" y="3928377"/>
            <a:ext cx="705330" cy="561527"/>
          </a:xfrm>
          <a:prstGeom prst="line">
            <a:avLst/>
          </a:prstGeom>
        </p:spPr>
        <p:style>
          <a:lnRef idx="2">
            <a:schemeClr val="dk1"/>
          </a:lnRef>
          <a:fillRef idx="0">
            <a:schemeClr val="dk1"/>
          </a:fillRef>
          <a:effectRef idx="1">
            <a:schemeClr val="dk1"/>
          </a:effectRef>
          <a:fontRef idx="minor">
            <a:schemeClr val="tx1"/>
          </a:fontRef>
        </p:style>
      </p:cxnSp>
      <p:sp>
        <p:nvSpPr>
          <p:cNvPr id="31" name="Oval 30">
            <a:extLst>
              <a:ext uri="{FF2B5EF4-FFF2-40B4-BE49-F238E27FC236}">
                <a16:creationId xmlns:a16="http://schemas.microsoft.com/office/drawing/2014/main" id="{2FCA02EF-F3ED-46D4-8215-28C2E369020E}"/>
              </a:ext>
            </a:extLst>
          </p:cNvPr>
          <p:cNvSpPr/>
          <p:nvPr/>
        </p:nvSpPr>
        <p:spPr>
          <a:xfrm>
            <a:off x="8258252" y="3853181"/>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2" name="Oval 31">
            <a:extLst>
              <a:ext uri="{FF2B5EF4-FFF2-40B4-BE49-F238E27FC236}">
                <a16:creationId xmlns:a16="http://schemas.microsoft.com/office/drawing/2014/main" id="{9742CCE0-0D15-4A44-81BE-0C4D29CC9F97}"/>
              </a:ext>
            </a:extLst>
          </p:cNvPr>
          <p:cNvSpPr/>
          <p:nvPr/>
        </p:nvSpPr>
        <p:spPr>
          <a:xfrm>
            <a:off x="9365562" y="3829552"/>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2E65917D-9C00-4613-BE9B-38F6686C9709}"/>
              </a:ext>
            </a:extLst>
          </p:cNvPr>
          <p:cNvCxnSpPr>
            <a:cxnSpLocks/>
            <a:stCxn id="34" idx="0"/>
            <a:endCxn id="32" idx="5"/>
          </p:cNvCxnSpPr>
          <p:nvPr/>
        </p:nvCxnSpPr>
        <p:spPr>
          <a:xfrm flipH="1" flipV="1">
            <a:off x="9445318" y="3904748"/>
            <a:ext cx="801440" cy="585156"/>
          </a:xfrm>
          <a:prstGeom prst="line">
            <a:avLst/>
          </a:prstGeom>
        </p:spPr>
        <p:style>
          <a:lnRef idx="2">
            <a:schemeClr val="dk1"/>
          </a:lnRef>
          <a:fillRef idx="0">
            <a:schemeClr val="dk1"/>
          </a:fillRef>
          <a:effectRef idx="1">
            <a:schemeClr val="dk1"/>
          </a:effectRef>
          <a:fontRef idx="minor">
            <a:schemeClr val="tx1"/>
          </a:fontRef>
        </p:style>
      </p:cxnSp>
      <p:sp>
        <p:nvSpPr>
          <p:cNvPr id="34" name="Oval 33">
            <a:extLst>
              <a:ext uri="{FF2B5EF4-FFF2-40B4-BE49-F238E27FC236}">
                <a16:creationId xmlns:a16="http://schemas.microsoft.com/office/drawing/2014/main" id="{9AED5571-AFD0-4460-B1EB-989EFE47E925}"/>
              </a:ext>
            </a:extLst>
          </p:cNvPr>
          <p:cNvSpPr/>
          <p:nvPr/>
        </p:nvSpPr>
        <p:spPr>
          <a:xfrm>
            <a:off x="9728170" y="4489904"/>
            <a:ext cx="1037176"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t>Edge</a:t>
            </a:r>
          </a:p>
        </p:txBody>
      </p:sp>
      <p:sp>
        <p:nvSpPr>
          <p:cNvPr id="35" name="Oval 34">
            <a:extLst>
              <a:ext uri="{FF2B5EF4-FFF2-40B4-BE49-F238E27FC236}">
                <a16:creationId xmlns:a16="http://schemas.microsoft.com/office/drawing/2014/main" id="{29CB1362-294F-478C-84D2-EA551972771C}"/>
              </a:ext>
            </a:extLst>
          </p:cNvPr>
          <p:cNvSpPr/>
          <p:nvPr/>
        </p:nvSpPr>
        <p:spPr>
          <a:xfrm>
            <a:off x="8264380" y="3561914"/>
            <a:ext cx="1194622"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a:t>Graph</a:t>
            </a:r>
          </a:p>
        </p:txBody>
      </p:sp>
      <p:sp>
        <p:nvSpPr>
          <p:cNvPr id="37" name="Oval 36">
            <a:extLst>
              <a:ext uri="{FF2B5EF4-FFF2-40B4-BE49-F238E27FC236}">
                <a16:creationId xmlns:a16="http://schemas.microsoft.com/office/drawing/2014/main" id="{A60A19C0-793A-43FA-98F6-EAE9E9FA9169}"/>
              </a:ext>
            </a:extLst>
          </p:cNvPr>
          <p:cNvSpPr/>
          <p:nvPr/>
        </p:nvSpPr>
        <p:spPr>
          <a:xfrm>
            <a:off x="8015151" y="5373973"/>
            <a:ext cx="1610544" cy="38840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t>List</a:t>
            </a:r>
          </a:p>
        </p:txBody>
      </p:sp>
      <p:cxnSp>
        <p:nvCxnSpPr>
          <p:cNvPr id="38" name="Straight Connector 37">
            <a:extLst>
              <a:ext uri="{FF2B5EF4-FFF2-40B4-BE49-F238E27FC236}">
                <a16:creationId xmlns:a16="http://schemas.microsoft.com/office/drawing/2014/main" id="{8F91B56D-2DB3-4E69-ACDB-04EBB0B1AC06}"/>
              </a:ext>
            </a:extLst>
          </p:cNvPr>
          <p:cNvCxnSpPr>
            <a:cxnSpLocks/>
            <a:stCxn id="37" idx="1"/>
            <a:endCxn id="39" idx="5"/>
          </p:cNvCxnSpPr>
          <p:nvPr/>
        </p:nvCxnSpPr>
        <p:spPr>
          <a:xfrm flipH="1" flipV="1">
            <a:off x="7599310" y="4958015"/>
            <a:ext cx="651700" cy="472839"/>
          </a:xfrm>
          <a:prstGeom prst="line">
            <a:avLst/>
          </a:prstGeom>
        </p:spPr>
        <p:style>
          <a:lnRef idx="2">
            <a:schemeClr val="dk1"/>
          </a:lnRef>
          <a:fillRef idx="0">
            <a:schemeClr val="dk1"/>
          </a:fillRef>
          <a:effectRef idx="1">
            <a:schemeClr val="dk1"/>
          </a:effectRef>
          <a:fontRef idx="minor">
            <a:schemeClr val="tx1"/>
          </a:fontRef>
        </p:style>
      </p:cxnSp>
      <p:sp>
        <p:nvSpPr>
          <p:cNvPr id="39" name="Oval 38">
            <a:extLst>
              <a:ext uri="{FF2B5EF4-FFF2-40B4-BE49-F238E27FC236}">
                <a16:creationId xmlns:a16="http://schemas.microsoft.com/office/drawing/2014/main" id="{69FE06DD-42B7-4194-AF93-0F8E558D93FB}"/>
              </a:ext>
            </a:extLst>
          </p:cNvPr>
          <p:cNvSpPr/>
          <p:nvPr/>
        </p:nvSpPr>
        <p:spPr>
          <a:xfrm>
            <a:off x="7519554" y="4882819"/>
            <a:ext cx="93440" cy="8809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D477052B-2078-4D55-BB82-3BAA44B373F1}"/>
              </a:ext>
            </a:extLst>
          </p:cNvPr>
          <p:cNvCxnSpPr>
            <a:cxnSpLocks/>
            <a:stCxn id="37" idx="0"/>
            <a:endCxn id="41" idx="4"/>
          </p:cNvCxnSpPr>
          <p:nvPr/>
        </p:nvCxnSpPr>
        <p:spPr>
          <a:xfrm flipV="1">
            <a:off x="8820423" y="4040969"/>
            <a:ext cx="16279" cy="1333004"/>
          </a:xfrm>
          <a:prstGeom prst="line">
            <a:avLst/>
          </a:prstGeom>
        </p:spPr>
        <p:style>
          <a:lnRef idx="2">
            <a:schemeClr val="dk1"/>
          </a:lnRef>
          <a:fillRef idx="0">
            <a:schemeClr val="dk1"/>
          </a:fillRef>
          <a:effectRef idx="1">
            <a:schemeClr val="dk1"/>
          </a:effectRef>
          <a:fontRef idx="minor">
            <a:schemeClr val="tx1"/>
          </a:fontRef>
        </p:style>
      </p:cxnSp>
      <p:sp>
        <p:nvSpPr>
          <p:cNvPr id="41" name="Oval 40">
            <a:extLst>
              <a:ext uri="{FF2B5EF4-FFF2-40B4-BE49-F238E27FC236}">
                <a16:creationId xmlns:a16="http://schemas.microsoft.com/office/drawing/2014/main" id="{AE57BAB2-8BC4-4B6C-A3F2-FC6D2745F1D3}"/>
              </a:ext>
            </a:extLst>
          </p:cNvPr>
          <p:cNvSpPr/>
          <p:nvPr/>
        </p:nvSpPr>
        <p:spPr>
          <a:xfrm>
            <a:off x="8789982" y="3952871"/>
            <a:ext cx="93440" cy="88098"/>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5C5807BF-734C-49D3-955E-B1F408A1610F}"/>
              </a:ext>
            </a:extLst>
          </p:cNvPr>
          <p:cNvCxnSpPr>
            <a:cxnSpLocks/>
            <a:stCxn id="34" idx="1"/>
            <a:endCxn id="43" idx="6"/>
          </p:cNvCxnSpPr>
          <p:nvPr/>
        </p:nvCxnSpPr>
        <p:spPr>
          <a:xfrm flipH="1" flipV="1">
            <a:off x="8074666" y="4540860"/>
            <a:ext cx="1805395" cy="592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Oval 42">
            <a:extLst>
              <a:ext uri="{FF2B5EF4-FFF2-40B4-BE49-F238E27FC236}">
                <a16:creationId xmlns:a16="http://schemas.microsoft.com/office/drawing/2014/main" id="{F57487A1-B509-4DFF-BD10-22AB59D8DEE9}"/>
              </a:ext>
            </a:extLst>
          </p:cNvPr>
          <p:cNvSpPr/>
          <p:nvPr/>
        </p:nvSpPr>
        <p:spPr>
          <a:xfrm>
            <a:off x="7981226" y="4496811"/>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FB709545-67CD-41AF-8316-42D6970F7D7B}"/>
              </a:ext>
            </a:extLst>
          </p:cNvPr>
          <p:cNvCxnSpPr>
            <a:cxnSpLocks/>
            <a:stCxn id="27" idx="5"/>
            <a:endCxn id="45" idx="2"/>
          </p:cNvCxnSpPr>
          <p:nvPr/>
        </p:nvCxnSpPr>
        <p:spPr>
          <a:xfrm>
            <a:off x="7933303" y="4821431"/>
            <a:ext cx="1793358" cy="3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Oval 44">
            <a:extLst>
              <a:ext uri="{FF2B5EF4-FFF2-40B4-BE49-F238E27FC236}">
                <a16:creationId xmlns:a16="http://schemas.microsoft.com/office/drawing/2014/main" id="{307CDB84-DB81-4E4E-9FD7-804CA41BAA05}"/>
              </a:ext>
            </a:extLst>
          </p:cNvPr>
          <p:cNvSpPr/>
          <p:nvPr/>
        </p:nvSpPr>
        <p:spPr>
          <a:xfrm>
            <a:off x="9726661" y="4777420"/>
            <a:ext cx="93440" cy="8809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 name="Arrow: Right 1">
            <a:extLst>
              <a:ext uri="{FF2B5EF4-FFF2-40B4-BE49-F238E27FC236}">
                <a16:creationId xmlns:a16="http://schemas.microsoft.com/office/drawing/2014/main" id="{DB5CB7D9-B282-496B-B140-864BDF7331CE}"/>
              </a:ext>
            </a:extLst>
          </p:cNvPr>
          <p:cNvSpPr/>
          <p:nvPr/>
        </p:nvSpPr>
        <p:spPr>
          <a:xfrm>
            <a:off x="4581525" y="4455824"/>
            <a:ext cx="1827266" cy="547019"/>
          </a:xfrm>
          <a:prstGeom prst="right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95261C6-B122-4EA6-B1D0-E20791EB5967}"/>
              </a:ext>
            </a:extLst>
          </p:cNvPr>
          <p:cNvSpPr/>
          <p:nvPr/>
        </p:nvSpPr>
        <p:spPr>
          <a:xfrm>
            <a:off x="6830568" y="3313571"/>
            <a:ext cx="1564852" cy="338554"/>
          </a:xfrm>
          <a:prstGeom prst="rect">
            <a:avLst/>
          </a:prstGeom>
          <a:noFill/>
        </p:spPr>
        <p:txBody>
          <a:bodyPr wrap="none" lIns="91440" tIns="45720" rIns="91440" bIns="45720">
            <a:spAutoFit/>
          </a:bodyPr>
          <a:lstStyle/>
          <a:p>
            <a:pPr algn="ctr"/>
            <a:r>
              <a:rPr lang="en-US" sz="1600" b="0" cap="none" spc="0" dirty="0" err="1">
                <a:ln w="0"/>
                <a:solidFill>
                  <a:schemeClr val="tx1"/>
                </a:solidFill>
                <a:effectLst>
                  <a:outerShdw blurRad="38100" dist="19050" dir="2700000" algn="tl" rotWithShape="0">
                    <a:schemeClr val="dk1">
                      <a:alpha val="40000"/>
                    </a:schemeClr>
                  </a:outerShdw>
                </a:effectLst>
              </a:rPr>
              <a:t>GraphManager</a:t>
            </a:r>
            <a:endParaRPr lang="en-US" sz="1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789203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440871" y="1421131"/>
            <a:ext cx="11310257" cy="4840224"/>
          </a:xfrm>
        </p:spPr>
        <p:txBody>
          <a:bodyPr>
            <a:noAutofit/>
          </a:bodyPr>
          <a:lstStyle/>
          <a:p>
            <a:pPr>
              <a:buClr>
                <a:schemeClr val="tx2"/>
              </a:buClr>
            </a:pPr>
            <a:r>
              <a:rPr lang="en-US" sz="3200" dirty="0"/>
              <a:t>These techniques will not be discussed here, because they’re mostly relevant to library designers.</a:t>
            </a:r>
          </a:p>
          <a:p>
            <a:pPr>
              <a:buClr>
                <a:schemeClr val="tx2"/>
              </a:buClr>
            </a:pPr>
            <a:r>
              <a:rPr lang="en-US" sz="3200" dirty="0"/>
              <a:t>However, I think it’s interesting and worth checking out.</a:t>
            </a:r>
          </a:p>
          <a:p>
            <a:pPr>
              <a:buClr>
                <a:schemeClr val="tx2"/>
              </a:buClr>
            </a:pPr>
            <a:r>
              <a:rPr lang="en-US" sz="3200" dirty="0"/>
              <a:t>Check out John </a:t>
            </a:r>
            <a:r>
              <a:rPr lang="en-US" sz="3200" dirty="0" err="1"/>
              <a:t>Lakos</a:t>
            </a:r>
            <a:r>
              <a:rPr lang="en-US" sz="3200" dirty="0"/>
              <a:t>’ lectures (part 2 &amp; 3) for more info.</a:t>
            </a:r>
          </a:p>
        </p:txBody>
      </p:sp>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p:txBody>
          <a:bodyPr>
            <a:noAutofit/>
          </a:bodyPr>
          <a:lstStyle/>
          <a:p>
            <a:r>
              <a:rPr lang="en-US" sz="3200" b="1" dirty="0"/>
              <a:t>Levelization technique #8 – Factoring and Escalating Encapsulations</a:t>
            </a:r>
          </a:p>
        </p:txBody>
      </p:sp>
    </p:spTree>
    <p:extLst>
      <p:ext uri="{BB962C8B-B14F-4D97-AF65-F5344CB8AC3E}">
        <p14:creationId xmlns:p14="http://schemas.microsoft.com/office/powerpoint/2010/main" val="337877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A5BD4490-DE71-4065-BA82-9CCDDDA3AFC8}"/>
              </a:ext>
            </a:extLst>
          </p:cNvPr>
          <p:cNvSpPr>
            <a:spLocks noGrp="1"/>
          </p:cNvSpPr>
          <p:nvPr>
            <p:ph type="title"/>
          </p:nvPr>
        </p:nvSpPr>
        <p:spPr/>
        <p:txBody>
          <a:bodyPr/>
          <a:lstStyle/>
          <a:p>
            <a:r>
              <a:rPr lang="en-US" dirty="0"/>
              <a:t>Insulation</a:t>
            </a:r>
          </a:p>
        </p:txBody>
      </p:sp>
    </p:spTree>
    <p:extLst>
      <p:ext uri="{BB962C8B-B14F-4D97-AF65-F5344CB8AC3E}">
        <p14:creationId xmlns:p14="http://schemas.microsoft.com/office/powerpoint/2010/main" val="1600371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446313" y="1097281"/>
            <a:ext cx="11310257" cy="4840224"/>
          </a:xfrm>
        </p:spPr>
        <p:txBody>
          <a:bodyPr>
            <a:noAutofit/>
          </a:bodyPr>
          <a:lstStyle/>
          <a:p>
            <a:pPr>
              <a:buClr>
                <a:schemeClr val="tx2"/>
              </a:buClr>
            </a:pPr>
            <a:r>
              <a:rPr lang="en-US" sz="3200" dirty="0"/>
              <a:t>An implementation detail of a component (type, data, or function) that can be altered, added, or removed </a:t>
            </a:r>
            <a:r>
              <a:rPr lang="en-US" sz="3200" b="1" u="sng" dirty="0"/>
              <a:t>without</a:t>
            </a:r>
            <a:r>
              <a:rPr lang="en-US" sz="3200" dirty="0"/>
              <a:t> forcing clients to </a:t>
            </a:r>
            <a:r>
              <a:rPr lang="en-US" sz="3200" b="1" u="sng" dirty="0"/>
              <a:t>rework their code</a:t>
            </a:r>
            <a:r>
              <a:rPr lang="en-US" sz="3200" dirty="0"/>
              <a:t> is said to be encapsulated.</a:t>
            </a:r>
          </a:p>
          <a:p>
            <a:r>
              <a:rPr lang="en-US" sz="3200" dirty="0"/>
              <a:t>An implementation detail of a component (type, data, or function) that can be altered, added, or removed </a:t>
            </a:r>
            <a:r>
              <a:rPr lang="en-US" sz="3200" b="1" u="sng" dirty="0"/>
              <a:t>without</a:t>
            </a:r>
            <a:r>
              <a:rPr lang="en-US" sz="3200" dirty="0"/>
              <a:t> forcing clients to </a:t>
            </a:r>
            <a:r>
              <a:rPr lang="en-US" sz="3200" b="1" u="sng" dirty="0"/>
              <a:t>recompile</a:t>
            </a:r>
            <a:r>
              <a:rPr lang="en-US" sz="3200" dirty="0"/>
              <a:t> is said to be insulated.</a:t>
            </a:r>
          </a:p>
          <a:p>
            <a:r>
              <a:rPr lang="en-US" sz="3200" dirty="0"/>
              <a:t>A client can be a programmer (if we’re talking about designing libraries), or another class or file that uses the mentioned component.</a:t>
            </a:r>
            <a:endParaRPr lang="en-US" sz="3200" b="1" u="sng" dirty="0"/>
          </a:p>
          <a:p>
            <a:pPr>
              <a:buClr>
                <a:schemeClr val="tx2"/>
              </a:buClr>
            </a:pPr>
            <a:endParaRPr lang="en-US" sz="3200" dirty="0"/>
          </a:p>
          <a:p>
            <a:pPr>
              <a:buClr>
                <a:schemeClr val="tx2"/>
              </a:buClr>
            </a:pPr>
            <a:endParaRPr lang="en-US" sz="3200" dirty="0"/>
          </a:p>
        </p:txBody>
      </p:sp>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p:txBody>
          <a:bodyPr>
            <a:noAutofit/>
          </a:bodyPr>
          <a:lstStyle/>
          <a:p>
            <a:r>
              <a:rPr lang="en-US" sz="3200" b="1" dirty="0"/>
              <a:t>Logical Encapsulation vs. Physical Insulation</a:t>
            </a:r>
          </a:p>
        </p:txBody>
      </p:sp>
    </p:spTree>
    <p:extLst>
      <p:ext uri="{BB962C8B-B14F-4D97-AF65-F5344CB8AC3E}">
        <p14:creationId xmlns:p14="http://schemas.microsoft.com/office/powerpoint/2010/main" val="292013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491BD2-2440-4801-B162-D6619FC503AB}"/>
              </a:ext>
            </a:extLst>
          </p:cNvPr>
          <p:cNvSpPr/>
          <p:nvPr/>
        </p:nvSpPr>
        <p:spPr>
          <a:xfrm>
            <a:off x="4095750" y="5070476"/>
            <a:ext cx="4000500" cy="13493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446313" y="1097281"/>
            <a:ext cx="11310257" cy="4840224"/>
          </a:xfrm>
        </p:spPr>
        <p:txBody>
          <a:bodyPr>
            <a:noAutofit/>
          </a:bodyPr>
          <a:lstStyle/>
          <a:p>
            <a:pPr>
              <a:buClr>
                <a:schemeClr val="tx2"/>
              </a:buClr>
            </a:pPr>
            <a:endParaRPr lang="en-US" b="1" u="sng" dirty="0"/>
          </a:p>
          <a:p>
            <a:pPr>
              <a:buClr>
                <a:schemeClr val="tx2"/>
              </a:buClr>
            </a:pPr>
            <a:endParaRPr lang="en-US" dirty="0"/>
          </a:p>
          <a:p>
            <a:pPr>
              <a:buClr>
                <a:schemeClr val="tx2"/>
              </a:buClr>
            </a:pPr>
            <a:endParaRPr lang="en-US" dirty="0"/>
          </a:p>
        </p:txBody>
      </p:sp>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p:txBody>
          <a:bodyPr>
            <a:noAutofit/>
          </a:bodyPr>
          <a:lstStyle/>
          <a:p>
            <a:r>
              <a:rPr lang="en-US" sz="3200" b="1" dirty="0"/>
              <a:t>Logical Encapsulation vs. Physical Insulation</a:t>
            </a:r>
          </a:p>
        </p:txBody>
      </p:sp>
      <p:sp>
        <p:nvSpPr>
          <p:cNvPr id="4" name="Rectangle: Rounded Corners 3">
            <a:extLst>
              <a:ext uri="{FF2B5EF4-FFF2-40B4-BE49-F238E27FC236}">
                <a16:creationId xmlns:a16="http://schemas.microsoft.com/office/drawing/2014/main" id="{C6C9D2F0-F6D0-4B6D-B48C-1118BF2148A7}"/>
              </a:ext>
            </a:extLst>
          </p:cNvPr>
          <p:cNvSpPr/>
          <p:nvPr/>
        </p:nvSpPr>
        <p:spPr>
          <a:xfrm>
            <a:off x="5249888" y="5353052"/>
            <a:ext cx="1427138" cy="784222"/>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1100" dirty="0"/>
              <a:t>#include “</a:t>
            </a:r>
            <a:r>
              <a:rPr lang="en-US" sz="1100" dirty="0" err="1"/>
              <a:t>A.h</a:t>
            </a:r>
            <a:r>
              <a:rPr lang="en-US" sz="1100" dirty="0"/>
              <a:t>”</a:t>
            </a:r>
          </a:p>
        </p:txBody>
      </p:sp>
      <p:sp>
        <p:nvSpPr>
          <p:cNvPr id="3" name="TextBox 2">
            <a:extLst>
              <a:ext uri="{FF2B5EF4-FFF2-40B4-BE49-F238E27FC236}">
                <a16:creationId xmlns:a16="http://schemas.microsoft.com/office/drawing/2014/main" id="{C855D89E-C5EB-409F-83FC-F1E06DF4C96A}"/>
              </a:ext>
            </a:extLst>
          </p:cNvPr>
          <p:cNvSpPr txBox="1"/>
          <p:nvPr/>
        </p:nvSpPr>
        <p:spPr>
          <a:xfrm>
            <a:off x="5403047" y="6080380"/>
            <a:ext cx="1120820" cy="369332"/>
          </a:xfrm>
          <a:prstGeom prst="rect">
            <a:avLst/>
          </a:prstGeom>
          <a:noFill/>
        </p:spPr>
        <p:txBody>
          <a:bodyPr wrap="none" rtlCol="0">
            <a:spAutoFit/>
          </a:bodyPr>
          <a:lstStyle/>
          <a:p>
            <a:r>
              <a:rPr lang="en-US" dirty="0"/>
              <a:t>Main.cpp</a:t>
            </a:r>
          </a:p>
        </p:txBody>
      </p:sp>
      <p:sp>
        <p:nvSpPr>
          <p:cNvPr id="7" name="Rectangle 6">
            <a:extLst>
              <a:ext uri="{FF2B5EF4-FFF2-40B4-BE49-F238E27FC236}">
                <a16:creationId xmlns:a16="http://schemas.microsoft.com/office/drawing/2014/main" id="{663BC903-3C51-4AF8-871B-BF622279DED9}"/>
              </a:ext>
            </a:extLst>
          </p:cNvPr>
          <p:cNvSpPr/>
          <p:nvPr/>
        </p:nvSpPr>
        <p:spPr>
          <a:xfrm>
            <a:off x="4095750" y="3380088"/>
            <a:ext cx="4000500" cy="13493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DD6DE7E2-647C-4CB8-9F8A-49F23D28C5DE}"/>
              </a:ext>
            </a:extLst>
          </p:cNvPr>
          <p:cNvSpPr/>
          <p:nvPr/>
        </p:nvSpPr>
        <p:spPr>
          <a:xfrm>
            <a:off x="4439124" y="3662664"/>
            <a:ext cx="1427138" cy="784222"/>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1100" dirty="0"/>
              <a:t>#include “</a:t>
            </a:r>
            <a:r>
              <a:rPr lang="en-US" sz="1100" dirty="0" err="1"/>
              <a:t>B.h</a:t>
            </a:r>
            <a:r>
              <a:rPr lang="en-US" sz="1100" dirty="0"/>
              <a:t>”</a:t>
            </a:r>
          </a:p>
        </p:txBody>
      </p:sp>
      <p:sp>
        <p:nvSpPr>
          <p:cNvPr id="9" name="TextBox 8">
            <a:extLst>
              <a:ext uri="{FF2B5EF4-FFF2-40B4-BE49-F238E27FC236}">
                <a16:creationId xmlns:a16="http://schemas.microsoft.com/office/drawing/2014/main" id="{FC65EFB8-536E-4798-8DEC-0A475F7358CF}"/>
              </a:ext>
            </a:extLst>
          </p:cNvPr>
          <p:cNvSpPr txBox="1"/>
          <p:nvPr/>
        </p:nvSpPr>
        <p:spPr>
          <a:xfrm>
            <a:off x="4586095" y="4382892"/>
            <a:ext cx="543739" cy="369332"/>
          </a:xfrm>
          <a:prstGeom prst="rect">
            <a:avLst/>
          </a:prstGeom>
          <a:noFill/>
        </p:spPr>
        <p:txBody>
          <a:bodyPr wrap="none" rtlCol="0">
            <a:spAutoFit/>
          </a:bodyPr>
          <a:lstStyle/>
          <a:p>
            <a:r>
              <a:rPr lang="en-US" dirty="0" err="1"/>
              <a:t>A.h</a:t>
            </a:r>
            <a:endParaRPr lang="en-US" dirty="0"/>
          </a:p>
        </p:txBody>
      </p:sp>
      <p:sp>
        <p:nvSpPr>
          <p:cNvPr id="10" name="Rectangle: Rounded Corners 9">
            <a:extLst>
              <a:ext uri="{FF2B5EF4-FFF2-40B4-BE49-F238E27FC236}">
                <a16:creationId xmlns:a16="http://schemas.microsoft.com/office/drawing/2014/main" id="{C05AD63D-D71A-4584-9CD0-6539EFCBA025}"/>
              </a:ext>
            </a:extLst>
          </p:cNvPr>
          <p:cNvSpPr/>
          <p:nvPr/>
        </p:nvSpPr>
        <p:spPr>
          <a:xfrm>
            <a:off x="6352839" y="3662664"/>
            <a:ext cx="1427138" cy="784222"/>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1100" dirty="0"/>
              <a:t>#include “</a:t>
            </a:r>
            <a:r>
              <a:rPr lang="en-US" sz="1100" dirty="0" err="1"/>
              <a:t>C.h</a:t>
            </a:r>
            <a:r>
              <a:rPr lang="en-US" sz="1100" dirty="0"/>
              <a:t>”</a:t>
            </a:r>
          </a:p>
        </p:txBody>
      </p:sp>
      <p:sp>
        <p:nvSpPr>
          <p:cNvPr id="11" name="TextBox 10">
            <a:extLst>
              <a:ext uri="{FF2B5EF4-FFF2-40B4-BE49-F238E27FC236}">
                <a16:creationId xmlns:a16="http://schemas.microsoft.com/office/drawing/2014/main" id="{48F85A38-CBC7-44DA-990D-0E3B338F7C33}"/>
              </a:ext>
            </a:extLst>
          </p:cNvPr>
          <p:cNvSpPr txBox="1"/>
          <p:nvPr/>
        </p:nvSpPr>
        <p:spPr>
          <a:xfrm>
            <a:off x="6523867" y="4405653"/>
            <a:ext cx="787395" cy="369332"/>
          </a:xfrm>
          <a:prstGeom prst="rect">
            <a:avLst/>
          </a:prstGeom>
          <a:noFill/>
        </p:spPr>
        <p:txBody>
          <a:bodyPr wrap="none" rtlCol="0">
            <a:spAutoFit/>
          </a:bodyPr>
          <a:lstStyle/>
          <a:p>
            <a:r>
              <a:rPr lang="en-US" dirty="0"/>
              <a:t>A.cpp</a:t>
            </a:r>
          </a:p>
        </p:txBody>
      </p:sp>
      <p:sp>
        <p:nvSpPr>
          <p:cNvPr id="24" name="Rectangle 23">
            <a:extLst>
              <a:ext uri="{FF2B5EF4-FFF2-40B4-BE49-F238E27FC236}">
                <a16:creationId xmlns:a16="http://schemas.microsoft.com/office/drawing/2014/main" id="{ACDFC7BF-99B4-4F35-81F5-BE555D67B2C1}"/>
              </a:ext>
            </a:extLst>
          </p:cNvPr>
          <p:cNvSpPr/>
          <p:nvPr/>
        </p:nvSpPr>
        <p:spPr>
          <a:xfrm>
            <a:off x="6352839" y="1298912"/>
            <a:ext cx="4000500" cy="13493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6174B0D0-6CE9-4DC6-BD9B-E654644332ED}"/>
              </a:ext>
            </a:extLst>
          </p:cNvPr>
          <p:cNvSpPr/>
          <p:nvPr/>
        </p:nvSpPr>
        <p:spPr>
          <a:xfrm>
            <a:off x="6696213" y="1581488"/>
            <a:ext cx="1427138" cy="784222"/>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endParaRPr lang="en-US" sz="1100" dirty="0"/>
          </a:p>
        </p:txBody>
      </p:sp>
      <p:sp>
        <p:nvSpPr>
          <p:cNvPr id="26" name="TextBox 25">
            <a:extLst>
              <a:ext uri="{FF2B5EF4-FFF2-40B4-BE49-F238E27FC236}">
                <a16:creationId xmlns:a16="http://schemas.microsoft.com/office/drawing/2014/main" id="{1612CDA9-B16D-49B7-AED4-81969B79515B}"/>
              </a:ext>
            </a:extLst>
          </p:cNvPr>
          <p:cNvSpPr txBox="1"/>
          <p:nvPr/>
        </p:nvSpPr>
        <p:spPr>
          <a:xfrm>
            <a:off x="6843184" y="2301716"/>
            <a:ext cx="543739" cy="369332"/>
          </a:xfrm>
          <a:prstGeom prst="rect">
            <a:avLst/>
          </a:prstGeom>
          <a:noFill/>
        </p:spPr>
        <p:txBody>
          <a:bodyPr wrap="none" rtlCol="0">
            <a:spAutoFit/>
          </a:bodyPr>
          <a:lstStyle/>
          <a:p>
            <a:r>
              <a:rPr lang="en-US" dirty="0" err="1"/>
              <a:t>C.h</a:t>
            </a:r>
            <a:endParaRPr lang="en-US" dirty="0"/>
          </a:p>
        </p:txBody>
      </p:sp>
      <p:sp>
        <p:nvSpPr>
          <p:cNvPr id="27" name="Rectangle: Rounded Corners 26">
            <a:extLst>
              <a:ext uri="{FF2B5EF4-FFF2-40B4-BE49-F238E27FC236}">
                <a16:creationId xmlns:a16="http://schemas.microsoft.com/office/drawing/2014/main" id="{C86EC69C-7BB4-4038-8718-790767987D3A}"/>
              </a:ext>
            </a:extLst>
          </p:cNvPr>
          <p:cNvSpPr/>
          <p:nvPr/>
        </p:nvSpPr>
        <p:spPr>
          <a:xfrm>
            <a:off x="8609928" y="1581488"/>
            <a:ext cx="1427138" cy="784222"/>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endParaRPr lang="en-US" sz="1100" dirty="0"/>
          </a:p>
        </p:txBody>
      </p:sp>
      <p:sp>
        <p:nvSpPr>
          <p:cNvPr id="28" name="TextBox 27">
            <a:extLst>
              <a:ext uri="{FF2B5EF4-FFF2-40B4-BE49-F238E27FC236}">
                <a16:creationId xmlns:a16="http://schemas.microsoft.com/office/drawing/2014/main" id="{084EF6FB-BB18-469A-BC2C-CCFC439D9D7E}"/>
              </a:ext>
            </a:extLst>
          </p:cNvPr>
          <p:cNvSpPr txBox="1"/>
          <p:nvPr/>
        </p:nvSpPr>
        <p:spPr>
          <a:xfrm>
            <a:off x="8780956" y="2324477"/>
            <a:ext cx="787395" cy="369332"/>
          </a:xfrm>
          <a:prstGeom prst="rect">
            <a:avLst/>
          </a:prstGeom>
          <a:noFill/>
        </p:spPr>
        <p:txBody>
          <a:bodyPr wrap="none" rtlCol="0">
            <a:spAutoFit/>
          </a:bodyPr>
          <a:lstStyle/>
          <a:p>
            <a:r>
              <a:rPr lang="en-US" dirty="0"/>
              <a:t>C.cpp</a:t>
            </a:r>
          </a:p>
        </p:txBody>
      </p:sp>
      <p:sp>
        <p:nvSpPr>
          <p:cNvPr id="29" name="Rectangle 28">
            <a:extLst>
              <a:ext uri="{FF2B5EF4-FFF2-40B4-BE49-F238E27FC236}">
                <a16:creationId xmlns:a16="http://schemas.microsoft.com/office/drawing/2014/main" id="{8D20697C-7938-4598-997F-81B34964C151}"/>
              </a:ext>
            </a:extLst>
          </p:cNvPr>
          <p:cNvSpPr/>
          <p:nvPr/>
        </p:nvSpPr>
        <p:spPr>
          <a:xfrm>
            <a:off x="1871591" y="1298912"/>
            <a:ext cx="4000500" cy="13493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Rounded Corners 29">
            <a:extLst>
              <a:ext uri="{FF2B5EF4-FFF2-40B4-BE49-F238E27FC236}">
                <a16:creationId xmlns:a16="http://schemas.microsoft.com/office/drawing/2014/main" id="{CE3CA688-6165-4798-BC1B-BDC0A62C1948}"/>
              </a:ext>
            </a:extLst>
          </p:cNvPr>
          <p:cNvSpPr/>
          <p:nvPr/>
        </p:nvSpPr>
        <p:spPr>
          <a:xfrm>
            <a:off x="2214965" y="1581488"/>
            <a:ext cx="1427138" cy="784222"/>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endParaRPr lang="en-US" sz="1100" dirty="0"/>
          </a:p>
        </p:txBody>
      </p:sp>
      <p:sp>
        <p:nvSpPr>
          <p:cNvPr id="31" name="TextBox 30">
            <a:extLst>
              <a:ext uri="{FF2B5EF4-FFF2-40B4-BE49-F238E27FC236}">
                <a16:creationId xmlns:a16="http://schemas.microsoft.com/office/drawing/2014/main" id="{CC87D9DA-CB67-49A1-9581-CB93E6BF22DB}"/>
              </a:ext>
            </a:extLst>
          </p:cNvPr>
          <p:cNvSpPr txBox="1"/>
          <p:nvPr/>
        </p:nvSpPr>
        <p:spPr>
          <a:xfrm>
            <a:off x="2361936" y="2301716"/>
            <a:ext cx="530915" cy="369332"/>
          </a:xfrm>
          <a:prstGeom prst="rect">
            <a:avLst/>
          </a:prstGeom>
          <a:noFill/>
        </p:spPr>
        <p:txBody>
          <a:bodyPr wrap="none" rtlCol="0">
            <a:spAutoFit/>
          </a:bodyPr>
          <a:lstStyle/>
          <a:p>
            <a:r>
              <a:rPr lang="en-US" dirty="0" err="1"/>
              <a:t>B.h</a:t>
            </a:r>
            <a:endParaRPr lang="en-US" dirty="0"/>
          </a:p>
        </p:txBody>
      </p:sp>
      <p:sp>
        <p:nvSpPr>
          <p:cNvPr id="32" name="Rectangle: Rounded Corners 31">
            <a:extLst>
              <a:ext uri="{FF2B5EF4-FFF2-40B4-BE49-F238E27FC236}">
                <a16:creationId xmlns:a16="http://schemas.microsoft.com/office/drawing/2014/main" id="{BBC9948A-C949-408C-8A1B-B96505069863}"/>
              </a:ext>
            </a:extLst>
          </p:cNvPr>
          <p:cNvSpPr/>
          <p:nvPr/>
        </p:nvSpPr>
        <p:spPr>
          <a:xfrm>
            <a:off x="4128680" y="1581488"/>
            <a:ext cx="1427138" cy="784222"/>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endParaRPr lang="en-US" sz="1100" dirty="0"/>
          </a:p>
        </p:txBody>
      </p:sp>
      <p:sp>
        <p:nvSpPr>
          <p:cNvPr id="33" name="TextBox 32">
            <a:extLst>
              <a:ext uri="{FF2B5EF4-FFF2-40B4-BE49-F238E27FC236}">
                <a16:creationId xmlns:a16="http://schemas.microsoft.com/office/drawing/2014/main" id="{D0CEDAFF-C099-4724-B876-ABD4E4835DF0}"/>
              </a:ext>
            </a:extLst>
          </p:cNvPr>
          <p:cNvSpPr txBox="1"/>
          <p:nvPr/>
        </p:nvSpPr>
        <p:spPr>
          <a:xfrm>
            <a:off x="4299708" y="2324477"/>
            <a:ext cx="787395" cy="369332"/>
          </a:xfrm>
          <a:prstGeom prst="rect">
            <a:avLst/>
          </a:prstGeom>
          <a:noFill/>
        </p:spPr>
        <p:txBody>
          <a:bodyPr wrap="none" rtlCol="0">
            <a:spAutoFit/>
          </a:bodyPr>
          <a:lstStyle/>
          <a:p>
            <a:r>
              <a:rPr lang="en-US" dirty="0"/>
              <a:t>B.cpp</a:t>
            </a:r>
          </a:p>
        </p:txBody>
      </p:sp>
      <p:cxnSp>
        <p:nvCxnSpPr>
          <p:cNvPr id="6" name="Straight Arrow Connector 5">
            <a:extLst>
              <a:ext uri="{FF2B5EF4-FFF2-40B4-BE49-F238E27FC236}">
                <a16:creationId xmlns:a16="http://schemas.microsoft.com/office/drawing/2014/main" id="{C8586C5D-9B31-4825-85E0-7C2F9E48D7CD}"/>
              </a:ext>
            </a:extLst>
          </p:cNvPr>
          <p:cNvCxnSpPr>
            <a:stCxn id="4" idx="0"/>
          </p:cNvCxnSpPr>
          <p:nvPr/>
        </p:nvCxnSpPr>
        <p:spPr>
          <a:xfrm flipH="1" flipV="1">
            <a:off x="5152693" y="4446886"/>
            <a:ext cx="810764" cy="9061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F9936716-7441-4D8B-A0D5-F5216C204467}"/>
              </a:ext>
            </a:extLst>
          </p:cNvPr>
          <p:cNvCxnSpPr>
            <a:cxnSpLocks/>
            <a:stCxn id="10" idx="0"/>
            <a:endCxn id="25" idx="2"/>
          </p:cNvCxnSpPr>
          <p:nvPr/>
        </p:nvCxnSpPr>
        <p:spPr>
          <a:xfrm flipV="1">
            <a:off x="7066408" y="2365710"/>
            <a:ext cx="343374" cy="12969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EAEEE2FE-54E6-4CA0-A6E7-A2D2970AC390}"/>
              </a:ext>
            </a:extLst>
          </p:cNvPr>
          <p:cNvCxnSpPr>
            <a:cxnSpLocks/>
            <a:stCxn id="8" idx="0"/>
            <a:endCxn id="30" idx="2"/>
          </p:cNvCxnSpPr>
          <p:nvPr/>
        </p:nvCxnSpPr>
        <p:spPr>
          <a:xfrm flipH="1" flipV="1">
            <a:off x="2928534" y="2365710"/>
            <a:ext cx="2224159" cy="12969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0" name="Arrow: Right 39">
            <a:extLst>
              <a:ext uri="{FF2B5EF4-FFF2-40B4-BE49-F238E27FC236}">
                <a16:creationId xmlns:a16="http://schemas.microsoft.com/office/drawing/2014/main" id="{2CE58CA3-609D-4FCF-97C3-65834D580F22}"/>
              </a:ext>
            </a:extLst>
          </p:cNvPr>
          <p:cNvSpPr/>
          <p:nvPr/>
        </p:nvSpPr>
        <p:spPr>
          <a:xfrm>
            <a:off x="1533525" y="5229225"/>
            <a:ext cx="2199944" cy="99085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229486AA-6DEA-4A4F-BFE0-38C1D61038CC}"/>
              </a:ext>
            </a:extLst>
          </p:cNvPr>
          <p:cNvSpPr txBox="1"/>
          <p:nvPr/>
        </p:nvSpPr>
        <p:spPr>
          <a:xfrm>
            <a:off x="57104" y="5370710"/>
            <a:ext cx="1605927" cy="707886"/>
          </a:xfrm>
          <a:prstGeom prst="rect">
            <a:avLst/>
          </a:prstGeom>
          <a:noFill/>
        </p:spPr>
        <p:txBody>
          <a:bodyPr wrap="square" rtlCol="0">
            <a:spAutoFit/>
          </a:bodyPr>
          <a:lstStyle/>
          <a:p>
            <a:r>
              <a:rPr lang="en-US" sz="4000" dirty="0"/>
              <a:t>Client</a:t>
            </a:r>
          </a:p>
        </p:txBody>
      </p:sp>
      <p:sp>
        <p:nvSpPr>
          <p:cNvPr id="42" name="Arrow: Right 41">
            <a:extLst>
              <a:ext uri="{FF2B5EF4-FFF2-40B4-BE49-F238E27FC236}">
                <a16:creationId xmlns:a16="http://schemas.microsoft.com/office/drawing/2014/main" id="{A9C9AC4C-006A-4F72-9C42-1EED3599B624}"/>
              </a:ext>
            </a:extLst>
          </p:cNvPr>
          <p:cNvSpPr/>
          <p:nvPr/>
        </p:nvSpPr>
        <p:spPr>
          <a:xfrm>
            <a:off x="1533525" y="1784052"/>
            <a:ext cx="628319" cy="379094"/>
          </a:xfrm>
          <a:prstGeom prst="rightArrow">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3" name="TextBox 42">
            <a:extLst>
              <a:ext uri="{FF2B5EF4-FFF2-40B4-BE49-F238E27FC236}">
                <a16:creationId xmlns:a16="http://schemas.microsoft.com/office/drawing/2014/main" id="{55244A9E-60DE-4A5C-8204-18A19C7A60A3}"/>
              </a:ext>
            </a:extLst>
          </p:cNvPr>
          <p:cNvSpPr txBox="1"/>
          <p:nvPr/>
        </p:nvSpPr>
        <p:spPr>
          <a:xfrm>
            <a:off x="71059" y="1581488"/>
            <a:ext cx="1605927" cy="1077218"/>
          </a:xfrm>
          <a:prstGeom prst="rect">
            <a:avLst/>
          </a:prstGeom>
          <a:noFill/>
        </p:spPr>
        <p:txBody>
          <a:bodyPr wrap="square" rtlCol="0">
            <a:spAutoFit/>
          </a:bodyPr>
          <a:lstStyle/>
          <a:p>
            <a:r>
              <a:rPr lang="en-US" sz="1600" dirty="0"/>
              <a:t>Let’s say we’re adding a new data member to B</a:t>
            </a:r>
          </a:p>
        </p:txBody>
      </p:sp>
      <p:sp>
        <p:nvSpPr>
          <p:cNvPr id="44" name="Rectangle 43">
            <a:extLst>
              <a:ext uri="{FF2B5EF4-FFF2-40B4-BE49-F238E27FC236}">
                <a16:creationId xmlns:a16="http://schemas.microsoft.com/office/drawing/2014/main" id="{A924B35D-CC10-4DEA-9A60-5C09D4532B4C}"/>
              </a:ext>
            </a:extLst>
          </p:cNvPr>
          <p:cNvSpPr/>
          <p:nvPr/>
        </p:nvSpPr>
        <p:spPr>
          <a:xfrm>
            <a:off x="227235" y="3066922"/>
            <a:ext cx="3506234" cy="1943356"/>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As a result, A has to recompile, so does the client. But no code reworking by the client is needed.</a:t>
            </a:r>
          </a:p>
          <a:p>
            <a:pPr algn="ctr"/>
            <a:r>
              <a:rPr lang="en-US" dirty="0"/>
              <a:t>So “B” is encapsulated by “A”</a:t>
            </a:r>
          </a:p>
        </p:txBody>
      </p:sp>
    </p:spTree>
    <p:extLst>
      <p:ext uri="{BB962C8B-B14F-4D97-AF65-F5344CB8AC3E}">
        <p14:creationId xmlns:p14="http://schemas.microsoft.com/office/powerpoint/2010/main" val="95538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p:bldP spid="4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491BD2-2440-4801-B162-D6619FC503AB}"/>
              </a:ext>
            </a:extLst>
          </p:cNvPr>
          <p:cNvSpPr/>
          <p:nvPr/>
        </p:nvSpPr>
        <p:spPr>
          <a:xfrm>
            <a:off x="4095750" y="5070476"/>
            <a:ext cx="4000500" cy="13493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446313" y="1097281"/>
            <a:ext cx="11310257" cy="4840224"/>
          </a:xfrm>
        </p:spPr>
        <p:txBody>
          <a:bodyPr>
            <a:noAutofit/>
          </a:bodyPr>
          <a:lstStyle/>
          <a:p>
            <a:pPr>
              <a:buClr>
                <a:schemeClr val="tx2"/>
              </a:buClr>
            </a:pPr>
            <a:endParaRPr lang="en-US" b="1" u="sng" dirty="0"/>
          </a:p>
          <a:p>
            <a:pPr>
              <a:buClr>
                <a:schemeClr val="tx2"/>
              </a:buClr>
            </a:pPr>
            <a:endParaRPr lang="en-US" dirty="0"/>
          </a:p>
          <a:p>
            <a:pPr>
              <a:buClr>
                <a:schemeClr val="tx2"/>
              </a:buClr>
            </a:pPr>
            <a:endParaRPr lang="en-US" dirty="0"/>
          </a:p>
        </p:txBody>
      </p:sp>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p:txBody>
          <a:bodyPr>
            <a:noAutofit/>
          </a:bodyPr>
          <a:lstStyle/>
          <a:p>
            <a:r>
              <a:rPr lang="en-US" dirty="0"/>
              <a:t>Logical Encapsulation vs. Physical Insulation</a:t>
            </a:r>
          </a:p>
        </p:txBody>
      </p:sp>
      <p:sp>
        <p:nvSpPr>
          <p:cNvPr id="4" name="Rectangle: Rounded Corners 3">
            <a:extLst>
              <a:ext uri="{FF2B5EF4-FFF2-40B4-BE49-F238E27FC236}">
                <a16:creationId xmlns:a16="http://schemas.microsoft.com/office/drawing/2014/main" id="{C6C9D2F0-F6D0-4B6D-B48C-1118BF2148A7}"/>
              </a:ext>
            </a:extLst>
          </p:cNvPr>
          <p:cNvSpPr/>
          <p:nvPr/>
        </p:nvSpPr>
        <p:spPr>
          <a:xfrm>
            <a:off x="5249888" y="5353052"/>
            <a:ext cx="1427138" cy="784222"/>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1100" dirty="0"/>
              <a:t>#include “</a:t>
            </a:r>
            <a:r>
              <a:rPr lang="en-US" sz="1100" dirty="0" err="1"/>
              <a:t>A.h</a:t>
            </a:r>
            <a:r>
              <a:rPr lang="en-US" sz="1100" dirty="0"/>
              <a:t>”</a:t>
            </a:r>
          </a:p>
        </p:txBody>
      </p:sp>
      <p:sp>
        <p:nvSpPr>
          <p:cNvPr id="3" name="TextBox 2">
            <a:extLst>
              <a:ext uri="{FF2B5EF4-FFF2-40B4-BE49-F238E27FC236}">
                <a16:creationId xmlns:a16="http://schemas.microsoft.com/office/drawing/2014/main" id="{C855D89E-C5EB-409F-83FC-F1E06DF4C96A}"/>
              </a:ext>
            </a:extLst>
          </p:cNvPr>
          <p:cNvSpPr txBox="1"/>
          <p:nvPr/>
        </p:nvSpPr>
        <p:spPr>
          <a:xfrm>
            <a:off x="5403047" y="6080380"/>
            <a:ext cx="1120820" cy="369332"/>
          </a:xfrm>
          <a:prstGeom prst="rect">
            <a:avLst/>
          </a:prstGeom>
          <a:noFill/>
        </p:spPr>
        <p:txBody>
          <a:bodyPr wrap="none" rtlCol="0">
            <a:spAutoFit/>
          </a:bodyPr>
          <a:lstStyle/>
          <a:p>
            <a:r>
              <a:rPr lang="en-US" dirty="0"/>
              <a:t>Main.cpp</a:t>
            </a:r>
          </a:p>
        </p:txBody>
      </p:sp>
      <p:sp>
        <p:nvSpPr>
          <p:cNvPr id="7" name="Rectangle 6">
            <a:extLst>
              <a:ext uri="{FF2B5EF4-FFF2-40B4-BE49-F238E27FC236}">
                <a16:creationId xmlns:a16="http://schemas.microsoft.com/office/drawing/2014/main" id="{663BC903-3C51-4AF8-871B-BF622279DED9}"/>
              </a:ext>
            </a:extLst>
          </p:cNvPr>
          <p:cNvSpPr/>
          <p:nvPr/>
        </p:nvSpPr>
        <p:spPr>
          <a:xfrm>
            <a:off x="4095750" y="3380088"/>
            <a:ext cx="4000500" cy="13493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DD6DE7E2-647C-4CB8-9F8A-49F23D28C5DE}"/>
              </a:ext>
            </a:extLst>
          </p:cNvPr>
          <p:cNvSpPr/>
          <p:nvPr/>
        </p:nvSpPr>
        <p:spPr>
          <a:xfrm>
            <a:off x="4439124" y="3662664"/>
            <a:ext cx="1427138" cy="784222"/>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1100" dirty="0"/>
              <a:t>#include “</a:t>
            </a:r>
            <a:r>
              <a:rPr lang="en-US" sz="1100" dirty="0" err="1"/>
              <a:t>B.h</a:t>
            </a:r>
            <a:r>
              <a:rPr lang="en-US" sz="1100" dirty="0"/>
              <a:t>”</a:t>
            </a:r>
          </a:p>
        </p:txBody>
      </p:sp>
      <p:sp>
        <p:nvSpPr>
          <p:cNvPr id="9" name="TextBox 8">
            <a:extLst>
              <a:ext uri="{FF2B5EF4-FFF2-40B4-BE49-F238E27FC236}">
                <a16:creationId xmlns:a16="http://schemas.microsoft.com/office/drawing/2014/main" id="{FC65EFB8-536E-4798-8DEC-0A475F7358CF}"/>
              </a:ext>
            </a:extLst>
          </p:cNvPr>
          <p:cNvSpPr txBox="1"/>
          <p:nvPr/>
        </p:nvSpPr>
        <p:spPr>
          <a:xfrm>
            <a:off x="4586095" y="4382892"/>
            <a:ext cx="543739" cy="369332"/>
          </a:xfrm>
          <a:prstGeom prst="rect">
            <a:avLst/>
          </a:prstGeom>
          <a:noFill/>
        </p:spPr>
        <p:txBody>
          <a:bodyPr wrap="none" rtlCol="0">
            <a:spAutoFit/>
          </a:bodyPr>
          <a:lstStyle/>
          <a:p>
            <a:r>
              <a:rPr lang="en-US" dirty="0" err="1"/>
              <a:t>A.h</a:t>
            </a:r>
            <a:endParaRPr lang="en-US" dirty="0"/>
          </a:p>
        </p:txBody>
      </p:sp>
      <p:sp>
        <p:nvSpPr>
          <p:cNvPr id="10" name="Rectangle: Rounded Corners 9">
            <a:extLst>
              <a:ext uri="{FF2B5EF4-FFF2-40B4-BE49-F238E27FC236}">
                <a16:creationId xmlns:a16="http://schemas.microsoft.com/office/drawing/2014/main" id="{C05AD63D-D71A-4584-9CD0-6539EFCBA025}"/>
              </a:ext>
            </a:extLst>
          </p:cNvPr>
          <p:cNvSpPr/>
          <p:nvPr/>
        </p:nvSpPr>
        <p:spPr>
          <a:xfrm>
            <a:off x="6352839" y="3662664"/>
            <a:ext cx="1427138" cy="784222"/>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1100" dirty="0"/>
              <a:t>#include “</a:t>
            </a:r>
            <a:r>
              <a:rPr lang="en-US" sz="1100" dirty="0" err="1"/>
              <a:t>C.h</a:t>
            </a:r>
            <a:r>
              <a:rPr lang="en-US" sz="1100" dirty="0"/>
              <a:t>”</a:t>
            </a:r>
          </a:p>
        </p:txBody>
      </p:sp>
      <p:sp>
        <p:nvSpPr>
          <p:cNvPr id="11" name="TextBox 10">
            <a:extLst>
              <a:ext uri="{FF2B5EF4-FFF2-40B4-BE49-F238E27FC236}">
                <a16:creationId xmlns:a16="http://schemas.microsoft.com/office/drawing/2014/main" id="{48F85A38-CBC7-44DA-990D-0E3B338F7C33}"/>
              </a:ext>
            </a:extLst>
          </p:cNvPr>
          <p:cNvSpPr txBox="1"/>
          <p:nvPr/>
        </p:nvSpPr>
        <p:spPr>
          <a:xfrm>
            <a:off x="6523867" y="4405653"/>
            <a:ext cx="787395" cy="369332"/>
          </a:xfrm>
          <a:prstGeom prst="rect">
            <a:avLst/>
          </a:prstGeom>
          <a:noFill/>
        </p:spPr>
        <p:txBody>
          <a:bodyPr wrap="none" rtlCol="0">
            <a:spAutoFit/>
          </a:bodyPr>
          <a:lstStyle/>
          <a:p>
            <a:r>
              <a:rPr lang="en-US" dirty="0"/>
              <a:t>A.cpp</a:t>
            </a:r>
          </a:p>
        </p:txBody>
      </p:sp>
      <p:sp>
        <p:nvSpPr>
          <p:cNvPr id="24" name="Rectangle 23">
            <a:extLst>
              <a:ext uri="{FF2B5EF4-FFF2-40B4-BE49-F238E27FC236}">
                <a16:creationId xmlns:a16="http://schemas.microsoft.com/office/drawing/2014/main" id="{ACDFC7BF-99B4-4F35-81F5-BE555D67B2C1}"/>
              </a:ext>
            </a:extLst>
          </p:cNvPr>
          <p:cNvSpPr/>
          <p:nvPr/>
        </p:nvSpPr>
        <p:spPr>
          <a:xfrm>
            <a:off x="6352839" y="1298912"/>
            <a:ext cx="4000500" cy="13493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6174B0D0-6CE9-4DC6-BD9B-E654644332ED}"/>
              </a:ext>
            </a:extLst>
          </p:cNvPr>
          <p:cNvSpPr/>
          <p:nvPr/>
        </p:nvSpPr>
        <p:spPr>
          <a:xfrm>
            <a:off x="6696213" y="1581488"/>
            <a:ext cx="1427138" cy="784222"/>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endParaRPr lang="en-US" sz="1100" dirty="0"/>
          </a:p>
        </p:txBody>
      </p:sp>
      <p:sp>
        <p:nvSpPr>
          <p:cNvPr id="26" name="TextBox 25">
            <a:extLst>
              <a:ext uri="{FF2B5EF4-FFF2-40B4-BE49-F238E27FC236}">
                <a16:creationId xmlns:a16="http://schemas.microsoft.com/office/drawing/2014/main" id="{1612CDA9-B16D-49B7-AED4-81969B79515B}"/>
              </a:ext>
            </a:extLst>
          </p:cNvPr>
          <p:cNvSpPr txBox="1"/>
          <p:nvPr/>
        </p:nvSpPr>
        <p:spPr>
          <a:xfrm>
            <a:off x="6843184" y="2301716"/>
            <a:ext cx="543739" cy="369332"/>
          </a:xfrm>
          <a:prstGeom prst="rect">
            <a:avLst/>
          </a:prstGeom>
          <a:noFill/>
        </p:spPr>
        <p:txBody>
          <a:bodyPr wrap="none" rtlCol="0">
            <a:spAutoFit/>
          </a:bodyPr>
          <a:lstStyle/>
          <a:p>
            <a:r>
              <a:rPr lang="en-US" dirty="0" err="1"/>
              <a:t>C.h</a:t>
            </a:r>
            <a:endParaRPr lang="en-US" dirty="0"/>
          </a:p>
        </p:txBody>
      </p:sp>
      <p:sp>
        <p:nvSpPr>
          <p:cNvPr id="27" name="Rectangle: Rounded Corners 26">
            <a:extLst>
              <a:ext uri="{FF2B5EF4-FFF2-40B4-BE49-F238E27FC236}">
                <a16:creationId xmlns:a16="http://schemas.microsoft.com/office/drawing/2014/main" id="{C86EC69C-7BB4-4038-8718-790767987D3A}"/>
              </a:ext>
            </a:extLst>
          </p:cNvPr>
          <p:cNvSpPr/>
          <p:nvPr/>
        </p:nvSpPr>
        <p:spPr>
          <a:xfrm>
            <a:off x="8609928" y="1581488"/>
            <a:ext cx="1427138" cy="784222"/>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endParaRPr lang="en-US" sz="1100" dirty="0"/>
          </a:p>
        </p:txBody>
      </p:sp>
      <p:sp>
        <p:nvSpPr>
          <p:cNvPr id="28" name="TextBox 27">
            <a:extLst>
              <a:ext uri="{FF2B5EF4-FFF2-40B4-BE49-F238E27FC236}">
                <a16:creationId xmlns:a16="http://schemas.microsoft.com/office/drawing/2014/main" id="{084EF6FB-BB18-469A-BC2C-CCFC439D9D7E}"/>
              </a:ext>
            </a:extLst>
          </p:cNvPr>
          <p:cNvSpPr txBox="1"/>
          <p:nvPr/>
        </p:nvSpPr>
        <p:spPr>
          <a:xfrm>
            <a:off x="8780956" y="2324477"/>
            <a:ext cx="787395" cy="369332"/>
          </a:xfrm>
          <a:prstGeom prst="rect">
            <a:avLst/>
          </a:prstGeom>
          <a:noFill/>
        </p:spPr>
        <p:txBody>
          <a:bodyPr wrap="none" rtlCol="0">
            <a:spAutoFit/>
          </a:bodyPr>
          <a:lstStyle/>
          <a:p>
            <a:r>
              <a:rPr lang="en-US" dirty="0"/>
              <a:t>C.cpp</a:t>
            </a:r>
          </a:p>
        </p:txBody>
      </p:sp>
      <p:sp>
        <p:nvSpPr>
          <p:cNvPr id="29" name="Rectangle 28">
            <a:extLst>
              <a:ext uri="{FF2B5EF4-FFF2-40B4-BE49-F238E27FC236}">
                <a16:creationId xmlns:a16="http://schemas.microsoft.com/office/drawing/2014/main" id="{8D20697C-7938-4598-997F-81B34964C151}"/>
              </a:ext>
            </a:extLst>
          </p:cNvPr>
          <p:cNvSpPr/>
          <p:nvPr/>
        </p:nvSpPr>
        <p:spPr>
          <a:xfrm>
            <a:off x="1871591" y="1298912"/>
            <a:ext cx="4000500" cy="13493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Rounded Corners 29">
            <a:extLst>
              <a:ext uri="{FF2B5EF4-FFF2-40B4-BE49-F238E27FC236}">
                <a16:creationId xmlns:a16="http://schemas.microsoft.com/office/drawing/2014/main" id="{CE3CA688-6165-4798-BC1B-BDC0A62C1948}"/>
              </a:ext>
            </a:extLst>
          </p:cNvPr>
          <p:cNvSpPr/>
          <p:nvPr/>
        </p:nvSpPr>
        <p:spPr>
          <a:xfrm>
            <a:off x="2214965" y="1581488"/>
            <a:ext cx="1427138" cy="784222"/>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endParaRPr lang="en-US" sz="1100" dirty="0"/>
          </a:p>
        </p:txBody>
      </p:sp>
      <p:sp>
        <p:nvSpPr>
          <p:cNvPr id="31" name="TextBox 30">
            <a:extLst>
              <a:ext uri="{FF2B5EF4-FFF2-40B4-BE49-F238E27FC236}">
                <a16:creationId xmlns:a16="http://schemas.microsoft.com/office/drawing/2014/main" id="{CC87D9DA-CB67-49A1-9581-CB93E6BF22DB}"/>
              </a:ext>
            </a:extLst>
          </p:cNvPr>
          <p:cNvSpPr txBox="1"/>
          <p:nvPr/>
        </p:nvSpPr>
        <p:spPr>
          <a:xfrm>
            <a:off x="2361936" y="2301716"/>
            <a:ext cx="543739" cy="369332"/>
          </a:xfrm>
          <a:prstGeom prst="rect">
            <a:avLst/>
          </a:prstGeom>
          <a:noFill/>
        </p:spPr>
        <p:txBody>
          <a:bodyPr wrap="none" rtlCol="0">
            <a:spAutoFit/>
          </a:bodyPr>
          <a:lstStyle/>
          <a:p>
            <a:r>
              <a:rPr lang="en-US" dirty="0" err="1"/>
              <a:t>B.h</a:t>
            </a:r>
            <a:endParaRPr lang="en-US" dirty="0"/>
          </a:p>
        </p:txBody>
      </p:sp>
      <p:sp>
        <p:nvSpPr>
          <p:cNvPr id="32" name="Rectangle: Rounded Corners 31">
            <a:extLst>
              <a:ext uri="{FF2B5EF4-FFF2-40B4-BE49-F238E27FC236}">
                <a16:creationId xmlns:a16="http://schemas.microsoft.com/office/drawing/2014/main" id="{BBC9948A-C949-408C-8A1B-B96505069863}"/>
              </a:ext>
            </a:extLst>
          </p:cNvPr>
          <p:cNvSpPr/>
          <p:nvPr/>
        </p:nvSpPr>
        <p:spPr>
          <a:xfrm>
            <a:off x="4128680" y="1581488"/>
            <a:ext cx="1427138" cy="784222"/>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endParaRPr lang="en-US" sz="1100" dirty="0"/>
          </a:p>
        </p:txBody>
      </p:sp>
      <p:sp>
        <p:nvSpPr>
          <p:cNvPr id="33" name="TextBox 32">
            <a:extLst>
              <a:ext uri="{FF2B5EF4-FFF2-40B4-BE49-F238E27FC236}">
                <a16:creationId xmlns:a16="http://schemas.microsoft.com/office/drawing/2014/main" id="{D0CEDAFF-C099-4724-B876-ABD4E4835DF0}"/>
              </a:ext>
            </a:extLst>
          </p:cNvPr>
          <p:cNvSpPr txBox="1"/>
          <p:nvPr/>
        </p:nvSpPr>
        <p:spPr>
          <a:xfrm>
            <a:off x="4299708" y="2324477"/>
            <a:ext cx="787395" cy="369332"/>
          </a:xfrm>
          <a:prstGeom prst="rect">
            <a:avLst/>
          </a:prstGeom>
          <a:noFill/>
        </p:spPr>
        <p:txBody>
          <a:bodyPr wrap="none" rtlCol="0">
            <a:spAutoFit/>
          </a:bodyPr>
          <a:lstStyle/>
          <a:p>
            <a:r>
              <a:rPr lang="en-US" dirty="0"/>
              <a:t>B.cpp</a:t>
            </a:r>
          </a:p>
        </p:txBody>
      </p:sp>
      <p:cxnSp>
        <p:nvCxnSpPr>
          <p:cNvPr id="6" name="Straight Arrow Connector 5">
            <a:extLst>
              <a:ext uri="{FF2B5EF4-FFF2-40B4-BE49-F238E27FC236}">
                <a16:creationId xmlns:a16="http://schemas.microsoft.com/office/drawing/2014/main" id="{C8586C5D-9B31-4825-85E0-7C2F9E48D7CD}"/>
              </a:ext>
            </a:extLst>
          </p:cNvPr>
          <p:cNvCxnSpPr>
            <a:stCxn id="4" idx="0"/>
          </p:cNvCxnSpPr>
          <p:nvPr/>
        </p:nvCxnSpPr>
        <p:spPr>
          <a:xfrm flipH="1" flipV="1">
            <a:off x="5152693" y="4446886"/>
            <a:ext cx="810764" cy="9061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F9936716-7441-4D8B-A0D5-F5216C204467}"/>
              </a:ext>
            </a:extLst>
          </p:cNvPr>
          <p:cNvCxnSpPr>
            <a:cxnSpLocks/>
            <a:stCxn id="10" idx="0"/>
            <a:endCxn id="25" idx="2"/>
          </p:cNvCxnSpPr>
          <p:nvPr/>
        </p:nvCxnSpPr>
        <p:spPr>
          <a:xfrm flipV="1">
            <a:off x="7066408" y="2365710"/>
            <a:ext cx="343374" cy="12969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EAEEE2FE-54E6-4CA0-A6E7-A2D2970AC390}"/>
              </a:ext>
            </a:extLst>
          </p:cNvPr>
          <p:cNvCxnSpPr>
            <a:cxnSpLocks/>
            <a:stCxn id="8" idx="0"/>
            <a:endCxn id="30" idx="2"/>
          </p:cNvCxnSpPr>
          <p:nvPr/>
        </p:nvCxnSpPr>
        <p:spPr>
          <a:xfrm flipH="1" flipV="1">
            <a:off x="2928534" y="2365710"/>
            <a:ext cx="2224159" cy="12969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0" name="Arrow: Right 39">
            <a:extLst>
              <a:ext uri="{FF2B5EF4-FFF2-40B4-BE49-F238E27FC236}">
                <a16:creationId xmlns:a16="http://schemas.microsoft.com/office/drawing/2014/main" id="{2CE58CA3-609D-4FCF-97C3-65834D580F22}"/>
              </a:ext>
            </a:extLst>
          </p:cNvPr>
          <p:cNvSpPr/>
          <p:nvPr/>
        </p:nvSpPr>
        <p:spPr>
          <a:xfrm>
            <a:off x="1533525" y="5229225"/>
            <a:ext cx="2199944" cy="99085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229486AA-6DEA-4A4F-BFE0-38C1D61038CC}"/>
              </a:ext>
            </a:extLst>
          </p:cNvPr>
          <p:cNvSpPr txBox="1"/>
          <p:nvPr/>
        </p:nvSpPr>
        <p:spPr>
          <a:xfrm>
            <a:off x="57104" y="5370710"/>
            <a:ext cx="1605927" cy="707886"/>
          </a:xfrm>
          <a:prstGeom prst="rect">
            <a:avLst/>
          </a:prstGeom>
          <a:noFill/>
        </p:spPr>
        <p:txBody>
          <a:bodyPr wrap="square" rtlCol="0">
            <a:spAutoFit/>
          </a:bodyPr>
          <a:lstStyle/>
          <a:p>
            <a:r>
              <a:rPr lang="en-US" sz="4000" dirty="0"/>
              <a:t>Client</a:t>
            </a:r>
          </a:p>
        </p:txBody>
      </p:sp>
      <p:sp>
        <p:nvSpPr>
          <p:cNvPr id="42" name="Arrow: Right 41">
            <a:extLst>
              <a:ext uri="{FF2B5EF4-FFF2-40B4-BE49-F238E27FC236}">
                <a16:creationId xmlns:a16="http://schemas.microsoft.com/office/drawing/2014/main" id="{A9C9AC4C-006A-4F72-9C42-1EED3599B624}"/>
              </a:ext>
            </a:extLst>
          </p:cNvPr>
          <p:cNvSpPr/>
          <p:nvPr/>
        </p:nvSpPr>
        <p:spPr>
          <a:xfrm rot="13104386">
            <a:off x="7919062" y="2565392"/>
            <a:ext cx="1151852" cy="352131"/>
          </a:xfrm>
          <a:prstGeom prst="rightArrow">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3" name="TextBox 42">
            <a:extLst>
              <a:ext uri="{FF2B5EF4-FFF2-40B4-BE49-F238E27FC236}">
                <a16:creationId xmlns:a16="http://schemas.microsoft.com/office/drawing/2014/main" id="{55244A9E-60DE-4A5C-8204-18A19C7A60A3}"/>
              </a:ext>
            </a:extLst>
          </p:cNvPr>
          <p:cNvSpPr txBox="1"/>
          <p:nvPr/>
        </p:nvSpPr>
        <p:spPr>
          <a:xfrm>
            <a:off x="8890728" y="3066922"/>
            <a:ext cx="1605927" cy="1077218"/>
          </a:xfrm>
          <a:prstGeom prst="rect">
            <a:avLst/>
          </a:prstGeom>
          <a:noFill/>
        </p:spPr>
        <p:txBody>
          <a:bodyPr wrap="square" rtlCol="0">
            <a:spAutoFit/>
          </a:bodyPr>
          <a:lstStyle/>
          <a:p>
            <a:r>
              <a:rPr lang="en-US" sz="1600" dirty="0"/>
              <a:t>Let’s say we’re adding a new data member to C</a:t>
            </a:r>
          </a:p>
        </p:txBody>
      </p:sp>
      <p:sp>
        <p:nvSpPr>
          <p:cNvPr id="44" name="Rectangle 43">
            <a:extLst>
              <a:ext uri="{FF2B5EF4-FFF2-40B4-BE49-F238E27FC236}">
                <a16:creationId xmlns:a16="http://schemas.microsoft.com/office/drawing/2014/main" id="{A924B35D-CC10-4DEA-9A60-5C09D4532B4C}"/>
              </a:ext>
            </a:extLst>
          </p:cNvPr>
          <p:cNvSpPr/>
          <p:nvPr/>
        </p:nvSpPr>
        <p:spPr>
          <a:xfrm>
            <a:off x="227235" y="3066922"/>
            <a:ext cx="3506234" cy="1943356"/>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As a result, A has to recompile, but not the client.</a:t>
            </a:r>
          </a:p>
          <a:p>
            <a:pPr algn="ctr"/>
            <a:r>
              <a:rPr lang="en-US" dirty="0"/>
              <a:t>So “C” is insulated by “A”</a:t>
            </a:r>
          </a:p>
        </p:txBody>
      </p:sp>
    </p:spTree>
    <p:extLst>
      <p:ext uri="{BB962C8B-B14F-4D97-AF65-F5344CB8AC3E}">
        <p14:creationId xmlns:p14="http://schemas.microsoft.com/office/powerpoint/2010/main" val="2642400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p:bldP spid="4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446313" y="1476375"/>
            <a:ext cx="11310257" cy="4461130"/>
          </a:xfrm>
        </p:spPr>
        <p:txBody>
          <a:bodyPr>
            <a:noAutofit/>
          </a:bodyPr>
          <a:lstStyle/>
          <a:p>
            <a:pPr>
              <a:buClr>
                <a:schemeClr val="tx2"/>
              </a:buClr>
            </a:pPr>
            <a:r>
              <a:rPr lang="en-US" sz="3200" dirty="0"/>
              <a:t>The same example used in the Protocol Callbacks slide can be used.</a:t>
            </a:r>
          </a:p>
        </p:txBody>
      </p:sp>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46313" y="365125"/>
            <a:ext cx="11310257" cy="920750"/>
          </a:xfrm>
        </p:spPr>
        <p:txBody>
          <a:bodyPr>
            <a:noAutofit/>
          </a:bodyPr>
          <a:lstStyle/>
          <a:p>
            <a:r>
              <a:rPr lang="en-US" sz="3200" b="1" dirty="0"/>
              <a:t>Total insulation technique #1- Protocol class / Pure Abstract Interface</a:t>
            </a:r>
          </a:p>
        </p:txBody>
      </p:sp>
    </p:spTree>
    <p:extLst>
      <p:ext uri="{BB962C8B-B14F-4D97-AF65-F5344CB8AC3E}">
        <p14:creationId xmlns:p14="http://schemas.microsoft.com/office/powerpoint/2010/main" val="3951005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p:txBody>
          <a:bodyPr/>
          <a:lstStyle/>
          <a:p>
            <a:r>
              <a:rPr lang="en-US" sz="3200" b="1" dirty="0"/>
              <a:t>C++ Compilation In A Nutshell - building phase 1</a:t>
            </a:r>
          </a:p>
        </p:txBody>
      </p:sp>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435430" y="970563"/>
            <a:ext cx="11310257" cy="4583240"/>
          </a:xfrm>
        </p:spPr>
        <p:txBody>
          <a:bodyPr/>
          <a:lstStyle/>
          <a:p>
            <a:r>
              <a:rPr lang="en-US" sz="2800" dirty="0"/>
              <a:t>The first step is passing the .</a:t>
            </a:r>
            <a:r>
              <a:rPr lang="en-US" sz="2800" dirty="0" err="1"/>
              <a:t>cpp</a:t>
            </a:r>
            <a:r>
              <a:rPr lang="en-US" sz="2800" dirty="0"/>
              <a:t> files through the preprocessor.</a:t>
            </a:r>
          </a:p>
          <a:p>
            <a:pPr>
              <a:spcBef>
                <a:spcPts val="600"/>
              </a:spcBef>
            </a:pPr>
            <a:r>
              <a:rPr lang="en-US" sz="2800" dirty="0"/>
              <a:t>The preprocessor will </a:t>
            </a:r>
            <a:r>
              <a:rPr lang="en-US" sz="2800" u="sng" dirty="0"/>
              <a:t>copy each one of the included header files (recursively)</a:t>
            </a:r>
            <a:r>
              <a:rPr lang="en-US" sz="2800" dirty="0"/>
              <a:t> into the </a:t>
            </a:r>
            <a:r>
              <a:rPr lang="en-US" sz="2800" dirty="0" err="1"/>
              <a:t>cpp</a:t>
            </a:r>
            <a:r>
              <a:rPr lang="en-US" sz="2800" dirty="0"/>
              <a:t> file, amongst other things like macro replacements, and create matching .ii files.</a:t>
            </a:r>
          </a:p>
        </p:txBody>
      </p:sp>
      <p:grpSp>
        <p:nvGrpSpPr>
          <p:cNvPr id="5" name="Group 4">
            <a:extLst>
              <a:ext uri="{FF2B5EF4-FFF2-40B4-BE49-F238E27FC236}">
                <a16:creationId xmlns:a16="http://schemas.microsoft.com/office/drawing/2014/main" id="{693C8996-B54C-40CC-8108-D04E6C12C54C}"/>
              </a:ext>
            </a:extLst>
          </p:cNvPr>
          <p:cNvGrpSpPr/>
          <p:nvPr/>
        </p:nvGrpSpPr>
        <p:grpSpPr>
          <a:xfrm>
            <a:off x="3723406" y="2860102"/>
            <a:ext cx="3900055" cy="3669808"/>
            <a:chOff x="4231575" y="3179104"/>
            <a:chExt cx="3274820" cy="3081485"/>
          </a:xfrm>
        </p:grpSpPr>
        <p:sp>
          <p:nvSpPr>
            <p:cNvPr id="10" name="Rectangle: Top Corners One Rounded and One Snipped 9">
              <a:extLst>
                <a:ext uri="{FF2B5EF4-FFF2-40B4-BE49-F238E27FC236}">
                  <a16:creationId xmlns:a16="http://schemas.microsoft.com/office/drawing/2014/main" id="{437833F5-9D4F-41D7-89C4-03A0EE3D1B60}"/>
                </a:ext>
              </a:extLst>
            </p:cNvPr>
            <p:cNvSpPr/>
            <p:nvPr/>
          </p:nvSpPr>
          <p:spPr>
            <a:xfrm>
              <a:off x="4231575" y="4263174"/>
              <a:ext cx="664028" cy="870857"/>
            </a:xfrm>
            <a:prstGeom prst="snip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t>.</a:t>
              </a:r>
              <a:r>
                <a:rPr lang="en-US" sz="1400" dirty="0" err="1"/>
                <a:t>cpp</a:t>
              </a:r>
              <a:endParaRPr lang="en-US" sz="1400" dirty="0"/>
            </a:p>
          </p:txBody>
        </p:sp>
        <p:sp>
          <p:nvSpPr>
            <p:cNvPr id="11" name="Rectangle: Top Corners One Rounded and One Snipped 10">
              <a:extLst>
                <a:ext uri="{FF2B5EF4-FFF2-40B4-BE49-F238E27FC236}">
                  <a16:creationId xmlns:a16="http://schemas.microsoft.com/office/drawing/2014/main" id="{EAE807A2-6F78-4C75-A853-08EFB11CA028}"/>
                </a:ext>
              </a:extLst>
            </p:cNvPr>
            <p:cNvSpPr/>
            <p:nvPr/>
          </p:nvSpPr>
          <p:spPr>
            <a:xfrm>
              <a:off x="4231575" y="5389732"/>
              <a:ext cx="664028" cy="870857"/>
            </a:xfrm>
            <a:prstGeom prst="snip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t>.</a:t>
              </a:r>
              <a:r>
                <a:rPr lang="en-US" sz="1400" dirty="0" err="1"/>
                <a:t>cpp</a:t>
              </a:r>
              <a:endParaRPr lang="en-US" sz="1400" dirty="0"/>
            </a:p>
          </p:txBody>
        </p:sp>
        <p:sp>
          <p:nvSpPr>
            <p:cNvPr id="12" name="Rectangle: Top Corners One Rounded and One Snipped 11">
              <a:extLst>
                <a:ext uri="{FF2B5EF4-FFF2-40B4-BE49-F238E27FC236}">
                  <a16:creationId xmlns:a16="http://schemas.microsoft.com/office/drawing/2014/main" id="{6FD6ECF0-5AE4-4701-B9CC-C0D4000CD187}"/>
                </a:ext>
              </a:extLst>
            </p:cNvPr>
            <p:cNvSpPr/>
            <p:nvPr/>
          </p:nvSpPr>
          <p:spPr>
            <a:xfrm>
              <a:off x="6120247" y="3187603"/>
              <a:ext cx="555170" cy="728092"/>
            </a:xfrm>
            <a:prstGeom prst="snip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.h</a:t>
              </a:r>
            </a:p>
          </p:txBody>
        </p:sp>
        <p:sp>
          <p:nvSpPr>
            <p:cNvPr id="21" name="Rectangle: Top Corners One Rounded and One Snipped 20">
              <a:extLst>
                <a:ext uri="{FF2B5EF4-FFF2-40B4-BE49-F238E27FC236}">
                  <a16:creationId xmlns:a16="http://schemas.microsoft.com/office/drawing/2014/main" id="{3B561A98-875E-4E27-8A46-17E505BB4A10}"/>
                </a:ext>
              </a:extLst>
            </p:cNvPr>
            <p:cNvSpPr/>
            <p:nvPr/>
          </p:nvSpPr>
          <p:spPr>
            <a:xfrm>
              <a:off x="5320146" y="3179104"/>
              <a:ext cx="555170" cy="728092"/>
            </a:xfrm>
            <a:prstGeom prst="snip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.h</a:t>
              </a:r>
            </a:p>
          </p:txBody>
        </p:sp>
        <p:cxnSp>
          <p:nvCxnSpPr>
            <p:cNvPr id="8" name="Straight Arrow Connector 7">
              <a:extLst>
                <a:ext uri="{FF2B5EF4-FFF2-40B4-BE49-F238E27FC236}">
                  <a16:creationId xmlns:a16="http://schemas.microsoft.com/office/drawing/2014/main" id="{F64BE5F1-1F56-45E2-B124-9E01F6273ED3}"/>
                </a:ext>
              </a:extLst>
            </p:cNvPr>
            <p:cNvCxnSpPr>
              <a:cxnSpLocks/>
              <a:endCxn id="9" idx="1"/>
            </p:cNvCxnSpPr>
            <p:nvPr/>
          </p:nvCxnSpPr>
          <p:spPr>
            <a:xfrm>
              <a:off x="4895603" y="4698602"/>
              <a:ext cx="42454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Rectangle: Rounded Corners 8">
              <a:extLst>
                <a:ext uri="{FF2B5EF4-FFF2-40B4-BE49-F238E27FC236}">
                  <a16:creationId xmlns:a16="http://schemas.microsoft.com/office/drawing/2014/main" id="{2EABD674-065F-4AE9-B422-3523D618B16B}"/>
                </a:ext>
              </a:extLst>
            </p:cNvPr>
            <p:cNvSpPr/>
            <p:nvPr/>
          </p:nvSpPr>
          <p:spPr>
            <a:xfrm>
              <a:off x="5320146" y="4416027"/>
              <a:ext cx="1355271" cy="56515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a:t>Preprocessor</a:t>
              </a:r>
            </a:p>
          </p:txBody>
        </p:sp>
        <p:cxnSp>
          <p:nvCxnSpPr>
            <p:cNvPr id="13" name="Straight Arrow Connector 12">
              <a:extLst>
                <a:ext uri="{FF2B5EF4-FFF2-40B4-BE49-F238E27FC236}">
                  <a16:creationId xmlns:a16="http://schemas.microsoft.com/office/drawing/2014/main" id="{1DAE3B04-F2F0-4DA2-A1CE-9BE8BAD987D4}"/>
                </a:ext>
              </a:extLst>
            </p:cNvPr>
            <p:cNvCxnSpPr>
              <a:cxnSpLocks/>
              <a:endCxn id="9" idx="0"/>
            </p:cNvCxnSpPr>
            <p:nvPr/>
          </p:nvCxnSpPr>
          <p:spPr>
            <a:xfrm>
              <a:off x="5597731" y="3907196"/>
              <a:ext cx="400051" cy="50883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8721F6D9-6BC6-4861-9830-D84BBA1DA451}"/>
                </a:ext>
              </a:extLst>
            </p:cNvPr>
            <p:cNvCxnSpPr>
              <a:cxnSpLocks/>
              <a:endCxn id="9" idx="0"/>
            </p:cNvCxnSpPr>
            <p:nvPr/>
          </p:nvCxnSpPr>
          <p:spPr>
            <a:xfrm flipH="1">
              <a:off x="5997782" y="3915695"/>
              <a:ext cx="400050" cy="50033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E716889F-E416-4068-8EE9-AEC058F2D9FE}"/>
                </a:ext>
              </a:extLst>
            </p:cNvPr>
            <p:cNvCxnSpPr>
              <a:cxnSpLocks/>
            </p:cNvCxnSpPr>
            <p:nvPr/>
          </p:nvCxnSpPr>
          <p:spPr>
            <a:xfrm>
              <a:off x="6675417" y="4698602"/>
              <a:ext cx="38759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Rectangle: Top Corners One Rounded and One Snipped 17">
              <a:extLst>
                <a:ext uri="{FF2B5EF4-FFF2-40B4-BE49-F238E27FC236}">
                  <a16:creationId xmlns:a16="http://schemas.microsoft.com/office/drawing/2014/main" id="{A32BD033-AF6E-4033-AEBC-5064D5186ED9}"/>
                </a:ext>
              </a:extLst>
            </p:cNvPr>
            <p:cNvSpPr/>
            <p:nvPr/>
          </p:nvSpPr>
          <p:spPr>
            <a:xfrm>
              <a:off x="7075468" y="4416027"/>
              <a:ext cx="430927" cy="565150"/>
            </a:xfrm>
            <a:prstGeom prst="snip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t>.ii</a:t>
              </a:r>
            </a:p>
          </p:txBody>
        </p:sp>
        <p:cxnSp>
          <p:nvCxnSpPr>
            <p:cNvPr id="19" name="Straight Arrow Connector 18">
              <a:extLst>
                <a:ext uri="{FF2B5EF4-FFF2-40B4-BE49-F238E27FC236}">
                  <a16:creationId xmlns:a16="http://schemas.microsoft.com/office/drawing/2014/main" id="{7E034B1B-DFDF-42BB-B0C0-1468C58DD8AA}"/>
                </a:ext>
              </a:extLst>
            </p:cNvPr>
            <p:cNvCxnSpPr>
              <a:cxnSpLocks/>
              <a:endCxn id="20" idx="1"/>
            </p:cNvCxnSpPr>
            <p:nvPr/>
          </p:nvCxnSpPr>
          <p:spPr>
            <a:xfrm>
              <a:off x="4895603" y="5887436"/>
              <a:ext cx="42454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Rectangle: Rounded Corners 19">
              <a:extLst>
                <a:ext uri="{FF2B5EF4-FFF2-40B4-BE49-F238E27FC236}">
                  <a16:creationId xmlns:a16="http://schemas.microsoft.com/office/drawing/2014/main" id="{0AC1D341-E517-4B83-BA47-A7D0817634F6}"/>
                </a:ext>
              </a:extLst>
            </p:cNvPr>
            <p:cNvSpPr/>
            <p:nvPr/>
          </p:nvSpPr>
          <p:spPr>
            <a:xfrm>
              <a:off x="5320146" y="5604861"/>
              <a:ext cx="1355271" cy="56515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a:t>Preprocessor</a:t>
              </a:r>
            </a:p>
          </p:txBody>
        </p:sp>
        <p:cxnSp>
          <p:nvCxnSpPr>
            <p:cNvPr id="22" name="Straight Arrow Connector 21">
              <a:extLst>
                <a:ext uri="{FF2B5EF4-FFF2-40B4-BE49-F238E27FC236}">
                  <a16:creationId xmlns:a16="http://schemas.microsoft.com/office/drawing/2014/main" id="{CEAF6F94-BF6E-45FA-9005-2FDBF7EF1CB8}"/>
                </a:ext>
              </a:extLst>
            </p:cNvPr>
            <p:cNvCxnSpPr>
              <a:cxnSpLocks/>
            </p:cNvCxnSpPr>
            <p:nvPr/>
          </p:nvCxnSpPr>
          <p:spPr>
            <a:xfrm>
              <a:off x="6675417" y="5887436"/>
              <a:ext cx="38759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Rectangle: Top Corners One Rounded and One Snipped 22">
              <a:extLst>
                <a:ext uri="{FF2B5EF4-FFF2-40B4-BE49-F238E27FC236}">
                  <a16:creationId xmlns:a16="http://schemas.microsoft.com/office/drawing/2014/main" id="{3F54B393-9D75-4BCC-A007-EC6966651C5E}"/>
                </a:ext>
              </a:extLst>
            </p:cNvPr>
            <p:cNvSpPr/>
            <p:nvPr/>
          </p:nvSpPr>
          <p:spPr>
            <a:xfrm>
              <a:off x="7075468" y="5604861"/>
              <a:ext cx="430927" cy="565150"/>
            </a:xfrm>
            <a:prstGeom prst="snip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t>.ii</a:t>
              </a:r>
            </a:p>
          </p:txBody>
        </p:sp>
      </p:grpSp>
    </p:spTree>
    <p:extLst>
      <p:ext uri="{BB962C8B-B14F-4D97-AF65-F5344CB8AC3E}">
        <p14:creationId xmlns:p14="http://schemas.microsoft.com/office/powerpoint/2010/main" val="13350750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307768" y="1103385"/>
            <a:ext cx="11310257" cy="4461130"/>
          </a:xfrm>
        </p:spPr>
        <p:txBody>
          <a:bodyPr>
            <a:noAutofit/>
          </a:bodyPr>
          <a:lstStyle/>
          <a:p>
            <a:pPr>
              <a:buClr>
                <a:schemeClr val="tx2"/>
              </a:buClr>
            </a:pPr>
            <a:r>
              <a:rPr lang="en-US" dirty="0">
                <a:solidFill>
                  <a:srgbClr val="00B0F0"/>
                </a:solidFill>
              </a:rPr>
              <a:t>PIMPL</a:t>
            </a:r>
            <a:r>
              <a:rPr lang="en-US" dirty="0"/>
              <a:t> – </a:t>
            </a:r>
            <a:r>
              <a:rPr lang="en-US" dirty="0">
                <a:solidFill>
                  <a:srgbClr val="00B0F0"/>
                </a:solidFill>
              </a:rPr>
              <a:t>P</a:t>
            </a:r>
            <a:r>
              <a:rPr lang="en-US" dirty="0"/>
              <a:t>ointer to </a:t>
            </a:r>
            <a:r>
              <a:rPr lang="en-US" dirty="0" err="1">
                <a:solidFill>
                  <a:srgbClr val="00B0F0"/>
                </a:solidFill>
              </a:rPr>
              <a:t>IMPL</a:t>
            </a:r>
            <a:r>
              <a:rPr lang="en-US" dirty="0" err="1"/>
              <a:t>ementation</a:t>
            </a:r>
            <a:r>
              <a:rPr lang="en-US" dirty="0"/>
              <a:t>.</a:t>
            </a:r>
          </a:p>
          <a:p>
            <a:pPr>
              <a:buClr>
                <a:schemeClr val="tx2"/>
              </a:buClr>
            </a:pPr>
            <a:r>
              <a:rPr lang="en-US" dirty="0"/>
              <a:t>A glorified wrapper class.</a:t>
            </a:r>
          </a:p>
        </p:txBody>
      </p:sp>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46313" y="365125"/>
            <a:ext cx="11310257" cy="508951"/>
          </a:xfrm>
        </p:spPr>
        <p:txBody>
          <a:bodyPr>
            <a:noAutofit/>
          </a:bodyPr>
          <a:lstStyle/>
          <a:p>
            <a:r>
              <a:rPr lang="en-US" dirty="0"/>
              <a:t>Total insulation technique #2- PIMPL</a:t>
            </a:r>
          </a:p>
        </p:txBody>
      </p:sp>
      <p:sp>
        <p:nvSpPr>
          <p:cNvPr id="4" name="Rectangle: Rounded Corners 3">
            <a:extLst>
              <a:ext uri="{FF2B5EF4-FFF2-40B4-BE49-F238E27FC236}">
                <a16:creationId xmlns:a16="http://schemas.microsoft.com/office/drawing/2014/main" id="{A2E89669-66F5-45FC-9CE4-ADE5C8CDF736}"/>
              </a:ext>
            </a:extLst>
          </p:cNvPr>
          <p:cNvSpPr/>
          <p:nvPr/>
        </p:nvSpPr>
        <p:spPr>
          <a:xfrm>
            <a:off x="51922" y="2252520"/>
            <a:ext cx="3521699" cy="4044108"/>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2000" b="1" dirty="0"/>
              <a:t>// </a:t>
            </a:r>
            <a:r>
              <a:rPr lang="en-US" sz="2000" b="1" dirty="0" err="1"/>
              <a:t>Manager.h</a:t>
            </a:r>
            <a:endParaRPr lang="en-US" sz="2000" b="1" dirty="0"/>
          </a:p>
          <a:p>
            <a:endParaRPr lang="en-US" sz="2000" b="1" dirty="0"/>
          </a:p>
          <a:p>
            <a:r>
              <a:rPr lang="en-US" sz="2000" b="1" dirty="0"/>
              <a:t>class </a:t>
            </a:r>
            <a:r>
              <a:rPr lang="en-US" sz="2000" b="1" dirty="0" err="1"/>
              <a:t>ManagerImpl</a:t>
            </a:r>
            <a:r>
              <a:rPr lang="en-US" sz="2000" b="1" dirty="0"/>
              <a:t>;</a:t>
            </a:r>
          </a:p>
          <a:p>
            <a:endParaRPr lang="en-US" sz="2000" b="1" dirty="0"/>
          </a:p>
          <a:p>
            <a:r>
              <a:rPr lang="en-US" sz="2000" b="1" dirty="0"/>
              <a:t>class Manager {</a:t>
            </a:r>
          </a:p>
          <a:p>
            <a:r>
              <a:rPr lang="en-US" sz="2000" b="1" dirty="0"/>
              <a:t>    void foo();</a:t>
            </a:r>
          </a:p>
          <a:p>
            <a:r>
              <a:rPr lang="en-US" sz="2000" b="1" dirty="0"/>
              <a:t>    // only 1 data member</a:t>
            </a:r>
          </a:p>
          <a:p>
            <a:r>
              <a:rPr lang="en-US" sz="2000" b="1" dirty="0"/>
              <a:t>    </a:t>
            </a:r>
            <a:r>
              <a:rPr lang="en-US" sz="2000" b="1" dirty="0" err="1"/>
              <a:t>ManagerImpl</a:t>
            </a:r>
            <a:r>
              <a:rPr lang="en-US" sz="2000" b="1" dirty="0"/>
              <a:t>* </a:t>
            </a:r>
            <a:r>
              <a:rPr lang="en-US" sz="2000" b="1" dirty="0" err="1"/>
              <a:t>m_impl</a:t>
            </a:r>
            <a:r>
              <a:rPr lang="en-US" sz="2000" b="1" dirty="0"/>
              <a:t>;</a:t>
            </a:r>
          </a:p>
          <a:p>
            <a:r>
              <a:rPr lang="en-US" sz="2000" b="1" dirty="0"/>
              <a:t>};</a:t>
            </a:r>
          </a:p>
        </p:txBody>
      </p:sp>
      <p:sp>
        <p:nvSpPr>
          <p:cNvPr id="11" name="Rectangle: Rounded Corners 10">
            <a:extLst>
              <a:ext uri="{FF2B5EF4-FFF2-40B4-BE49-F238E27FC236}">
                <a16:creationId xmlns:a16="http://schemas.microsoft.com/office/drawing/2014/main" id="{5B702835-1346-47AC-8F27-B7A21D876A48}"/>
              </a:ext>
            </a:extLst>
          </p:cNvPr>
          <p:cNvSpPr/>
          <p:nvPr/>
        </p:nvSpPr>
        <p:spPr>
          <a:xfrm>
            <a:off x="4095674" y="1574157"/>
            <a:ext cx="8044404" cy="4826643"/>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2400" b="1" dirty="0"/>
              <a:t>// Manager.cpp</a:t>
            </a:r>
          </a:p>
          <a:p>
            <a:endParaRPr lang="en-US" sz="2400" b="1" dirty="0"/>
          </a:p>
          <a:p>
            <a:r>
              <a:rPr lang="en-US" sz="2400" b="1" dirty="0"/>
              <a:t>#include “</a:t>
            </a:r>
            <a:r>
              <a:rPr lang="en-US" sz="2400" b="1" dirty="0" err="1"/>
              <a:t>Manager.h</a:t>
            </a:r>
            <a:r>
              <a:rPr lang="en-US" sz="2400" b="1" dirty="0"/>
              <a:t>”</a:t>
            </a:r>
          </a:p>
          <a:p>
            <a:endParaRPr lang="en-US" sz="2400" b="1" dirty="0"/>
          </a:p>
          <a:p>
            <a:r>
              <a:rPr lang="en-US" sz="2400" b="1" dirty="0"/>
              <a:t>class </a:t>
            </a:r>
            <a:r>
              <a:rPr lang="en-US" sz="2400" b="1" dirty="0" err="1"/>
              <a:t>ManagerImpl</a:t>
            </a:r>
            <a:r>
              <a:rPr lang="en-US" sz="2400" b="1" dirty="0"/>
              <a:t> {</a:t>
            </a:r>
          </a:p>
          <a:p>
            <a:r>
              <a:rPr lang="en-US" sz="2400" b="1" dirty="0"/>
              <a:t>    void foo1() { /* do stuff with data members*/ }</a:t>
            </a:r>
          </a:p>
          <a:p>
            <a:r>
              <a:rPr lang="en-US" sz="2400" b="1" dirty="0"/>
              <a:t>    // data </a:t>
            </a:r>
            <a:r>
              <a:rPr lang="en-US" sz="2400" b="1" dirty="0" err="1"/>
              <a:t>mambers</a:t>
            </a:r>
            <a:endParaRPr lang="en-US" sz="2400" b="1" dirty="0"/>
          </a:p>
          <a:p>
            <a:r>
              <a:rPr lang="en-US" sz="2400" b="1" dirty="0"/>
              <a:t>};</a:t>
            </a:r>
          </a:p>
          <a:p>
            <a:endParaRPr lang="en-US" sz="2400" b="1" dirty="0"/>
          </a:p>
          <a:p>
            <a:r>
              <a:rPr lang="en-US" sz="2400" b="1" dirty="0"/>
              <a:t>Manager::Manager() : </a:t>
            </a:r>
            <a:r>
              <a:rPr lang="en-US" sz="2400" b="1" dirty="0" err="1"/>
              <a:t>m_impl</a:t>
            </a:r>
            <a:r>
              <a:rPr lang="en-US" sz="2400" b="1" dirty="0"/>
              <a:t>(new </a:t>
            </a:r>
            <a:r>
              <a:rPr lang="en-US" sz="2400" b="1" dirty="0" err="1"/>
              <a:t>ManagerImpl</a:t>
            </a:r>
            <a:r>
              <a:rPr lang="en-US" sz="2400" b="1" dirty="0"/>
              <a:t>) {}</a:t>
            </a:r>
          </a:p>
          <a:p>
            <a:endParaRPr lang="en-US" sz="2400" b="1" dirty="0"/>
          </a:p>
          <a:p>
            <a:r>
              <a:rPr lang="en-US" sz="2400" b="1" dirty="0"/>
              <a:t>Manager::foo() { </a:t>
            </a:r>
            <a:r>
              <a:rPr lang="en-US" sz="2400" b="1" dirty="0" err="1"/>
              <a:t>m_imp</a:t>
            </a:r>
            <a:r>
              <a:rPr lang="en-US" sz="2400" b="1" dirty="0"/>
              <a:t>-&gt;foo(); }</a:t>
            </a:r>
          </a:p>
          <a:p>
            <a:endParaRPr lang="en-US" sz="2400" b="1" dirty="0"/>
          </a:p>
        </p:txBody>
      </p:sp>
    </p:spTree>
    <p:extLst>
      <p:ext uri="{BB962C8B-B14F-4D97-AF65-F5344CB8AC3E}">
        <p14:creationId xmlns:p14="http://schemas.microsoft.com/office/powerpoint/2010/main" val="412738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307768" y="874076"/>
            <a:ext cx="11310257" cy="5618799"/>
          </a:xfrm>
        </p:spPr>
        <p:txBody>
          <a:bodyPr>
            <a:noAutofit/>
          </a:bodyPr>
          <a:lstStyle/>
          <a:p>
            <a:pPr>
              <a:buClr>
                <a:schemeClr val="tx2"/>
              </a:buClr>
            </a:pPr>
            <a:r>
              <a:rPr lang="en-US" dirty="0"/>
              <a:t>Let’s say we have a </a:t>
            </a:r>
            <a:r>
              <a:rPr lang="en-US" dirty="0" err="1"/>
              <a:t>DataUtil</a:t>
            </a:r>
            <a:r>
              <a:rPr lang="en-US" dirty="0"/>
              <a:t> class that has a static int array:</a:t>
            </a:r>
          </a:p>
          <a:p>
            <a:pPr>
              <a:buClr>
                <a:schemeClr val="tx2"/>
              </a:buClr>
            </a:pPr>
            <a:endParaRPr lang="en-US" dirty="0"/>
          </a:p>
          <a:p>
            <a:pPr>
              <a:buClr>
                <a:schemeClr val="tx2"/>
              </a:buClr>
            </a:pPr>
            <a:endParaRPr lang="en-US" dirty="0"/>
          </a:p>
          <a:p>
            <a:pPr>
              <a:buClr>
                <a:schemeClr val="tx2"/>
              </a:buClr>
            </a:pPr>
            <a:endParaRPr lang="en-US" dirty="0"/>
          </a:p>
          <a:p>
            <a:pPr>
              <a:buClr>
                <a:schemeClr val="tx2"/>
              </a:buClr>
            </a:pPr>
            <a:endParaRPr lang="en-US" dirty="0"/>
          </a:p>
          <a:p>
            <a:pPr>
              <a:buClr>
                <a:schemeClr val="tx2"/>
              </a:buClr>
            </a:pPr>
            <a:endParaRPr lang="en-US" dirty="0"/>
          </a:p>
          <a:p>
            <a:pPr>
              <a:buClr>
                <a:schemeClr val="tx2"/>
              </a:buClr>
            </a:pPr>
            <a:endParaRPr lang="en-US" dirty="0"/>
          </a:p>
          <a:p>
            <a:pPr>
              <a:buClr>
                <a:schemeClr val="tx2"/>
              </a:buClr>
            </a:pPr>
            <a:endParaRPr lang="en-US" dirty="0"/>
          </a:p>
          <a:p>
            <a:pPr>
              <a:buClr>
                <a:schemeClr val="tx2"/>
              </a:buClr>
            </a:pPr>
            <a:r>
              <a:rPr lang="en-US" dirty="0"/>
              <a:t>And at some point, we need to change the _data array. Doing that will require all </a:t>
            </a:r>
            <a:r>
              <a:rPr lang="en-US" dirty="0" err="1"/>
              <a:t>cpp</a:t>
            </a:r>
            <a:r>
              <a:rPr lang="en-US" dirty="0"/>
              <a:t> files that include </a:t>
            </a:r>
            <a:r>
              <a:rPr lang="en-US" dirty="0" err="1"/>
              <a:t>DataUtil.h</a:t>
            </a:r>
            <a:r>
              <a:rPr lang="en-US" dirty="0"/>
              <a:t> to recompile. Plus, the _data array will be duplicated in each one of these files. How can we prevent both these issues?</a:t>
            </a:r>
          </a:p>
        </p:txBody>
      </p:sp>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46313" y="365125"/>
            <a:ext cx="11310257" cy="508951"/>
          </a:xfrm>
        </p:spPr>
        <p:txBody>
          <a:bodyPr>
            <a:noAutofit/>
          </a:bodyPr>
          <a:lstStyle/>
          <a:p>
            <a:r>
              <a:rPr lang="en-US" b="1" dirty="0"/>
              <a:t>Partial insulation techniques – Example 1</a:t>
            </a:r>
          </a:p>
        </p:txBody>
      </p:sp>
      <p:sp>
        <p:nvSpPr>
          <p:cNvPr id="21" name="Rectangle: Rounded Corners 20">
            <a:extLst>
              <a:ext uri="{FF2B5EF4-FFF2-40B4-BE49-F238E27FC236}">
                <a16:creationId xmlns:a16="http://schemas.microsoft.com/office/drawing/2014/main" id="{4D4D9084-EE04-4A8C-9FAA-AE108D523E7B}"/>
              </a:ext>
            </a:extLst>
          </p:cNvPr>
          <p:cNvSpPr/>
          <p:nvPr/>
        </p:nvSpPr>
        <p:spPr>
          <a:xfrm>
            <a:off x="1237673" y="1383026"/>
            <a:ext cx="9716654" cy="4103373"/>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2400" b="1" dirty="0"/>
              <a:t>// </a:t>
            </a:r>
            <a:r>
              <a:rPr lang="en-US" sz="2400" b="1" dirty="0" err="1"/>
              <a:t>DataUtil.h</a:t>
            </a:r>
            <a:endParaRPr lang="en-US" sz="2400" b="1" dirty="0"/>
          </a:p>
          <a:p>
            <a:endParaRPr lang="en-US" sz="2400" b="1" dirty="0"/>
          </a:p>
          <a:p>
            <a:r>
              <a:rPr lang="en-US" sz="2400" b="1" dirty="0"/>
              <a:t>class </a:t>
            </a:r>
            <a:r>
              <a:rPr lang="en-US" sz="2400" b="1" dirty="0" err="1"/>
              <a:t>DataUtil</a:t>
            </a:r>
            <a:r>
              <a:rPr lang="en-US" sz="2400" b="1" dirty="0"/>
              <a:t> {</a:t>
            </a:r>
          </a:p>
          <a:p>
            <a:r>
              <a:rPr lang="en-US" sz="2400" b="1" dirty="0"/>
              <a:t>    static const int _data[] = { 7, 7, 7 ,7 ,7 ,7 ,7};</a:t>
            </a:r>
          </a:p>
          <a:p>
            <a:r>
              <a:rPr lang="en-US" sz="2400" b="1" dirty="0"/>
              <a:t>    static const int _</a:t>
            </a:r>
            <a:r>
              <a:rPr lang="en-US" sz="2400" b="1" dirty="0" err="1"/>
              <a:t>dataLength</a:t>
            </a:r>
            <a:r>
              <a:rPr lang="en-US" sz="2400" b="1" dirty="0"/>
              <a:t> = </a:t>
            </a:r>
            <a:r>
              <a:rPr lang="en-US" sz="2400" b="1" dirty="0" err="1"/>
              <a:t>sizeof</a:t>
            </a:r>
            <a:r>
              <a:rPr lang="en-US" sz="2400" b="1" dirty="0"/>
              <a:t>(_data) / </a:t>
            </a:r>
            <a:r>
              <a:rPr lang="en-US" sz="2400" b="1" dirty="0" err="1"/>
              <a:t>sizeof</a:t>
            </a:r>
            <a:r>
              <a:rPr lang="en-US" sz="2400" b="1" dirty="0"/>
              <a:t>(int);</a:t>
            </a:r>
          </a:p>
          <a:p>
            <a:r>
              <a:rPr lang="en-US" sz="2400" b="1" dirty="0"/>
              <a:t>}</a:t>
            </a:r>
          </a:p>
        </p:txBody>
      </p:sp>
    </p:spTree>
    <p:extLst>
      <p:ext uri="{BB962C8B-B14F-4D97-AF65-F5344CB8AC3E}">
        <p14:creationId xmlns:p14="http://schemas.microsoft.com/office/powerpoint/2010/main" val="7667338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307768" y="1103385"/>
            <a:ext cx="11310257" cy="5389490"/>
          </a:xfrm>
        </p:spPr>
        <p:txBody>
          <a:bodyPr>
            <a:noAutofit/>
          </a:bodyPr>
          <a:lstStyle/>
          <a:p>
            <a:pPr>
              <a:buClr>
                <a:schemeClr val="tx2"/>
              </a:buClr>
            </a:pPr>
            <a:endParaRPr lang="en-US" dirty="0"/>
          </a:p>
          <a:p>
            <a:pPr>
              <a:buClr>
                <a:schemeClr val="tx2"/>
              </a:buClr>
            </a:pPr>
            <a:endParaRPr lang="en-US" dirty="0"/>
          </a:p>
          <a:p>
            <a:pPr>
              <a:buClr>
                <a:schemeClr val="tx2"/>
              </a:buClr>
            </a:pPr>
            <a:endParaRPr lang="en-US" dirty="0"/>
          </a:p>
          <a:p>
            <a:pPr>
              <a:buClr>
                <a:schemeClr val="tx2"/>
              </a:buClr>
            </a:pPr>
            <a:endParaRPr lang="en-US" dirty="0"/>
          </a:p>
          <a:p>
            <a:pPr>
              <a:buClr>
                <a:schemeClr val="tx2"/>
              </a:buClr>
            </a:pPr>
            <a:endParaRPr lang="en-US" dirty="0"/>
          </a:p>
          <a:p>
            <a:pPr>
              <a:buClr>
                <a:schemeClr val="tx2"/>
              </a:buClr>
            </a:pPr>
            <a:endParaRPr lang="en-US" dirty="0"/>
          </a:p>
          <a:p>
            <a:pPr>
              <a:buClr>
                <a:schemeClr val="tx2"/>
              </a:buClr>
            </a:pPr>
            <a:endParaRPr lang="en-US" dirty="0"/>
          </a:p>
          <a:p>
            <a:pPr>
              <a:buClr>
                <a:schemeClr val="tx2"/>
              </a:buClr>
            </a:pPr>
            <a:r>
              <a:rPr lang="en-US" dirty="0"/>
              <a:t>Now we can change _data however we want without the pitfalls of the previous implementation.</a:t>
            </a:r>
          </a:p>
        </p:txBody>
      </p:sp>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46313" y="365125"/>
            <a:ext cx="11310257" cy="508951"/>
          </a:xfrm>
        </p:spPr>
        <p:txBody>
          <a:bodyPr>
            <a:noAutofit/>
          </a:bodyPr>
          <a:lstStyle/>
          <a:p>
            <a:r>
              <a:rPr lang="en-US" sz="3200" b="1" dirty="0"/>
              <a:t>Partial insulation techniques – Example 1</a:t>
            </a:r>
          </a:p>
        </p:txBody>
      </p:sp>
      <p:sp>
        <p:nvSpPr>
          <p:cNvPr id="21" name="Rectangle: Rounded Corners 20">
            <a:extLst>
              <a:ext uri="{FF2B5EF4-FFF2-40B4-BE49-F238E27FC236}">
                <a16:creationId xmlns:a16="http://schemas.microsoft.com/office/drawing/2014/main" id="{4D4D9084-EE04-4A8C-9FAA-AE108D523E7B}"/>
              </a:ext>
            </a:extLst>
          </p:cNvPr>
          <p:cNvSpPr/>
          <p:nvPr/>
        </p:nvSpPr>
        <p:spPr>
          <a:xfrm>
            <a:off x="81024" y="874076"/>
            <a:ext cx="5163278" cy="4114612"/>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2400" b="1" dirty="0"/>
              <a:t>// </a:t>
            </a:r>
            <a:r>
              <a:rPr lang="en-US" sz="2400" b="1" dirty="0" err="1"/>
              <a:t>DataUtil.h</a:t>
            </a:r>
            <a:endParaRPr lang="en-US" sz="2400" b="1" dirty="0"/>
          </a:p>
          <a:p>
            <a:endParaRPr lang="en-US" sz="2400" b="1" dirty="0"/>
          </a:p>
          <a:p>
            <a:r>
              <a:rPr lang="en-US" sz="2400" b="1" dirty="0"/>
              <a:t>class </a:t>
            </a:r>
            <a:r>
              <a:rPr lang="en-US" sz="2400" b="1" dirty="0" err="1"/>
              <a:t>DataUtil</a:t>
            </a:r>
            <a:r>
              <a:rPr lang="en-US" sz="2400" b="1" dirty="0"/>
              <a:t> {</a:t>
            </a:r>
          </a:p>
          <a:p>
            <a:r>
              <a:rPr lang="en-US" sz="2400" b="1" dirty="0"/>
              <a:t>    static const int* _</a:t>
            </a:r>
            <a:r>
              <a:rPr lang="en-US" sz="2400" b="1" dirty="0" err="1"/>
              <a:t>data_p</a:t>
            </a:r>
            <a:r>
              <a:rPr lang="en-US" sz="2400" b="1" dirty="0"/>
              <a:t>;</a:t>
            </a:r>
          </a:p>
          <a:p>
            <a:r>
              <a:rPr lang="en-US" sz="2400" b="1" dirty="0"/>
              <a:t>    static const int _</a:t>
            </a:r>
            <a:r>
              <a:rPr lang="en-US" sz="2400" b="1" dirty="0" err="1"/>
              <a:t>dataLength</a:t>
            </a:r>
            <a:r>
              <a:rPr lang="en-US" sz="2400" b="1" dirty="0"/>
              <a:t>;</a:t>
            </a:r>
          </a:p>
          <a:p>
            <a:r>
              <a:rPr lang="en-US" sz="2400" b="1" dirty="0"/>
              <a:t>}</a:t>
            </a:r>
          </a:p>
        </p:txBody>
      </p:sp>
      <p:sp>
        <p:nvSpPr>
          <p:cNvPr id="5" name="Rectangle: Rounded Corners 4">
            <a:extLst>
              <a:ext uri="{FF2B5EF4-FFF2-40B4-BE49-F238E27FC236}">
                <a16:creationId xmlns:a16="http://schemas.microsoft.com/office/drawing/2014/main" id="{63B9F46C-B48D-4637-B186-A55D63050D29}"/>
              </a:ext>
            </a:extLst>
          </p:cNvPr>
          <p:cNvSpPr/>
          <p:nvPr/>
        </p:nvSpPr>
        <p:spPr>
          <a:xfrm>
            <a:off x="5357092" y="874075"/>
            <a:ext cx="6148143" cy="4114613"/>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2400" b="1" dirty="0"/>
              <a:t>// DataUtil.cpp</a:t>
            </a:r>
          </a:p>
          <a:p>
            <a:endParaRPr lang="en-US" sz="2400" b="1" dirty="0"/>
          </a:p>
          <a:p>
            <a:r>
              <a:rPr lang="en-US" sz="2400" b="1" dirty="0"/>
              <a:t>static const int _data[] = { 7, 7, 7 ,7 ,7 ,7 ,7};</a:t>
            </a:r>
          </a:p>
          <a:p>
            <a:endParaRPr lang="en-US" sz="2400" b="1" dirty="0"/>
          </a:p>
          <a:p>
            <a:r>
              <a:rPr lang="en-US" sz="2400" b="1" dirty="0"/>
              <a:t>const int* </a:t>
            </a:r>
            <a:r>
              <a:rPr lang="en-US" sz="2400" b="1" dirty="0" err="1"/>
              <a:t>DataUtil</a:t>
            </a:r>
            <a:r>
              <a:rPr lang="en-US" sz="2400" b="1" dirty="0"/>
              <a:t>::_</a:t>
            </a:r>
            <a:r>
              <a:rPr lang="en-US" sz="2400" b="1" dirty="0" err="1"/>
              <a:t>data_p</a:t>
            </a:r>
            <a:r>
              <a:rPr lang="en-US" sz="2400" b="1" dirty="0"/>
              <a:t> = _data;</a:t>
            </a:r>
          </a:p>
          <a:p>
            <a:endParaRPr lang="en-US" sz="2400" b="1" dirty="0"/>
          </a:p>
          <a:p>
            <a:r>
              <a:rPr lang="en-US" sz="2400" b="1" dirty="0"/>
              <a:t>const int </a:t>
            </a:r>
            <a:r>
              <a:rPr lang="en-US" sz="2400" b="1" dirty="0" err="1"/>
              <a:t>DataUtil</a:t>
            </a:r>
            <a:r>
              <a:rPr lang="en-US" sz="2400" b="1" dirty="0"/>
              <a:t> ::_</a:t>
            </a:r>
            <a:r>
              <a:rPr lang="en-US" sz="2400" b="1" dirty="0" err="1"/>
              <a:t>dataLength</a:t>
            </a:r>
            <a:r>
              <a:rPr lang="en-US" sz="2400" b="1" dirty="0"/>
              <a:t> = </a:t>
            </a:r>
            <a:r>
              <a:rPr lang="en-US" sz="2400" b="1" dirty="0" err="1"/>
              <a:t>sizeof</a:t>
            </a:r>
            <a:r>
              <a:rPr lang="en-US" sz="2400" b="1" dirty="0"/>
              <a:t>(_data) / </a:t>
            </a:r>
            <a:r>
              <a:rPr lang="en-US" sz="2400" b="1" dirty="0" err="1"/>
              <a:t>sizeof</a:t>
            </a:r>
            <a:r>
              <a:rPr lang="en-US" sz="2400" b="1" dirty="0"/>
              <a:t>(int);</a:t>
            </a:r>
          </a:p>
        </p:txBody>
      </p:sp>
    </p:spTree>
    <p:extLst>
      <p:ext uri="{BB962C8B-B14F-4D97-AF65-F5344CB8AC3E}">
        <p14:creationId xmlns:p14="http://schemas.microsoft.com/office/powerpoint/2010/main" val="3433418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307768" y="1103385"/>
            <a:ext cx="11310257" cy="5389490"/>
          </a:xfrm>
        </p:spPr>
        <p:txBody>
          <a:bodyPr>
            <a:noAutofit/>
          </a:bodyPr>
          <a:lstStyle/>
          <a:p>
            <a:pPr>
              <a:buClr>
                <a:schemeClr val="tx2"/>
              </a:buClr>
            </a:pPr>
            <a:r>
              <a:rPr lang="en-US" dirty="0"/>
              <a:t>If we have a function that needs to be defined in the header (template / inline), we can move some parts of this function to the </a:t>
            </a:r>
            <a:r>
              <a:rPr lang="en-US" dirty="0" err="1"/>
              <a:t>cpp</a:t>
            </a:r>
            <a:r>
              <a:rPr lang="en-US" dirty="0"/>
              <a:t> files.</a:t>
            </a:r>
          </a:p>
        </p:txBody>
      </p:sp>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46313" y="365125"/>
            <a:ext cx="11310257" cy="508951"/>
          </a:xfrm>
        </p:spPr>
        <p:txBody>
          <a:bodyPr>
            <a:noAutofit/>
          </a:bodyPr>
          <a:lstStyle/>
          <a:p>
            <a:r>
              <a:rPr lang="en-US" sz="3200" b="1" dirty="0"/>
              <a:t>Partial insulation techniques – Example 2</a:t>
            </a:r>
          </a:p>
        </p:txBody>
      </p:sp>
      <p:sp>
        <p:nvSpPr>
          <p:cNvPr id="4" name="Rectangle: Rounded Corners 3">
            <a:extLst>
              <a:ext uri="{FF2B5EF4-FFF2-40B4-BE49-F238E27FC236}">
                <a16:creationId xmlns:a16="http://schemas.microsoft.com/office/drawing/2014/main" id="{7EA1F16A-92D6-41CC-9C2F-F34E89C24974}"/>
              </a:ext>
            </a:extLst>
          </p:cNvPr>
          <p:cNvSpPr/>
          <p:nvPr/>
        </p:nvSpPr>
        <p:spPr>
          <a:xfrm>
            <a:off x="1609277" y="1943100"/>
            <a:ext cx="8707237" cy="4549775"/>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b="1" dirty="0"/>
              <a:t>// </a:t>
            </a:r>
            <a:r>
              <a:rPr lang="en-US" b="1" dirty="0" err="1"/>
              <a:t>FileManager.h</a:t>
            </a:r>
            <a:endParaRPr lang="en-US" b="1" dirty="0"/>
          </a:p>
          <a:p>
            <a:endParaRPr lang="en-US" sz="1600" b="1" dirty="0"/>
          </a:p>
          <a:p>
            <a:r>
              <a:rPr lang="en-US" b="1" dirty="0"/>
              <a:t>#include “</a:t>
            </a:r>
            <a:r>
              <a:rPr lang="en-US" b="1" dirty="0" err="1"/>
              <a:t>FileUtil.h</a:t>
            </a:r>
            <a:r>
              <a:rPr lang="en-US" b="1" dirty="0"/>
              <a:t>”</a:t>
            </a:r>
          </a:p>
          <a:p>
            <a:endParaRPr lang="en-US" sz="2000" b="1" dirty="0"/>
          </a:p>
          <a:p>
            <a:r>
              <a:rPr lang="en-US" sz="2000" b="1" dirty="0"/>
              <a:t>class </a:t>
            </a:r>
            <a:r>
              <a:rPr lang="en-US" sz="2000" b="1" dirty="0" err="1"/>
              <a:t>FileManager</a:t>
            </a:r>
            <a:r>
              <a:rPr lang="en-US" sz="2000" b="1" dirty="0"/>
              <a:t> {</a:t>
            </a:r>
          </a:p>
          <a:p>
            <a:endParaRPr lang="en-US" sz="2000" b="1" dirty="0"/>
          </a:p>
          <a:p>
            <a:r>
              <a:rPr lang="en-US" sz="2000" b="1" dirty="0"/>
              <a:t>    template &lt;class </a:t>
            </a:r>
            <a:r>
              <a:rPr lang="en-US" sz="2000" b="1" dirty="0" err="1"/>
              <a:t>FileContainer</a:t>
            </a:r>
            <a:r>
              <a:rPr lang="en-US" sz="2000" b="1" dirty="0"/>
              <a:t>&gt;</a:t>
            </a:r>
          </a:p>
          <a:p>
            <a:r>
              <a:rPr lang="en-US" sz="2000" b="1" dirty="0"/>
              <a:t>    void </a:t>
            </a:r>
            <a:r>
              <a:rPr lang="en-US" sz="2000" b="1" dirty="0" err="1"/>
              <a:t>copyAndEncryptFiles</a:t>
            </a:r>
            <a:r>
              <a:rPr lang="en-US" sz="2000" b="1" dirty="0"/>
              <a:t>(</a:t>
            </a:r>
            <a:r>
              <a:rPr lang="en-US" sz="2000" b="1" dirty="0" err="1"/>
              <a:t>FileContainer</a:t>
            </a:r>
            <a:r>
              <a:rPr lang="en-US" sz="2000" b="1" dirty="0"/>
              <a:t> files, … )</a:t>
            </a:r>
          </a:p>
          <a:p>
            <a:r>
              <a:rPr lang="en-US" sz="2000" b="1" dirty="0"/>
              <a:t>    {</a:t>
            </a:r>
          </a:p>
          <a:p>
            <a:r>
              <a:rPr lang="en-US" sz="2000" b="1" dirty="0"/>
              <a:t>        …</a:t>
            </a:r>
          </a:p>
          <a:p>
            <a:r>
              <a:rPr lang="en-US" sz="2000" b="1" dirty="0"/>
              <a:t>        </a:t>
            </a:r>
            <a:r>
              <a:rPr lang="en-US" sz="2000" b="1" dirty="0" err="1"/>
              <a:t>FileUtil</a:t>
            </a:r>
            <a:r>
              <a:rPr lang="en-US" sz="2000" b="1" dirty="0"/>
              <a:t>::encrypt(…);</a:t>
            </a:r>
          </a:p>
          <a:p>
            <a:r>
              <a:rPr lang="en-US" sz="2000" b="1" dirty="0"/>
              <a:t>        …</a:t>
            </a:r>
          </a:p>
          <a:p>
            <a:r>
              <a:rPr lang="en-US" sz="2000" b="1" dirty="0"/>
              <a:t>    }</a:t>
            </a:r>
          </a:p>
          <a:p>
            <a:r>
              <a:rPr lang="en-US" sz="2000" b="1" dirty="0"/>
              <a:t>};</a:t>
            </a:r>
          </a:p>
        </p:txBody>
      </p:sp>
    </p:spTree>
    <p:extLst>
      <p:ext uri="{BB962C8B-B14F-4D97-AF65-F5344CB8AC3E}">
        <p14:creationId xmlns:p14="http://schemas.microsoft.com/office/powerpoint/2010/main" val="28471643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307768" y="1103385"/>
            <a:ext cx="11310257" cy="5389490"/>
          </a:xfrm>
        </p:spPr>
        <p:txBody>
          <a:bodyPr>
            <a:noAutofit/>
          </a:bodyPr>
          <a:lstStyle/>
          <a:p>
            <a:pPr>
              <a:buClr>
                <a:schemeClr val="tx2"/>
              </a:buClr>
            </a:pPr>
            <a:r>
              <a:rPr lang="en-US" dirty="0"/>
              <a:t>Now we’ll move the encrypt(…) call to the </a:t>
            </a:r>
            <a:r>
              <a:rPr lang="en-US" dirty="0" err="1"/>
              <a:t>cpp</a:t>
            </a:r>
            <a:r>
              <a:rPr lang="en-US" dirty="0"/>
              <a:t>.</a:t>
            </a:r>
          </a:p>
        </p:txBody>
      </p:sp>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46313" y="365125"/>
            <a:ext cx="11310257" cy="508951"/>
          </a:xfrm>
        </p:spPr>
        <p:txBody>
          <a:bodyPr>
            <a:noAutofit/>
          </a:bodyPr>
          <a:lstStyle/>
          <a:p>
            <a:r>
              <a:rPr lang="en-US" sz="3200" b="1" dirty="0"/>
              <a:t>Partial insulation techniques – Example 2</a:t>
            </a:r>
          </a:p>
        </p:txBody>
      </p:sp>
      <p:sp>
        <p:nvSpPr>
          <p:cNvPr id="4" name="Rectangle: Rounded Corners 3">
            <a:extLst>
              <a:ext uri="{FF2B5EF4-FFF2-40B4-BE49-F238E27FC236}">
                <a16:creationId xmlns:a16="http://schemas.microsoft.com/office/drawing/2014/main" id="{7EA1F16A-92D6-41CC-9C2F-F34E89C24974}"/>
              </a:ext>
            </a:extLst>
          </p:cNvPr>
          <p:cNvSpPr/>
          <p:nvPr/>
        </p:nvSpPr>
        <p:spPr>
          <a:xfrm>
            <a:off x="53340" y="1508760"/>
            <a:ext cx="7085143" cy="4984115"/>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b="1" dirty="0"/>
              <a:t>// </a:t>
            </a:r>
            <a:r>
              <a:rPr lang="en-US" b="1" dirty="0" err="1"/>
              <a:t>FileManager.h</a:t>
            </a:r>
            <a:endParaRPr lang="en-US" b="1" dirty="0"/>
          </a:p>
          <a:p>
            <a:endParaRPr lang="en-US" sz="2000" b="1" dirty="0"/>
          </a:p>
          <a:p>
            <a:r>
              <a:rPr lang="en-US" sz="2000" b="1" dirty="0"/>
              <a:t>class </a:t>
            </a:r>
            <a:r>
              <a:rPr lang="en-US" sz="2000" b="1" dirty="0" err="1"/>
              <a:t>FileManager</a:t>
            </a:r>
            <a:r>
              <a:rPr lang="en-US" sz="2000" b="1" dirty="0"/>
              <a:t> {</a:t>
            </a:r>
          </a:p>
          <a:p>
            <a:endParaRPr lang="en-US" sz="2000" b="1" dirty="0"/>
          </a:p>
          <a:p>
            <a:r>
              <a:rPr lang="en-US" sz="2000" b="1" dirty="0"/>
              <a:t>    void encrypt();</a:t>
            </a:r>
          </a:p>
          <a:p>
            <a:endParaRPr lang="en-US" sz="2000" b="1" dirty="0"/>
          </a:p>
          <a:p>
            <a:r>
              <a:rPr lang="en-US" sz="2000" b="1" dirty="0"/>
              <a:t>    template &lt;class </a:t>
            </a:r>
            <a:r>
              <a:rPr lang="en-US" sz="2000" b="1" dirty="0" err="1"/>
              <a:t>FileContainer</a:t>
            </a:r>
            <a:r>
              <a:rPr lang="en-US" sz="2000" b="1" dirty="0"/>
              <a:t>&gt;</a:t>
            </a:r>
          </a:p>
          <a:p>
            <a:r>
              <a:rPr lang="en-US" sz="2000" b="1" dirty="0"/>
              <a:t>    void </a:t>
            </a:r>
            <a:r>
              <a:rPr lang="en-US" sz="2000" b="1" dirty="0" err="1"/>
              <a:t>copyAndEncryptFiles</a:t>
            </a:r>
            <a:r>
              <a:rPr lang="en-US" sz="2000" b="1" dirty="0"/>
              <a:t>(</a:t>
            </a:r>
            <a:r>
              <a:rPr lang="en-US" sz="2000" b="1" dirty="0" err="1"/>
              <a:t>FileContainer</a:t>
            </a:r>
            <a:r>
              <a:rPr lang="en-US" sz="2000" b="1" dirty="0"/>
              <a:t> files, … )</a:t>
            </a:r>
          </a:p>
          <a:p>
            <a:r>
              <a:rPr lang="en-US" sz="2000" b="1" dirty="0"/>
              <a:t>    {</a:t>
            </a:r>
          </a:p>
          <a:p>
            <a:r>
              <a:rPr lang="en-US" sz="2000" b="1" dirty="0"/>
              <a:t>        …</a:t>
            </a:r>
          </a:p>
          <a:p>
            <a:r>
              <a:rPr lang="en-US" sz="2000" b="1" dirty="0"/>
              <a:t>        encrypt(…);</a:t>
            </a:r>
          </a:p>
          <a:p>
            <a:r>
              <a:rPr lang="en-US" sz="2000" b="1" dirty="0"/>
              <a:t>        …</a:t>
            </a:r>
          </a:p>
          <a:p>
            <a:r>
              <a:rPr lang="en-US" sz="2000" b="1" dirty="0"/>
              <a:t>    }</a:t>
            </a:r>
          </a:p>
          <a:p>
            <a:r>
              <a:rPr lang="en-US" sz="2000" b="1" dirty="0"/>
              <a:t>};</a:t>
            </a:r>
          </a:p>
        </p:txBody>
      </p:sp>
      <p:sp>
        <p:nvSpPr>
          <p:cNvPr id="5" name="Rectangle: Rounded Corners 4">
            <a:extLst>
              <a:ext uri="{FF2B5EF4-FFF2-40B4-BE49-F238E27FC236}">
                <a16:creationId xmlns:a16="http://schemas.microsoft.com/office/drawing/2014/main" id="{85AD85F8-EBF1-4367-820B-62D58150CAD1}"/>
              </a:ext>
            </a:extLst>
          </p:cNvPr>
          <p:cNvSpPr/>
          <p:nvPr/>
        </p:nvSpPr>
        <p:spPr>
          <a:xfrm>
            <a:off x="7345680" y="1508759"/>
            <a:ext cx="4792980" cy="4984115"/>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b="1" dirty="0"/>
              <a:t>// FileManager.cpp</a:t>
            </a:r>
          </a:p>
          <a:p>
            <a:endParaRPr lang="en-US" b="1" dirty="0"/>
          </a:p>
          <a:p>
            <a:r>
              <a:rPr lang="en-US" b="1" dirty="0"/>
              <a:t>#include “</a:t>
            </a:r>
            <a:r>
              <a:rPr lang="en-US" b="1" dirty="0" err="1"/>
              <a:t>FileManager.h</a:t>
            </a:r>
            <a:r>
              <a:rPr lang="en-US" b="1" dirty="0"/>
              <a:t>”</a:t>
            </a:r>
          </a:p>
          <a:p>
            <a:endParaRPr lang="en-US" b="1" dirty="0"/>
          </a:p>
          <a:p>
            <a:r>
              <a:rPr lang="en-US" b="1" dirty="0"/>
              <a:t>#include “</a:t>
            </a:r>
            <a:r>
              <a:rPr lang="en-US" b="1" dirty="0" err="1"/>
              <a:t>FileUtil.h</a:t>
            </a:r>
            <a:r>
              <a:rPr lang="en-US" b="1" dirty="0"/>
              <a:t>”</a:t>
            </a:r>
          </a:p>
          <a:p>
            <a:endParaRPr lang="en-US" sz="2000" b="1" dirty="0"/>
          </a:p>
          <a:p>
            <a:r>
              <a:rPr lang="en-US" sz="2000" b="1" dirty="0"/>
              <a:t>void </a:t>
            </a:r>
            <a:r>
              <a:rPr lang="en-US" sz="2000" b="1" dirty="0" err="1"/>
              <a:t>FileManager</a:t>
            </a:r>
            <a:r>
              <a:rPr lang="en-US" sz="2000" b="1" dirty="0"/>
              <a:t>::encrypt()</a:t>
            </a:r>
          </a:p>
          <a:p>
            <a:r>
              <a:rPr lang="en-US" sz="2000" b="1" dirty="0"/>
              <a:t>{</a:t>
            </a:r>
          </a:p>
          <a:p>
            <a:r>
              <a:rPr lang="en-US" sz="2000" b="1" dirty="0"/>
              <a:t>    </a:t>
            </a:r>
            <a:r>
              <a:rPr lang="en-US" sz="2000" b="1" dirty="0" err="1"/>
              <a:t>FileUtil</a:t>
            </a:r>
            <a:r>
              <a:rPr lang="en-US" sz="2000" b="1" dirty="0"/>
              <a:t>::encrypt(…)</a:t>
            </a:r>
          </a:p>
          <a:p>
            <a:r>
              <a:rPr lang="en-US" sz="2000" b="1" dirty="0"/>
              <a:t>}</a:t>
            </a:r>
          </a:p>
        </p:txBody>
      </p:sp>
    </p:spTree>
    <p:extLst>
      <p:ext uri="{BB962C8B-B14F-4D97-AF65-F5344CB8AC3E}">
        <p14:creationId xmlns:p14="http://schemas.microsoft.com/office/powerpoint/2010/main" val="3543236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307768" y="1103385"/>
            <a:ext cx="11310257" cy="5389490"/>
          </a:xfrm>
        </p:spPr>
        <p:txBody>
          <a:bodyPr>
            <a:noAutofit/>
          </a:bodyPr>
          <a:lstStyle/>
          <a:p>
            <a:pPr>
              <a:buClr>
                <a:schemeClr val="tx2"/>
              </a:buClr>
            </a:pPr>
            <a:r>
              <a:rPr lang="en-US" sz="2800" dirty="0"/>
              <a:t>What did we gain from moving the encryption implementation from the header to the </a:t>
            </a:r>
            <a:r>
              <a:rPr lang="en-US" sz="2800" dirty="0" err="1"/>
              <a:t>cpp</a:t>
            </a:r>
            <a:r>
              <a:rPr lang="en-US" sz="2800" dirty="0"/>
              <a:t> ?</a:t>
            </a:r>
          </a:p>
          <a:p>
            <a:pPr lvl="1"/>
            <a:r>
              <a:rPr lang="en-US" sz="2400" dirty="0"/>
              <a:t>We don’t have to include </a:t>
            </a:r>
            <a:r>
              <a:rPr lang="en-US" sz="2400" dirty="0" err="1"/>
              <a:t>FileUtil.h</a:t>
            </a:r>
            <a:r>
              <a:rPr lang="en-US" sz="2400" dirty="0"/>
              <a:t> in </a:t>
            </a:r>
            <a:r>
              <a:rPr lang="en-US" sz="2400" dirty="0" err="1"/>
              <a:t>FilesManager.h</a:t>
            </a:r>
            <a:r>
              <a:rPr lang="en-US" sz="2400" dirty="0"/>
              <a:t>, so other files that include </a:t>
            </a:r>
            <a:r>
              <a:rPr lang="en-US" sz="2400" dirty="0" err="1"/>
              <a:t>FilesManager.h</a:t>
            </a:r>
            <a:r>
              <a:rPr lang="en-US" sz="2400" dirty="0"/>
              <a:t> will not automatically include </a:t>
            </a:r>
            <a:r>
              <a:rPr lang="en-US" sz="2400" dirty="0" err="1"/>
              <a:t>FileUtil.h</a:t>
            </a:r>
            <a:r>
              <a:rPr lang="en-US" sz="2400" dirty="0"/>
              <a:t> indirectly.</a:t>
            </a:r>
          </a:p>
          <a:p>
            <a:pPr lvl="1"/>
            <a:r>
              <a:rPr lang="en-US" sz="2400" dirty="0"/>
              <a:t>If we decided to change the way we encrypt files, we might be able to do so in the </a:t>
            </a:r>
            <a:r>
              <a:rPr lang="en-US" sz="2400" dirty="0" err="1"/>
              <a:t>cpp</a:t>
            </a:r>
            <a:r>
              <a:rPr lang="en-US" sz="2400" dirty="0"/>
              <a:t> file without affecting the header file, that way all files that include </a:t>
            </a:r>
            <a:r>
              <a:rPr lang="en-US" sz="2400" dirty="0" err="1"/>
              <a:t>FilesManager.h</a:t>
            </a:r>
            <a:r>
              <a:rPr lang="en-US" sz="2400" dirty="0"/>
              <a:t> will not have to recompile.</a:t>
            </a:r>
          </a:p>
        </p:txBody>
      </p:sp>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46313" y="365125"/>
            <a:ext cx="11310257" cy="508951"/>
          </a:xfrm>
        </p:spPr>
        <p:txBody>
          <a:bodyPr>
            <a:noAutofit/>
          </a:bodyPr>
          <a:lstStyle/>
          <a:p>
            <a:r>
              <a:rPr lang="en-US" sz="3200" b="1" dirty="0"/>
              <a:t>Partial insulation techniques – Example 2</a:t>
            </a:r>
          </a:p>
        </p:txBody>
      </p:sp>
      <p:pic>
        <p:nvPicPr>
          <p:cNvPr id="3" name="Picture 2">
            <a:extLst>
              <a:ext uri="{FF2B5EF4-FFF2-40B4-BE49-F238E27FC236}">
                <a16:creationId xmlns:a16="http://schemas.microsoft.com/office/drawing/2014/main" id="{0B378FC3-B6AD-4F3F-AB02-DA1EBE6BBE86}"/>
              </a:ext>
            </a:extLst>
          </p:cNvPr>
          <p:cNvPicPr>
            <a:picLocks noChangeAspect="1"/>
          </p:cNvPicPr>
          <p:nvPr/>
        </p:nvPicPr>
        <p:blipFill>
          <a:blip r:embed="rId3"/>
          <a:stretch>
            <a:fillRect/>
          </a:stretch>
        </p:blipFill>
        <p:spPr>
          <a:xfrm>
            <a:off x="7084246" y="3537770"/>
            <a:ext cx="4241427" cy="2886525"/>
          </a:xfrm>
          <a:prstGeom prst="rect">
            <a:avLst/>
          </a:prstGeom>
        </p:spPr>
      </p:pic>
    </p:spTree>
    <p:extLst>
      <p:ext uri="{BB962C8B-B14F-4D97-AF65-F5344CB8AC3E}">
        <p14:creationId xmlns:p14="http://schemas.microsoft.com/office/powerpoint/2010/main" val="2151689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A5BD4490-DE71-4065-BA82-9CCDDDA3AFC8}"/>
              </a:ext>
            </a:extLst>
          </p:cNvPr>
          <p:cNvSpPr>
            <a:spLocks noGrp="1"/>
          </p:cNvSpPr>
          <p:nvPr>
            <p:ph type="title"/>
          </p:nvPr>
        </p:nvSpPr>
        <p:spPr/>
        <p:txBody>
          <a:bodyPr/>
          <a:lstStyle/>
          <a:p>
            <a:r>
              <a:rPr lang="en-US" dirty="0"/>
              <a:t>Miscellaneous ways to speed up compilation</a:t>
            </a:r>
          </a:p>
        </p:txBody>
      </p:sp>
    </p:spTree>
    <p:extLst>
      <p:ext uri="{BB962C8B-B14F-4D97-AF65-F5344CB8AC3E}">
        <p14:creationId xmlns:p14="http://schemas.microsoft.com/office/powerpoint/2010/main" val="36575685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307768" y="1103385"/>
            <a:ext cx="11310257" cy="5389490"/>
          </a:xfrm>
        </p:spPr>
        <p:txBody>
          <a:bodyPr>
            <a:noAutofit/>
          </a:bodyPr>
          <a:lstStyle/>
          <a:p>
            <a:r>
              <a:rPr lang="en-US" sz="3200" dirty="0"/>
              <a:t>As we mentioned earlier, The preprocessor will </a:t>
            </a:r>
            <a:r>
              <a:rPr lang="en-US" sz="3200" u="sng" dirty="0"/>
              <a:t>copy each one of the included header files (recursively)</a:t>
            </a:r>
            <a:r>
              <a:rPr lang="en-US" sz="3200" dirty="0"/>
              <a:t> into the </a:t>
            </a:r>
            <a:r>
              <a:rPr lang="en-US" sz="3200" dirty="0" err="1"/>
              <a:t>cpp</a:t>
            </a:r>
            <a:r>
              <a:rPr lang="en-US" sz="3200" dirty="0"/>
              <a:t> file and create matching .ii files.</a:t>
            </a:r>
          </a:p>
          <a:p>
            <a:r>
              <a:rPr lang="en-US" sz="3200" dirty="0"/>
              <a:t>Using superfluous includes can affect compilation in 2 ways:</a:t>
            </a:r>
          </a:p>
          <a:p>
            <a:pPr lvl="1"/>
            <a:r>
              <a:rPr lang="en-US" sz="2800" b="1" dirty="0"/>
              <a:t>Slower compilation</a:t>
            </a:r>
            <a:r>
              <a:rPr lang="en-US" sz="2800" dirty="0"/>
              <a:t>: resolving headers is a </a:t>
            </a:r>
            <a:r>
              <a:rPr lang="en-US" sz="2800" b="1" dirty="0"/>
              <a:t>recursive</a:t>
            </a:r>
            <a:r>
              <a:rPr lang="en-US" sz="2800" dirty="0"/>
              <a:t> a copy &amp; paste procedure.</a:t>
            </a:r>
          </a:p>
          <a:p>
            <a:pPr lvl="1"/>
            <a:r>
              <a:rPr lang="en-US" sz="2800" b="1" dirty="0"/>
              <a:t>Frequent recompilation</a:t>
            </a:r>
            <a:r>
              <a:rPr lang="en-US" sz="2800" dirty="0"/>
              <a:t>: If a superfluous header is changed, the </a:t>
            </a:r>
            <a:r>
              <a:rPr lang="en-US" sz="2800" dirty="0" err="1"/>
              <a:t>cpp</a:t>
            </a:r>
            <a:r>
              <a:rPr lang="en-US" sz="2800" dirty="0"/>
              <a:t> file will have to be compiled again, even though it will not make any difference at all.</a:t>
            </a:r>
          </a:p>
          <a:p>
            <a:endParaRPr lang="en-US" dirty="0"/>
          </a:p>
        </p:txBody>
      </p:sp>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46313" y="365125"/>
            <a:ext cx="11310257" cy="508951"/>
          </a:xfrm>
        </p:spPr>
        <p:txBody>
          <a:bodyPr>
            <a:noAutofit/>
          </a:bodyPr>
          <a:lstStyle/>
          <a:p>
            <a:r>
              <a:rPr lang="en-US" sz="3200" b="1" dirty="0"/>
              <a:t>Excessive includes</a:t>
            </a:r>
          </a:p>
        </p:txBody>
      </p:sp>
    </p:spTree>
    <p:extLst>
      <p:ext uri="{BB962C8B-B14F-4D97-AF65-F5344CB8AC3E}">
        <p14:creationId xmlns:p14="http://schemas.microsoft.com/office/powerpoint/2010/main" val="619475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307768" y="1103385"/>
            <a:ext cx="11310257" cy="5389490"/>
          </a:xfrm>
        </p:spPr>
        <p:txBody>
          <a:bodyPr>
            <a:noAutofit/>
          </a:bodyPr>
          <a:lstStyle/>
          <a:p>
            <a:r>
              <a:rPr lang="en-US" sz="3200" dirty="0"/>
              <a:t>Let’s look at this seemingly innocent code:</a:t>
            </a:r>
          </a:p>
          <a:p>
            <a:endParaRPr lang="en-US" sz="3200" dirty="0"/>
          </a:p>
        </p:txBody>
      </p:sp>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46313" y="365125"/>
            <a:ext cx="11310257" cy="508951"/>
          </a:xfrm>
        </p:spPr>
        <p:txBody>
          <a:bodyPr>
            <a:noAutofit/>
          </a:bodyPr>
          <a:lstStyle/>
          <a:p>
            <a:r>
              <a:rPr lang="en-US" sz="3200" b="1" dirty="0"/>
              <a:t>How bad can it get?</a:t>
            </a:r>
          </a:p>
        </p:txBody>
      </p:sp>
      <p:sp>
        <p:nvSpPr>
          <p:cNvPr id="21" name="Rectangle: Rounded Corners 20">
            <a:extLst>
              <a:ext uri="{FF2B5EF4-FFF2-40B4-BE49-F238E27FC236}">
                <a16:creationId xmlns:a16="http://schemas.microsoft.com/office/drawing/2014/main" id="{4D4D9084-EE04-4A8C-9FAA-AE108D523E7B}"/>
              </a:ext>
            </a:extLst>
          </p:cNvPr>
          <p:cNvSpPr/>
          <p:nvPr/>
        </p:nvSpPr>
        <p:spPr>
          <a:xfrm>
            <a:off x="446314" y="1645039"/>
            <a:ext cx="11299372" cy="4306182"/>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2400" b="1" dirty="0"/>
              <a:t>// main.cpp</a:t>
            </a:r>
          </a:p>
          <a:p>
            <a:endParaRPr lang="en-US" sz="2400" b="1" dirty="0"/>
          </a:p>
          <a:p>
            <a:r>
              <a:rPr lang="en-US" sz="3600" b="1" dirty="0"/>
              <a:t>#include &lt;iostream&gt;</a:t>
            </a:r>
          </a:p>
          <a:p>
            <a:br>
              <a:rPr lang="en-US" sz="3600" b="1" dirty="0"/>
            </a:br>
            <a:r>
              <a:rPr lang="en-US" sz="3600" b="1" dirty="0"/>
              <a:t>int main() {</a:t>
            </a:r>
          </a:p>
          <a:p>
            <a:r>
              <a:rPr lang="en-US" sz="3600" b="1" dirty="0"/>
              <a:t>    std::</a:t>
            </a:r>
            <a:r>
              <a:rPr lang="en-US" sz="3600" b="1" dirty="0" err="1"/>
              <a:t>cout</a:t>
            </a:r>
            <a:r>
              <a:rPr lang="en-US" sz="3600" b="1" dirty="0"/>
              <a:t> &lt;&lt; "Hello World!\n";</a:t>
            </a:r>
          </a:p>
          <a:p>
            <a:r>
              <a:rPr lang="en-US" sz="3600" b="1" dirty="0"/>
              <a:t>    return 0;</a:t>
            </a:r>
          </a:p>
          <a:p>
            <a:r>
              <a:rPr lang="en-US" sz="3600" b="1" dirty="0"/>
              <a:t>}</a:t>
            </a:r>
          </a:p>
        </p:txBody>
      </p:sp>
    </p:spTree>
    <p:extLst>
      <p:ext uri="{BB962C8B-B14F-4D97-AF65-F5344CB8AC3E}">
        <p14:creationId xmlns:p14="http://schemas.microsoft.com/office/powerpoint/2010/main" val="2515018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307768" y="1103385"/>
            <a:ext cx="11310257" cy="5389490"/>
          </a:xfrm>
        </p:spPr>
        <p:txBody>
          <a:bodyPr>
            <a:noAutofit/>
          </a:bodyPr>
          <a:lstStyle/>
          <a:p>
            <a:r>
              <a:rPr lang="en-US" dirty="0"/>
              <a:t>According to </a:t>
            </a:r>
            <a:r>
              <a:rPr lang="en-US" dirty="0">
                <a:hlinkClick r:id="rId5"/>
              </a:rPr>
              <a:t>https://build-bench.com</a:t>
            </a:r>
            <a:r>
              <a:rPr lang="en-US" dirty="0"/>
              <a:t>, this is the full list of includes and the full preprocessed file for this example:</a:t>
            </a:r>
          </a:p>
          <a:p>
            <a:endParaRPr lang="en-US" dirty="0"/>
          </a:p>
        </p:txBody>
      </p:sp>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46313" y="365125"/>
            <a:ext cx="11310257" cy="508951"/>
          </a:xfrm>
        </p:spPr>
        <p:txBody>
          <a:bodyPr>
            <a:noAutofit/>
          </a:bodyPr>
          <a:lstStyle/>
          <a:p>
            <a:r>
              <a:rPr lang="en-US" dirty="0"/>
              <a:t>How bad can it get?</a:t>
            </a:r>
          </a:p>
        </p:txBody>
      </p:sp>
      <p:sp>
        <p:nvSpPr>
          <p:cNvPr id="21" name="Rectangle: Rounded Corners 20">
            <a:extLst>
              <a:ext uri="{FF2B5EF4-FFF2-40B4-BE49-F238E27FC236}">
                <a16:creationId xmlns:a16="http://schemas.microsoft.com/office/drawing/2014/main" id="{4D4D9084-EE04-4A8C-9FAA-AE108D523E7B}"/>
              </a:ext>
            </a:extLst>
          </p:cNvPr>
          <p:cNvSpPr/>
          <p:nvPr/>
        </p:nvSpPr>
        <p:spPr>
          <a:xfrm>
            <a:off x="3882154" y="2534538"/>
            <a:ext cx="4427689" cy="2527183"/>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1300" dirty="0"/>
              <a:t>// main.cpp</a:t>
            </a:r>
          </a:p>
          <a:p>
            <a:endParaRPr lang="en-US" sz="1300" dirty="0"/>
          </a:p>
          <a:p>
            <a:r>
              <a:rPr lang="en-US" dirty="0"/>
              <a:t>#include &lt;iostream&gt;</a:t>
            </a:r>
          </a:p>
          <a:p>
            <a:br>
              <a:rPr lang="en-US" dirty="0"/>
            </a:br>
            <a:r>
              <a:rPr lang="en-US" dirty="0"/>
              <a:t>int main() {</a:t>
            </a:r>
          </a:p>
          <a:p>
            <a:r>
              <a:rPr lang="en-US" dirty="0"/>
              <a:t>    std::</a:t>
            </a:r>
            <a:r>
              <a:rPr lang="en-US" dirty="0" err="1"/>
              <a:t>cout</a:t>
            </a:r>
            <a:r>
              <a:rPr lang="en-US" dirty="0"/>
              <a:t> &lt;&lt; "Hello World\n";</a:t>
            </a:r>
          </a:p>
          <a:p>
            <a:r>
              <a:rPr lang="en-US" dirty="0"/>
              <a:t>    return 0;</a:t>
            </a:r>
          </a:p>
          <a:p>
            <a:r>
              <a:rPr lang="en-US" dirty="0"/>
              <a:t>}</a:t>
            </a:r>
          </a:p>
          <a:p>
            <a:endParaRPr lang="en-US" sz="1300" dirty="0"/>
          </a:p>
          <a:p>
            <a:endParaRPr lang="en-US" sz="1300" dirty="0"/>
          </a:p>
        </p:txBody>
      </p:sp>
      <p:pic>
        <p:nvPicPr>
          <p:cNvPr id="4" name="Screen Recording 3">
            <a:hlinkClick r:id="" action="ppaction://media"/>
            <a:extLst>
              <a:ext uri="{FF2B5EF4-FFF2-40B4-BE49-F238E27FC236}">
                <a16:creationId xmlns:a16="http://schemas.microsoft.com/office/drawing/2014/main" id="{2858B108-3C51-4C0B-8B99-74F6F69B0EB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 y="176213"/>
            <a:ext cx="12192000" cy="6199187"/>
          </a:xfrm>
          <a:prstGeom prst="rect">
            <a:avLst/>
          </a:prstGeom>
        </p:spPr>
      </p:pic>
    </p:spTree>
    <p:extLst>
      <p:ext uri="{BB962C8B-B14F-4D97-AF65-F5344CB8AC3E}">
        <p14:creationId xmlns:p14="http://schemas.microsoft.com/office/powerpoint/2010/main" val="406644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05BEE0A-620F-4D23-A94F-00599085DBA6}"/>
              </a:ext>
            </a:extLst>
          </p:cNvPr>
          <p:cNvPicPr>
            <a:picLocks noChangeAspect="1"/>
          </p:cNvPicPr>
          <p:nvPr/>
        </p:nvPicPr>
        <p:blipFill>
          <a:blip r:embed="rId3"/>
          <a:stretch>
            <a:fillRect/>
          </a:stretch>
        </p:blipFill>
        <p:spPr>
          <a:xfrm>
            <a:off x="1729636" y="1376761"/>
            <a:ext cx="8732727" cy="4948865"/>
          </a:xfrm>
          <a:prstGeom prst="rect">
            <a:avLst/>
          </a:prstGeom>
        </p:spPr>
      </p:pic>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p:txBody>
          <a:bodyPr/>
          <a:lstStyle/>
          <a:p>
            <a:r>
              <a:rPr lang="en-US" sz="3200" b="1" dirty="0"/>
              <a:t>C++ Compilation In A Nutshell - building phase 2</a:t>
            </a:r>
            <a:endParaRPr lang="en-US" dirty="0"/>
          </a:p>
        </p:txBody>
      </p:sp>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446313" y="937647"/>
            <a:ext cx="11310257" cy="5026060"/>
          </a:xfrm>
        </p:spPr>
        <p:txBody>
          <a:bodyPr/>
          <a:lstStyle/>
          <a:p>
            <a:r>
              <a:rPr lang="en-US" sz="3200" dirty="0"/>
              <a:t>Then the .ii files will be fed to the compiler, and it will produce object files (.o)</a:t>
            </a:r>
          </a:p>
        </p:txBody>
      </p:sp>
    </p:spTree>
    <p:extLst>
      <p:ext uri="{BB962C8B-B14F-4D97-AF65-F5344CB8AC3E}">
        <p14:creationId xmlns:p14="http://schemas.microsoft.com/office/powerpoint/2010/main" val="15258917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307768" y="1103385"/>
            <a:ext cx="11310257" cy="5389490"/>
          </a:xfrm>
        </p:spPr>
        <p:txBody>
          <a:bodyPr>
            <a:noAutofit/>
          </a:bodyPr>
          <a:lstStyle/>
          <a:p>
            <a:r>
              <a:rPr lang="en-US" sz="5400" b="1" dirty="0"/>
              <a:t>215 includes in total, and a preprocessed file of 28k lines!</a:t>
            </a:r>
          </a:p>
          <a:p>
            <a:endParaRPr lang="en-US" sz="5400" b="1" dirty="0"/>
          </a:p>
          <a:p>
            <a:pPr marL="57150" indent="0">
              <a:buNone/>
            </a:pPr>
            <a:endParaRPr lang="en-US" sz="5400" b="1" dirty="0"/>
          </a:p>
          <a:p>
            <a:endParaRPr lang="en-US" b="1" dirty="0"/>
          </a:p>
          <a:p>
            <a:endParaRPr lang="en-US" b="1" dirty="0"/>
          </a:p>
          <a:p>
            <a:r>
              <a:rPr lang="en-US" dirty="0"/>
              <a:t>Meanwhile, </a:t>
            </a:r>
            <a:r>
              <a:rPr lang="en-US" dirty="0" err="1"/>
              <a:t>gcc</a:t>
            </a:r>
            <a:r>
              <a:rPr lang="en-US" dirty="0"/>
              <a:t> is crying alone in the corner.</a:t>
            </a:r>
            <a:endParaRPr lang="en-US" b="1" dirty="0"/>
          </a:p>
          <a:p>
            <a:endParaRPr lang="en-US" dirty="0"/>
          </a:p>
        </p:txBody>
      </p:sp>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46313" y="365125"/>
            <a:ext cx="11310257" cy="508951"/>
          </a:xfrm>
        </p:spPr>
        <p:txBody>
          <a:bodyPr>
            <a:noAutofit/>
          </a:bodyPr>
          <a:lstStyle/>
          <a:p>
            <a:r>
              <a:rPr lang="en-US" sz="3200" b="1" dirty="0"/>
              <a:t>How bad can it get?</a:t>
            </a:r>
          </a:p>
        </p:txBody>
      </p:sp>
      <p:sp>
        <p:nvSpPr>
          <p:cNvPr id="21" name="Rectangle: Rounded Corners 20">
            <a:extLst>
              <a:ext uri="{FF2B5EF4-FFF2-40B4-BE49-F238E27FC236}">
                <a16:creationId xmlns:a16="http://schemas.microsoft.com/office/drawing/2014/main" id="{4D4D9084-EE04-4A8C-9FAA-AE108D523E7B}"/>
              </a:ext>
            </a:extLst>
          </p:cNvPr>
          <p:cNvSpPr/>
          <p:nvPr/>
        </p:nvSpPr>
        <p:spPr>
          <a:xfrm>
            <a:off x="2956566" y="2667000"/>
            <a:ext cx="6012660" cy="3087615"/>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1600" b="1" dirty="0"/>
              <a:t>// main.cpp</a:t>
            </a:r>
          </a:p>
          <a:p>
            <a:endParaRPr lang="en-US" sz="1600" b="1" dirty="0"/>
          </a:p>
          <a:p>
            <a:r>
              <a:rPr lang="en-US" sz="2400" b="1" dirty="0"/>
              <a:t>#include &lt;iostream&gt;</a:t>
            </a:r>
          </a:p>
          <a:p>
            <a:br>
              <a:rPr lang="en-US" sz="2400" b="1" dirty="0"/>
            </a:br>
            <a:r>
              <a:rPr lang="en-US" sz="2400" b="1" dirty="0"/>
              <a:t>int main() {</a:t>
            </a:r>
          </a:p>
          <a:p>
            <a:r>
              <a:rPr lang="en-US" sz="2400" b="1" dirty="0"/>
              <a:t>    std::</a:t>
            </a:r>
            <a:r>
              <a:rPr lang="en-US" sz="2400" b="1" dirty="0" err="1"/>
              <a:t>cout</a:t>
            </a:r>
            <a:r>
              <a:rPr lang="en-US" sz="2400" b="1" dirty="0"/>
              <a:t> &lt;&lt; "Hello World\n";</a:t>
            </a:r>
          </a:p>
          <a:p>
            <a:r>
              <a:rPr lang="en-US" sz="2400" b="1" dirty="0"/>
              <a:t>    return 0;</a:t>
            </a:r>
          </a:p>
          <a:p>
            <a:r>
              <a:rPr lang="en-US" sz="2400" b="1" dirty="0"/>
              <a:t>}</a:t>
            </a:r>
          </a:p>
        </p:txBody>
      </p:sp>
      <p:pic>
        <p:nvPicPr>
          <p:cNvPr id="5" name="Picture 4">
            <a:extLst>
              <a:ext uri="{FF2B5EF4-FFF2-40B4-BE49-F238E27FC236}">
                <a16:creationId xmlns:a16="http://schemas.microsoft.com/office/drawing/2014/main" id="{9DA4729E-3884-4927-BBFB-E3D1A0F40886}"/>
              </a:ext>
            </a:extLst>
          </p:cNvPr>
          <p:cNvPicPr>
            <a:picLocks noChangeAspect="1"/>
          </p:cNvPicPr>
          <p:nvPr/>
        </p:nvPicPr>
        <p:blipFill>
          <a:blip r:embed="rId3"/>
          <a:stretch>
            <a:fillRect/>
          </a:stretch>
        </p:blipFill>
        <p:spPr>
          <a:xfrm>
            <a:off x="9403081" y="3204366"/>
            <a:ext cx="2788920" cy="3288510"/>
          </a:xfrm>
          <a:prstGeom prst="rect">
            <a:avLst/>
          </a:prstGeom>
        </p:spPr>
      </p:pic>
      <p:pic>
        <p:nvPicPr>
          <p:cNvPr id="6" name="Picture 5">
            <a:extLst>
              <a:ext uri="{FF2B5EF4-FFF2-40B4-BE49-F238E27FC236}">
                <a16:creationId xmlns:a16="http://schemas.microsoft.com/office/drawing/2014/main" id="{AD03DC4B-A4EB-4554-94AB-18F8EB6EB440}"/>
              </a:ext>
            </a:extLst>
          </p:cNvPr>
          <p:cNvPicPr>
            <a:picLocks noChangeAspect="1"/>
          </p:cNvPicPr>
          <p:nvPr/>
        </p:nvPicPr>
        <p:blipFill>
          <a:blip r:embed="rId4"/>
          <a:stretch>
            <a:fillRect/>
          </a:stretch>
        </p:blipFill>
        <p:spPr>
          <a:xfrm rot="1627407">
            <a:off x="10914155" y="4262923"/>
            <a:ext cx="534139" cy="873414"/>
          </a:xfrm>
          <a:prstGeom prst="rect">
            <a:avLst/>
          </a:prstGeom>
        </p:spPr>
      </p:pic>
    </p:spTree>
    <p:extLst>
      <p:ext uri="{BB962C8B-B14F-4D97-AF65-F5344CB8AC3E}">
        <p14:creationId xmlns:p14="http://schemas.microsoft.com/office/powerpoint/2010/main" val="3366868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307768" y="1103385"/>
            <a:ext cx="11310257" cy="5389490"/>
          </a:xfrm>
        </p:spPr>
        <p:txBody>
          <a:bodyPr>
            <a:noAutofit/>
          </a:bodyPr>
          <a:lstStyle/>
          <a:p>
            <a:r>
              <a:rPr lang="en-US" sz="3200" dirty="0">
                <a:solidFill>
                  <a:schemeClr val="tx2"/>
                </a:solidFill>
              </a:rPr>
              <a:t>i</a:t>
            </a:r>
            <a:r>
              <a:rPr lang="en-US" sz="3200" dirty="0"/>
              <a:t>nclude </a:t>
            </a:r>
            <a:r>
              <a:rPr lang="en-US" sz="3200" dirty="0">
                <a:solidFill>
                  <a:schemeClr val="tx2"/>
                </a:solidFill>
              </a:rPr>
              <a:t>w</a:t>
            </a:r>
            <a:r>
              <a:rPr lang="en-US" sz="3200" dirty="0"/>
              <a:t>hat </a:t>
            </a:r>
            <a:r>
              <a:rPr lang="en-US" sz="3200" dirty="0">
                <a:solidFill>
                  <a:schemeClr val="tx2"/>
                </a:solidFill>
              </a:rPr>
              <a:t>y</a:t>
            </a:r>
            <a:r>
              <a:rPr lang="en-US" sz="3200" dirty="0"/>
              <a:t>ou </a:t>
            </a:r>
            <a:r>
              <a:rPr lang="en-US" sz="3200" dirty="0">
                <a:solidFill>
                  <a:schemeClr val="tx2"/>
                </a:solidFill>
              </a:rPr>
              <a:t>u</a:t>
            </a:r>
            <a:r>
              <a:rPr lang="en-US" sz="3200" dirty="0"/>
              <a:t>se</a:t>
            </a:r>
          </a:p>
          <a:p>
            <a:r>
              <a:rPr lang="en-US" sz="3200" dirty="0"/>
              <a:t>The include-what-you-use tool is a program that to analyzes #includes of source files to find include-what-you-use violations and suggest fixes for them.</a:t>
            </a:r>
          </a:p>
          <a:p>
            <a:r>
              <a:rPr lang="en-US" sz="3200" dirty="0"/>
              <a:t>The main goal of include-what-you-use is to remove superfluous #includes. It does this both by figuring out what #includes are not actually needed for a file (for both .cc and .h files) and replacing #includes with forward declarations when possible.</a:t>
            </a:r>
          </a:p>
          <a:p>
            <a:endParaRPr lang="en-US" dirty="0"/>
          </a:p>
        </p:txBody>
      </p:sp>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46313" y="365125"/>
            <a:ext cx="11310257" cy="508951"/>
          </a:xfrm>
        </p:spPr>
        <p:txBody>
          <a:bodyPr>
            <a:noAutofit/>
          </a:bodyPr>
          <a:lstStyle/>
          <a:p>
            <a:r>
              <a:rPr lang="en-US" sz="3200" b="1" dirty="0"/>
              <a:t>Getting rid of excessive includes - </a:t>
            </a:r>
            <a:r>
              <a:rPr lang="en-US" sz="3200" b="1" dirty="0" err="1"/>
              <a:t>iwyu</a:t>
            </a:r>
            <a:endParaRPr lang="en-US" sz="3200" b="1" dirty="0"/>
          </a:p>
        </p:txBody>
      </p:sp>
    </p:spTree>
    <p:extLst>
      <p:ext uri="{BB962C8B-B14F-4D97-AF65-F5344CB8AC3E}">
        <p14:creationId xmlns:p14="http://schemas.microsoft.com/office/powerpoint/2010/main" val="1523280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307768" y="1103385"/>
            <a:ext cx="11310257" cy="5389490"/>
          </a:xfrm>
        </p:spPr>
        <p:txBody>
          <a:bodyPr>
            <a:noAutofit/>
          </a:bodyPr>
          <a:lstStyle/>
          <a:p>
            <a:r>
              <a:rPr lang="en-US" sz="2800" dirty="0"/>
              <a:t>The results of </a:t>
            </a:r>
            <a:r>
              <a:rPr lang="en-US" sz="2800" dirty="0" err="1"/>
              <a:t>iwyu</a:t>
            </a:r>
            <a:r>
              <a:rPr lang="en-US" sz="2800" dirty="0"/>
              <a:t> should be used carefully.</a:t>
            </a:r>
          </a:p>
          <a:p>
            <a:r>
              <a:rPr lang="en-US" sz="2800" dirty="0"/>
              <a:t> “It (</a:t>
            </a:r>
            <a:r>
              <a:rPr lang="en-US" sz="2800" dirty="0" err="1"/>
              <a:t>iwyu</a:t>
            </a:r>
            <a:r>
              <a:rPr lang="en-US" sz="2800" dirty="0"/>
              <a:t>) was originally written to work specifically in the Google source tree, and may make assumptions, or have gaps, that are immediately and embarrassingly evident in other types of code.” </a:t>
            </a:r>
          </a:p>
          <a:p>
            <a:pPr lvl="1"/>
            <a:r>
              <a:rPr lang="en-US" sz="1800" dirty="0"/>
              <a:t>Taken from </a:t>
            </a:r>
            <a:r>
              <a:rPr lang="en-US" sz="1800" dirty="0">
                <a:hlinkClick r:id="rId3"/>
              </a:rPr>
              <a:t>https://github.com/include-what-you-use/include-what-you-use/blob/master/README.md</a:t>
            </a:r>
            <a:endParaRPr lang="en-US" sz="1800" dirty="0"/>
          </a:p>
          <a:p>
            <a:r>
              <a:rPr lang="en-US" sz="2800" dirty="0" err="1"/>
              <a:t>iwyu</a:t>
            </a:r>
            <a:r>
              <a:rPr lang="en-US" sz="2800" dirty="0"/>
              <a:t> can detect superfluous includes but can also suggest removing some includes just because they’re included indirectly from another file. And while that will certainly make the file shorter and look cleaner, the preprocessed file’s size will not change, and we mentioned earlier why it might be better to include all the headers we need directly rather than counting on other files to include them.</a:t>
            </a:r>
          </a:p>
          <a:p>
            <a:endParaRPr lang="en-US" sz="2000" dirty="0"/>
          </a:p>
          <a:p>
            <a:endParaRPr lang="en-US" sz="2800" dirty="0"/>
          </a:p>
          <a:p>
            <a:endParaRPr lang="en-US" sz="2800" dirty="0"/>
          </a:p>
        </p:txBody>
      </p:sp>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46313" y="365125"/>
            <a:ext cx="11310257" cy="508951"/>
          </a:xfrm>
        </p:spPr>
        <p:txBody>
          <a:bodyPr>
            <a:noAutofit/>
          </a:bodyPr>
          <a:lstStyle/>
          <a:p>
            <a:r>
              <a:rPr lang="en-US" sz="3200" b="1" dirty="0"/>
              <a:t>Getting rid of excessive includes - </a:t>
            </a:r>
            <a:r>
              <a:rPr lang="en-US" sz="3200" b="1" dirty="0" err="1"/>
              <a:t>iwyu</a:t>
            </a:r>
            <a:endParaRPr lang="en-US" sz="3200" b="1" dirty="0"/>
          </a:p>
        </p:txBody>
      </p:sp>
    </p:spTree>
    <p:extLst>
      <p:ext uri="{BB962C8B-B14F-4D97-AF65-F5344CB8AC3E}">
        <p14:creationId xmlns:p14="http://schemas.microsoft.com/office/powerpoint/2010/main" val="128388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307768" y="1103385"/>
            <a:ext cx="11310257" cy="5389490"/>
          </a:xfrm>
        </p:spPr>
        <p:txBody>
          <a:bodyPr>
            <a:noAutofit/>
          </a:bodyPr>
          <a:lstStyle/>
          <a:p>
            <a:r>
              <a:rPr lang="en-US" sz="3200" dirty="0"/>
              <a:t>Forward declarations can help avoid unnecessary includes.</a:t>
            </a:r>
          </a:p>
          <a:p>
            <a:r>
              <a:rPr lang="en-US" sz="3200" dirty="0"/>
              <a:t>A forward declaration can replace an include in the following cases:</a:t>
            </a:r>
          </a:p>
          <a:p>
            <a:pPr lvl="1"/>
            <a:r>
              <a:rPr lang="en-US" sz="2800" dirty="0"/>
              <a:t>The class is only used as a pointer or reference only in the file.</a:t>
            </a:r>
          </a:p>
          <a:p>
            <a:pPr lvl="1"/>
            <a:r>
              <a:rPr lang="en-US" sz="2800" dirty="0"/>
              <a:t>The class is used as a function return type.</a:t>
            </a:r>
            <a:endParaRPr lang="en-US" sz="3200" dirty="0"/>
          </a:p>
          <a:p>
            <a:r>
              <a:rPr lang="en-US" sz="3200" dirty="0"/>
              <a:t>Be careful about forward declaring classes from external libraries.</a:t>
            </a:r>
          </a:p>
          <a:p>
            <a:r>
              <a:rPr lang="en-US" sz="3200" dirty="0"/>
              <a:t>And “Be careful” here means never do that.</a:t>
            </a:r>
          </a:p>
          <a:p>
            <a:r>
              <a:rPr lang="en-US" sz="3200" dirty="0"/>
              <a:t>Because you don't know if there are default template arguments, or if they will be added later.</a:t>
            </a:r>
          </a:p>
          <a:p>
            <a:endParaRPr lang="en-US" dirty="0"/>
          </a:p>
          <a:p>
            <a:endParaRPr lang="en-US" dirty="0"/>
          </a:p>
        </p:txBody>
      </p:sp>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46313" y="365125"/>
            <a:ext cx="11310257" cy="508951"/>
          </a:xfrm>
        </p:spPr>
        <p:txBody>
          <a:bodyPr>
            <a:noAutofit/>
          </a:bodyPr>
          <a:lstStyle/>
          <a:p>
            <a:r>
              <a:rPr lang="en-US" sz="3200" b="1" dirty="0"/>
              <a:t>Getting rid of excessive includes – Forward declaration</a:t>
            </a:r>
          </a:p>
        </p:txBody>
      </p:sp>
    </p:spTree>
    <p:extLst>
      <p:ext uri="{BB962C8B-B14F-4D97-AF65-F5344CB8AC3E}">
        <p14:creationId xmlns:p14="http://schemas.microsoft.com/office/powerpoint/2010/main" val="640997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307768" y="1103385"/>
            <a:ext cx="11310257" cy="5389490"/>
          </a:xfrm>
        </p:spPr>
        <p:txBody>
          <a:bodyPr>
            <a:noAutofit/>
          </a:bodyPr>
          <a:lstStyle/>
          <a:p>
            <a:r>
              <a:rPr lang="en-US" sz="3200" dirty="0"/>
              <a:t>Some popular external library classes offer forward declaration headers, which can be included instead of including the whole class. For example:</a:t>
            </a:r>
          </a:p>
          <a:p>
            <a:pPr lvl="1"/>
            <a:r>
              <a:rPr lang="en-US" sz="2800" dirty="0"/>
              <a:t>boost/optional/optional_fwd.hpp</a:t>
            </a:r>
          </a:p>
          <a:p>
            <a:pPr lvl="1"/>
            <a:r>
              <a:rPr lang="en-US" sz="2800" dirty="0"/>
              <a:t>boost/variant/variant_fwd.hpp</a:t>
            </a:r>
          </a:p>
          <a:p>
            <a:pPr lvl="1"/>
            <a:r>
              <a:rPr lang="en-US" sz="2800" dirty="0"/>
              <a:t>&lt;</a:t>
            </a:r>
            <a:r>
              <a:rPr lang="en-US" sz="2800" dirty="0" err="1"/>
              <a:t>iosfwd</a:t>
            </a:r>
            <a:r>
              <a:rPr lang="en-US" sz="2800" dirty="0"/>
              <a:t>&gt;</a:t>
            </a:r>
          </a:p>
          <a:p>
            <a:endParaRPr lang="en-US" sz="3200" dirty="0"/>
          </a:p>
          <a:p>
            <a:endParaRPr lang="en-US" sz="3200" dirty="0"/>
          </a:p>
        </p:txBody>
      </p:sp>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46313" y="365125"/>
            <a:ext cx="11310257" cy="508951"/>
          </a:xfrm>
        </p:spPr>
        <p:txBody>
          <a:bodyPr>
            <a:noAutofit/>
          </a:bodyPr>
          <a:lstStyle/>
          <a:p>
            <a:r>
              <a:rPr lang="en-US" sz="3200" b="1" dirty="0"/>
              <a:t>Getting rid of excessive includes – Forward declaration</a:t>
            </a:r>
          </a:p>
        </p:txBody>
      </p:sp>
    </p:spTree>
    <p:extLst>
      <p:ext uri="{BB962C8B-B14F-4D97-AF65-F5344CB8AC3E}">
        <p14:creationId xmlns:p14="http://schemas.microsoft.com/office/powerpoint/2010/main" val="2813039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307768" y="1103385"/>
            <a:ext cx="11310257" cy="5389490"/>
          </a:xfrm>
        </p:spPr>
        <p:txBody>
          <a:bodyPr>
            <a:noAutofit/>
          </a:bodyPr>
          <a:lstStyle/>
          <a:p>
            <a:r>
              <a:rPr lang="en-US" sz="3200" dirty="0"/>
              <a:t>When performance is not an issue, we can change a data member to be a pointer to minimize includes in a specific header:</a:t>
            </a:r>
            <a:endParaRPr lang="en-US" sz="2800" dirty="0"/>
          </a:p>
          <a:p>
            <a:endParaRPr lang="en-US" sz="3600" dirty="0"/>
          </a:p>
          <a:p>
            <a:endParaRPr lang="en-US" sz="3600" dirty="0"/>
          </a:p>
        </p:txBody>
      </p:sp>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46313" y="365125"/>
            <a:ext cx="11310257" cy="508951"/>
          </a:xfrm>
        </p:spPr>
        <p:txBody>
          <a:bodyPr>
            <a:noAutofit/>
          </a:bodyPr>
          <a:lstStyle/>
          <a:p>
            <a:r>
              <a:rPr lang="en-US" sz="3200" b="1" dirty="0"/>
              <a:t>Getting rid of excessive includes – Using Pointers</a:t>
            </a:r>
          </a:p>
        </p:txBody>
      </p:sp>
      <p:sp>
        <p:nvSpPr>
          <p:cNvPr id="4" name="Rectangle: Rounded Corners 3">
            <a:extLst>
              <a:ext uri="{FF2B5EF4-FFF2-40B4-BE49-F238E27FC236}">
                <a16:creationId xmlns:a16="http://schemas.microsoft.com/office/drawing/2014/main" id="{894080C5-4A25-4048-BF41-0CE990048F9E}"/>
              </a:ext>
            </a:extLst>
          </p:cNvPr>
          <p:cNvSpPr/>
          <p:nvPr/>
        </p:nvSpPr>
        <p:spPr>
          <a:xfrm>
            <a:off x="446313" y="2796540"/>
            <a:ext cx="3462747" cy="3087615"/>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2400" b="1" dirty="0"/>
              <a:t>// </a:t>
            </a:r>
            <a:r>
              <a:rPr lang="en-US" sz="2400" b="1" dirty="0" err="1"/>
              <a:t>Foo.h</a:t>
            </a:r>
            <a:endParaRPr lang="en-US" sz="2400" b="1" dirty="0"/>
          </a:p>
          <a:p>
            <a:endParaRPr lang="en-US" sz="2400" b="1" dirty="0"/>
          </a:p>
          <a:p>
            <a:r>
              <a:rPr lang="en-US" sz="2400" b="1" dirty="0"/>
              <a:t>#include “</a:t>
            </a:r>
            <a:r>
              <a:rPr lang="en-US" sz="2400" b="1" dirty="0" err="1"/>
              <a:t>Helper.h</a:t>
            </a:r>
            <a:r>
              <a:rPr lang="en-US" sz="2400" b="1" dirty="0"/>
              <a:t>”</a:t>
            </a:r>
          </a:p>
          <a:p>
            <a:endParaRPr lang="en-US" sz="2400" b="1" dirty="0"/>
          </a:p>
          <a:p>
            <a:r>
              <a:rPr lang="en-US" sz="2400" b="1" dirty="0"/>
              <a:t>class Foo {</a:t>
            </a:r>
          </a:p>
          <a:p>
            <a:r>
              <a:rPr lang="en-US" sz="2400" b="1" dirty="0"/>
              <a:t>    Helper </a:t>
            </a:r>
            <a:r>
              <a:rPr lang="en-US" sz="2400" b="1" dirty="0" err="1"/>
              <a:t>m_helper</a:t>
            </a:r>
            <a:r>
              <a:rPr lang="en-US" sz="2400" b="1" dirty="0"/>
              <a:t>;</a:t>
            </a:r>
          </a:p>
          <a:p>
            <a:r>
              <a:rPr lang="en-US" sz="2400" b="1" dirty="0"/>
              <a:t>}</a:t>
            </a:r>
          </a:p>
        </p:txBody>
      </p:sp>
      <p:sp>
        <p:nvSpPr>
          <p:cNvPr id="5" name="Arrow: Right 4">
            <a:extLst>
              <a:ext uri="{FF2B5EF4-FFF2-40B4-BE49-F238E27FC236}">
                <a16:creationId xmlns:a16="http://schemas.microsoft.com/office/drawing/2014/main" id="{1D8A6570-145C-4AEC-9D2E-FA5949C5A723}"/>
              </a:ext>
            </a:extLst>
          </p:cNvPr>
          <p:cNvSpPr/>
          <p:nvPr/>
        </p:nvSpPr>
        <p:spPr>
          <a:xfrm>
            <a:off x="4047604" y="4066837"/>
            <a:ext cx="2871355" cy="547019"/>
          </a:xfrm>
          <a:prstGeom prst="right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03DDE89E-07D0-4520-81D3-F454079532FC}"/>
              </a:ext>
            </a:extLst>
          </p:cNvPr>
          <p:cNvSpPr/>
          <p:nvPr/>
        </p:nvSpPr>
        <p:spPr>
          <a:xfrm>
            <a:off x="7057503" y="2796540"/>
            <a:ext cx="3462747" cy="3087615"/>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2400" b="1" dirty="0"/>
              <a:t>// </a:t>
            </a:r>
            <a:r>
              <a:rPr lang="en-US" sz="2400" b="1" dirty="0" err="1"/>
              <a:t>Foo.h</a:t>
            </a:r>
            <a:endParaRPr lang="en-US" sz="2400" b="1" dirty="0"/>
          </a:p>
          <a:p>
            <a:endParaRPr lang="en-US" sz="2400" b="1" dirty="0"/>
          </a:p>
          <a:p>
            <a:r>
              <a:rPr lang="en-US" sz="2400" b="1" dirty="0"/>
              <a:t>Class Helper;</a:t>
            </a:r>
          </a:p>
          <a:p>
            <a:endParaRPr lang="en-US" sz="2400" b="1" dirty="0"/>
          </a:p>
          <a:p>
            <a:r>
              <a:rPr lang="en-US" sz="2400" b="1" dirty="0"/>
              <a:t>class Foo {</a:t>
            </a:r>
          </a:p>
          <a:p>
            <a:r>
              <a:rPr lang="en-US" sz="2400" b="1" dirty="0"/>
              <a:t>    Helper* </a:t>
            </a:r>
            <a:r>
              <a:rPr lang="en-US" sz="2400" b="1" dirty="0" err="1"/>
              <a:t>m_helper</a:t>
            </a:r>
            <a:r>
              <a:rPr lang="en-US" sz="2400" b="1" dirty="0"/>
              <a:t>;</a:t>
            </a:r>
          </a:p>
          <a:p>
            <a:r>
              <a:rPr lang="en-US" sz="2400" b="1" dirty="0"/>
              <a:t>}</a:t>
            </a:r>
          </a:p>
        </p:txBody>
      </p:sp>
    </p:spTree>
    <p:extLst>
      <p:ext uri="{BB962C8B-B14F-4D97-AF65-F5344CB8AC3E}">
        <p14:creationId xmlns:p14="http://schemas.microsoft.com/office/powerpoint/2010/main" val="131109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307768" y="1103385"/>
            <a:ext cx="11310257" cy="5389490"/>
          </a:xfrm>
        </p:spPr>
        <p:txBody>
          <a:bodyPr>
            <a:noAutofit/>
          </a:bodyPr>
          <a:lstStyle/>
          <a:p>
            <a:r>
              <a:rPr lang="en-US" sz="3200" dirty="0"/>
              <a:t>This will add an additional indirection (using “-&gt;” instead of “.” When accessing the helper).</a:t>
            </a:r>
          </a:p>
          <a:p>
            <a:r>
              <a:rPr lang="en-US" sz="3200" dirty="0"/>
              <a:t>Using smart pointers is preferable to normal pointers.</a:t>
            </a:r>
          </a:p>
          <a:p>
            <a:r>
              <a:rPr lang="en-US" sz="3200" dirty="0"/>
              <a:t>To use this technique, the D’tor of Foo should be moved to the </a:t>
            </a:r>
            <a:r>
              <a:rPr lang="en-US" sz="3200" dirty="0" err="1"/>
              <a:t>cpp</a:t>
            </a:r>
            <a:r>
              <a:rPr lang="en-US" sz="3200" dirty="0"/>
              <a:t> file, because it will invoke “delete” on this pointer, and therefore it must know the details of the Helper type.</a:t>
            </a:r>
          </a:p>
          <a:p>
            <a:endParaRPr lang="en-US" dirty="0"/>
          </a:p>
          <a:p>
            <a:endParaRPr lang="en-US" dirty="0"/>
          </a:p>
        </p:txBody>
      </p:sp>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46313" y="365125"/>
            <a:ext cx="11310257" cy="508951"/>
          </a:xfrm>
        </p:spPr>
        <p:txBody>
          <a:bodyPr>
            <a:noAutofit/>
          </a:bodyPr>
          <a:lstStyle/>
          <a:p>
            <a:r>
              <a:rPr lang="en-US" sz="3200" b="1" dirty="0"/>
              <a:t>Getting rid of excessive includes – Using Pointers</a:t>
            </a:r>
          </a:p>
        </p:txBody>
      </p:sp>
    </p:spTree>
    <p:extLst>
      <p:ext uri="{BB962C8B-B14F-4D97-AF65-F5344CB8AC3E}">
        <p14:creationId xmlns:p14="http://schemas.microsoft.com/office/powerpoint/2010/main" val="429176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307768" y="1103385"/>
            <a:ext cx="11310257" cy="5389490"/>
          </a:xfrm>
        </p:spPr>
        <p:txBody>
          <a:bodyPr>
            <a:noAutofit/>
          </a:bodyPr>
          <a:lstStyle/>
          <a:p>
            <a:r>
              <a:rPr lang="en-US" sz="3200" dirty="0"/>
              <a:t>Singletons can easily add circular dependencies and excessive includes.</a:t>
            </a:r>
          </a:p>
          <a:p>
            <a:r>
              <a:rPr lang="en-US" sz="3200" dirty="0"/>
              <a:t>Avoid it like the plague.</a:t>
            </a:r>
          </a:p>
          <a:p>
            <a:r>
              <a:rPr lang="en-US" sz="3200" dirty="0"/>
              <a:t>There are several other reasons why you should avoid singletons, some of which are not even related to physical design.</a:t>
            </a:r>
          </a:p>
          <a:p>
            <a:endParaRPr lang="en-US" sz="3200" dirty="0"/>
          </a:p>
        </p:txBody>
      </p:sp>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46313" y="365125"/>
            <a:ext cx="11310257" cy="508951"/>
          </a:xfrm>
        </p:spPr>
        <p:txBody>
          <a:bodyPr>
            <a:noAutofit/>
          </a:bodyPr>
          <a:lstStyle/>
          <a:p>
            <a:r>
              <a:rPr lang="en-US" sz="3200" b="1" dirty="0"/>
              <a:t>Getting rid of excessive includes – Singletons</a:t>
            </a:r>
          </a:p>
        </p:txBody>
      </p:sp>
    </p:spTree>
    <p:extLst>
      <p:ext uri="{BB962C8B-B14F-4D97-AF65-F5344CB8AC3E}">
        <p14:creationId xmlns:p14="http://schemas.microsoft.com/office/powerpoint/2010/main" val="2329214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307768" y="1103385"/>
            <a:ext cx="11310257" cy="5389490"/>
          </a:xfrm>
        </p:spPr>
        <p:txBody>
          <a:bodyPr>
            <a:noAutofit/>
          </a:bodyPr>
          <a:lstStyle/>
          <a:p>
            <a:r>
              <a:rPr lang="en-US" dirty="0"/>
              <a:t>Pronounce </a:t>
            </a:r>
            <a:r>
              <a:rPr lang="en-US" dirty="0" err="1"/>
              <a:t>Klang</a:t>
            </a:r>
            <a:r>
              <a:rPr lang="en-US" dirty="0"/>
              <a:t>.</a:t>
            </a:r>
          </a:p>
          <a:p>
            <a:r>
              <a:rPr lang="en-US" dirty="0"/>
              <a:t>Clang is a compiler front-end for the C, C++, Objective-C and Objective-C++ programming languages</a:t>
            </a:r>
          </a:p>
          <a:p>
            <a:r>
              <a:rPr lang="en-US" dirty="0"/>
              <a:t>Some programs might compile in </a:t>
            </a:r>
            <a:r>
              <a:rPr lang="en-US" dirty="0" err="1"/>
              <a:t>gcc</a:t>
            </a:r>
            <a:r>
              <a:rPr lang="en-US" dirty="0"/>
              <a:t> but not in Clang, because Clang will detect some “problems” (some of them can be potential bugs) that </a:t>
            </a:r>
            <a:r>
              <a:rPr lang="en-US" dirty="0" err="1"/>
              <a:t>gcc</a:t>
            </a:r>
            <a:r>
              <a:rPr lang="en-US" dirty="0"/>
              <a:t> will not detect and classifies them as errors, for example iterating over a container with </a:t>
            </a:r>
            <a:r>
              <a:rPr lang="en-US" i="1" dirty="0"/>
              <a:t>const auto</a:t>
            </a:r>
            <a:r>
              <a:rPr lang="en-US" dirty="0"/>
              <a:t> instead of </a:t>
            </a:r>
            <a:r>
              <a:rPr lang="en-US" i="1" dirty="0"/>
              <a:t>const auto&amp;</a:t>
            </a:r>
            <a:r>
              <a:rPr lang="en-US" dirty="0"/>
              <a:t>.</a:t>
            </a:r>
            <a:endParaRPr lang="en-US" i="1" dirty="0"/>
          </a:p>
          <a:p>
            <a:r>
              <a:rPr lang="en-US" dirty="0"/>
              <a:t>There are several subcomponents to Clang, and several tools that are built on top of Clang. Each one of them specializes in a certain aspect of software development. “</a:t>
            </a:r>
            <a:r>
              <a:rPr lang="en-US" dirty="0" err="1"/>
              <a:t>iwyu</a:t>
            </a:r>
            <a:r>
              <a:rPr lang="en-US" dirty="0"/>
              <a:t>” is one of them, there are others that specialize in syntax checking, auto-formatting, measuring compile time for several components and / or template instantiations, …</a:t>
            </a:r>
          </a:p>
          <a:p>
            <a:endParaRPr lang="en-US" dirty="0"/>
          </a:p>
          <a:p>
            <a:endParaRPr lang="en-US" dirty="0"/>
          </a:p>
        </p:txBody>
      </p:sp>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46313" y="365125"/>
            <a:ext cx="11310257" cy="508951"/>
          </a:xfrm>
        </p:spPr>
        <p:txBody>
          <a:bodyPr>
            <a:noAutofit/>
          </a:bodyPr>
          <a:lstStyle/>
          <a:p>
            <a:r>
              <a:rPr lang="en-US" sz="3200" b="1" dirty="0"/>
              <a:t>Clang</a:t>
            </a:r>
            <a:endParaRPr lang="en-US" b="1" dirty="0"/>
          </a:p>
        </p:txBody>
      </p:sp>
    </p:spTree>
    <p:extLst>
      <p:ext uri="{BB962C8B-B14F-4D97-AF65-F5344CB8AC3E}">
        <p14:creationId xmlns:p14="http://schemas.microsoft.com/office/powerpoint/2010/main" val="462427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30250A66-5F60-46B3-B6AF-DB73886A5CDD}"/>
              </a:ext>
            </a:extLst>
          </p:cNvPr>
          <p:cNvSpPr>
            <a:spLocks noGrp="1"/>
          </p:cNvSpPr>
          <p:nvPr>
            <p:ph idx="1"/>
          </p:nvPr>
        </p:nvSpPr>
        <p:spPr>
          <a:xfrm>
            <a:off x="307768" y="1103385"/>
            <a:ext cx="11310257" cy="5389490"/>
          </a:xfrm>
        </p:spPr>
        <p:txBody>
          <a:bodyPr>
            <a:noAutofit/>
          </a:bodyPr>
          <a:lstStyle/>
          <a:p>
            <a:r>
              <a:rPr lang="en-US" dirty="0"/>
              <a:t>One way Clang could help us achieve faster is by profiling the compilation process and thus showing us the bottlenecks of the compilation (in other words, the problematic files).</a:t>
            </a:r>
          </a:p>
          <a:p>
            <a:r>
              <a:rPr lang="en-US" dirty="0"/>
              <a:t>For examples and more explanation please visit:</a:t>
            </a:r>
          </a:p>
          <a:p>
            <a:r>
              <a:rPr lang="en-US" dirty="0">
                <a:hlinkClick r:id="rId3"/>
              </a:rPr>
              <a:t>https://raw.githubusercontent.com/vittorioromeo/corecpp2023/main/improving_compilation_times_corecpp2023.pdf</a:t>
            </a:r>
            <a:endParaRPr lang="en-US" dirty="0"/>
          </a:p>
          <a:p>
            <a:endParaRPr lang="en-US" dirty="0"/>
          </a:p>
          <a:p>
            <a:endParaRPr lang="en-US" dirty="0"/>
          </a:p>
        </p:txBody>
      </p:sp>
      <p:sp>
        <p:nvSpPr>
          <p:cNvPr id="15" name="Title 1">
            <a:extLst>
              <a:ext uri="{FF2B5EF4-FFF2-40B4-BE49-F238E27FC236}">
                <a16:creationId xmlns:a16="http://schemas.microsoft.com/office/drawing/2014/main" id="{E4A0DC4B-B9F5-4301-82F8-F6BBB15CFE05}"/>
              </a:ext>
            </a:extLst>
          </p:cNvPr>
          <p:cNvSpPr>
            <a:spLocks noGrp="1"/>
          </p:cNvSpPr>
          <p:nvPr>
            <p:ph type="title"/>
          </p:nvPr>
        </p:nvSpPr>
        <p:spPr>
          <a:xfrm>
            <a:off x="446313" y="365125"/>
            <a:ext cx="11310257" cy="508951"/>
          </a:xfrm>
        </p:spPr>
        <p:txBody>
          <a:bodyPr>
            <a:noAutofit/>
          </a:bodyPr>
          <a:lstStyle/>
          <a:p>
            <a:r>
              <a:rPr lang="en-US" sz="3200" b="1" dirty="0"/>
              <a:t>Clang</a:t>
            </a:r>
          </a:p>
        </p:txBody>
      </p:sp>
    </p:spTree>
    <p:extLst>
      <p:ext uri="{BB962C8B-B14F-4D97-AF65-F5344CB8AC3E}">
        <p14:creationId xmlns:p14="http://schemas.microsoft.com/office/powerpoint/2010/main" val="2443600514"/>
      </p:ext>
    </p:extLst>
  </p:cSld>
  <p:clrMapOvr>
    <a:masterClrMapping/>
  </p:clrMapOvr>
</p:sld>
</file>

<file path=ppt/theme/theme1.xml><?xml version="1.0" encoding="utf-8"?>
<a:theme xmlns:a="http://schemas.openxmlformats.org/drawingml/2006/main" name="Cadence-Lt">
  <a:themeElements>
    <a:clrScheme name="Cadence Colors">
      <a:dk1>
        <a:srgbClr val="262626"/>
      </a:dk1>
      <a:lt1>
        <a:srgbClr val="FFFFFF"/>
      </a:lt1>
      <a:dk2>
        <a:srgbClr val="147BD1"/>
      </a:dk2>
      <a:lt2>
        <a:srgbClr val="2DCCD3"/>
      </a:lt2>
      <a:accent1>
        <a:srgbClr val="00778B"/>
      </a:accent1>
      <a:accent2>
        <a:srgbClr val="00A376"/>
      </a:accent2>
      <a:accent3>
        <a:srgbClr val="FFB81C"/>
      </a:accent3>
      <a:accent4>
        <a:srgbClr val="FF8200"/>
      </a:accent4>
      <a:accent5>
        <a:srgbClr val="CF035C"/>
      </a:accent5>
      <a:accent6>
        <a:srgbClr val="FF0000"/>
      </a:accent6>
      <a:hlink>
        <a:srgbClr val="0563C1"/>
      </a:hlink>
      <a:folHlink>
        <a:srgbClr val="954F72"/>
      </a:folHlink>
    </a:clrScheme>
    <a:fontScheme name="Custom 3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20_Internal-Confidential_New Brand Template_v03.potx" id="{79F23459-260B-4F73-B23A-76F38195D53E}" vid="{D4A1C449-9A5F-4A9D-B68F-F08F964067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FFDFE1ED2C8784C9819403929D7A7A9" ma:contentTypeVersion="13" ma:contentTypeDescription="Create a new document." ma:contentTypeScope="" ma:versionID="48766b4285ce113ec993aea2f1d79b90">
  <xsd:schema xmlns:xsd="http://www.w3.org/2001/XMLSchema" xmlns:xs="http://www.w3.org/2001/XMLSchema" xmlns:p="http://schemas.microsoft.com/office/2006/metadata/properties" xmlns:ns3="1e60a22d-714c-44c5-8a6a-519790a1f717" xmlns:ns4="b68db4ff-fa45-4ed1-9f7c-cc44a52673bf" targetNamespace="http://schemas.microsoft.com/office/2006/metadata/properties" ma:root="true" ma:fieldsID="62de91953cddf955735cb5d196acf032" ns3:_="" ns4:_="">
    <xsd:import namespace="1e60a22d-714c-44c5-8a6a-519790a1f717"/>
    <xsd:import namespace="b68db4ff-fa45-4ed1-9f7c-cc44a52673bf"/>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Location" minOccurs="0"/>
                <xsd:element ref="ns4:MediaServiceGenerationTime" minOccurs="0"/>
                <xsd:element ref="ns4:MediaServiceEventHashCode" minOccurs="0"/>
                <xsd:element ref="ns4:MediaServiceAutoTags" minOccurs="0"/>
                <xsd:element ref="ns4:MediaServiceOCR"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60a22d-714c-44c5-8a6a-519790a1f71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68db4ff-fa45-4ed1-9f7c-cc44a52673bf"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851B3E-F1BA-43E3-8D94-B9D1DF5A1090}">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5D882C75-14FA-40EC-BAB2-1866F7F957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e60a22d-714c-44c5-8a6a-519790a1f717"/>
    <ds:schemaRef ds:uri="b68db4ff-fa45-4ed1-9f7c-cc44a52673b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5D994C-4A34-4DA6-A6C6-237D429353F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11638</TotalTime>
  <Words>8585</Words>
  <Application>Microsoft Office PowerPoint</Application>
  <PresentationFormat>Widescreen</PresentationFormat>
  <Paragraphs>1649</Paragraphs>
  <Slides>101</Slides>
  <Notes>80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101</vt:i4>
      </vt:variant>
    </vt:vector>
  </HeadingPairs>
  <TitlesOfParts>
    <vt:vector size="107" baseType="lpstr">
      <vt:lpstr>.Lucida Grande UI Regular</vt:lpstr>
      <vt:lpstr>Arial</vt:lpstr>
      <vt:lpstr>Courier New</vt:lpstr>
      <vt:lpstr>Rubik Light</vt:lpstr>
      <vt:lpstr>Wingdings</vt:lpstr>
      <vt:lpstr>Cadence-Lt</vt:lpstr>
      <vt:lpstr>Haifa::c++</vt:lpstr>
      <vt:lpstr>A bit about me </vt:lpstr>
      <vt:lpstr>The problem</vt:lpstr>
      <vt:lpstr>The problem</vt:lpstr>
      <vt:lpstr>Agenda</vt:lpstr>
      <vt:lpstr>C++ Compilation In A Nutshell</vt:lpstr>
      <vt:lpstr>C++ Compilation In A Nutshell </vt:lpstr>
      <vt:lpstr>C++ Compilation In A Nutshell - building phase 1</vt:lpstr>
      <vt:lpstr>C++ Compilation In A Nutshell - building phase 2</vt:lpstr>
      <vt:lpstr>C++ Compilation In A Nutshell - building phase 3</vt:lpstr>
      <vt:lpstr>C++ Compilation In A Nutshell - building phase 3</vt:lpstr>
      <vt:lpstr>C++ Compilation In A Nutshell - building phase 3</vt:lpstr>
      <vt:lpstr>C++ Compilation In A Nutshell - Declaration vs. definition</vt:lpstr>
      <vt:lpstr>C++ Compilation In A Nutshell - Declaration vs. definition </vt:lpstr>
      <vt:lpstr> C++ Compilation In A Nutshell - Header guards</vt:lpstr>
      <vt:lpstr> C++ Compilation In A Nutshell - Header guards</vt:lpstr>
      <vt:lpstr> C++ Compilation In A Nutshell - Header guards</vt:lpstr>
      <vt:lpstr> C++ Compilation In A Nutshell - Header guards</vt:lpstr>
      <vt:lpstr> C++ Compilation In A Nutshell - Header guards</vt:lpstr>
      <vt:lpstr> C++ Compilation In A Nutshell - Header guards</vt:lpstr>
      <vt:lpstr> C++ Compilation In A Nutshell - Header guards</vt:lpstr>
      <vt:lpstr> C++ Compilation In A Nutshell - Header guards</vt:lpstr>
      <vt:lpstr> C++ Compilation In A Nutshell - Header guards</vt:lpstr>
      <vt:lpstr>C++ Compilation In A Nutshell - #pragma once</vt:lpstr>
      <vt:lpstr>C++ Compilation In A Nutshell - #pragma once</vt:lpstr>
      <vt:lpstr>C++ Compilation In A Nutshell - #pragma once</vt:lpstr>
      <vt:lpstr>C++ Compilation In A Nutshell – Templates in headers</vt:lpstr>
      <vt:lpstr>C++ Compilation In A Nutshell – Templates in headers</vt:lpstr>
      <vt:lpstr>C++ Compilation In A Nutshell – Templates in headers</vt:lpstr>
      <vt:lpstr>C++ Compilation In A Nutshell – Templates in headers</vt:lpstr>
      <vt:lpstr>C++ Compilation In A Nutshell – Templates in headers</vt:lpstr>
      <vt:lpstr>C++ Compilation In A Nutshell – Templates in headers</vt:lpstr>
      <vt:lpstr>C++ Compilation In A Nutshell – Templates in headers</vt:lpstr>
      <vt:lpstr>C++ Compilation In A Nutshell – Templates in headers</vt:lpstr>
      <vt:lpstr>C++ Compilation In A Nutshell – Templates in headers</vt:lpstr>
      <vt:lpstr>C++ Compilation In A Nutshell – Inline function</vt:lpstr>
      <vt:lpstr>Physical Design 101</vt:lpstr>
      <vt:lpstr>Physical Design vs. Logical design</vt:lpstr>
      <vt:lpstr>Physical Design vs. Logical design</vt:lpstr>
      <vt:lpstr>Physical Design vs. Logical design</vt:lpstr>
      <vt:lpstr>Physical Design – Level numbers</vt:lpstr>
      <vt:lpstr>Circular physical dependency</vt:lpstr>
      <vt:lpstr>Levelization</vt:lpstr>
      <vt:lpstr>Levelization</vt:lpstr>
      <vt:lpstr>Levelization technique #1 - Escalation</vt:lpstr>
      <vt:lpstr>Levelization technique #1 - Escalation</vt:lpstr>
      <vt:lpstr>Levelization technique #1 - Escalation</vt:lpstr>
      <vt:lpstr>Levelization technique #1 - Escalation</vt:lpstr>
      <vt:lpstr>Levelization technique #2 - Demotion</vt:lpstr>
      <vt:lpstr>Levelization technique #2 - Demotion</vt:lpstr>
      <vt:lpstr>Levelization technique #2 - Demotion</vt:lpstr>
      <vt:lpstr>Levelization technique #2 - Demotion</vt:lpstr>
      <vt:lpstr>Levelization technique #3 – Opaque Pointers</vt:lpstr>
      <vt:lpstr>Levelization technique #3 – Opaque Pointers</vt:lpstr>
      <vt:lpstr>Levelization technique #4 – Dumb data</vt:lpstr>
      <vt:lpstr>Levelization technique #4 – Dumb data</vt:lpstr>
      <vt:lpstr>Levelization technique #4 – Dumb data</vt:lpstr>
      <vt:lpstr>Levelization technique #4 – Dumb data</vt:lpstr>
      <vt:lpstr>Levelization technique #4 – Dumb data</vt:lpstr>
      <vt:lpstr>Levelization technique #4 – Dumb data</vt:lpstr>
      <vt:lpstr>Levelization technique #5 – Redundancy</vt:lpstr>
      <vt:lpstr>Levelization technique #5 – Redundancy</vt:lpstr>
      <vt:lpstr>Levelization technique #6 – Callbacks</vt:lpstr>
      <vt:lpstr>Levelization technique #6 – Data Callbacks</vt:lpstr>
      <vt:lpstr>Levelization technique #6 – Data Callbacks</vt:lpstr>
      <vt:lpstr>Levelization technique #6 – Data Callbacks</vt:lpstr>
      <vt:lpstr>Levelization technique #6 – Function/Functor Callbacks</vt:lpstr>
      <vt:lpstr>Levelization technique #6 – Function/Functor Callbacks</vt:lpstr>
      <vt:lpstr>Levelization technique #6 – Protocol Callbacks</vt:lpstr>
      <vt:lpstr>Levelization technique #6 – Protocol Callbacks</vt:lpstr>
      <vt:lpstr>Levelization technique #6 – Protocol Callbacks</vt:lpstr>
      <vt:lpstr>Levelization technique #7 – Manager Class</vt:lpstr>
      <vt:lpstr>Levelization technique #7 – Manager Class</vt:lpstr>
      <vt:lpstr>Levelization technique #8 – Factoring and Escalating Encapsulations</vt:lpstr>
      <vt:lpstr>Insulation</vt:lpstr>
      <vt:lpstr>Logical Encapsulation vs. Physical Insulation</vt:lpstr>
      <vt:lpstr>Logical Encapsulation vs. Physical Insulation</vt:lpstr>
      <vt:lpstr>Logical Encapsulation vs. Physical Insulation</vt:lpstr>
      <vt:lpstr>Total insulation technique #1- Protocol class / Pure Abstract Interface</vt:lpstr>
      <vt:lpstr>Total insulation technique #2- PIMPL</vt:lpstr>
      <vt:lpstr>Partial insulation techniques – Example 1</vt:lpstr>
      <vt:lpstr>Partial insulation techniques – Example 1</vt:lpstr>
      <vt:lpstr>Partial insulation techniques – Example 2</vt:lpstr>
      <vt:lpstr>Partial insulation techniques – Example 2</vt:lpstr>
      <vt:lpstr>Partial insulation techniques – Example 2</vt:lpstr>
      <vt:lpstr>Miscellaneous ways to speed up compilation</vt:lpstr>
      <vt:lpstr>Excessive includes</vt:lpstr>
      <vt:lpstr>How bad can it get?</vt:lpstr>
      <vt:lpstr>How bad can it get?</vt:lpstr>
      <vt:lpstr>How bad can it get?</vt:lpstr>
      <vt:lpstr>Getting rid of excessive includes - iwyu</vt:lpstr>
      <vt:lpstr>Getting rid of excessive includes - iwyu</vt:lpstr>
      <vt:lpstr>Getting rid of excessive includes – Forward declaration</vt:lpstr>
      <vt:lpstr>Getting rid of excessive includes – Forward declaration</vt:lpstr>
      <vt:lpstr>Getting rid of excessive includes – Using Pointers</vt:lpstr>
      <vt:lpstr>Getting rid of excessive includes – Using Pointers</vt:lpstr>
      <vt:lpstr>Getting rid of excessive includes – Singletons</vt:lpstr>
      <vt:lpstr>Clang</vt:lpstr>
      <vt:lpstr>Clang</vt:lpstr>
      <vt:lpstr>References</vt:lpstr>
      <vt:lpstr>PowerPoint Presentation</vt:lpstr>
    </vt:vector>
  </TitlesOfParts>
  <Company>Cadence Design Systems,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Cadence Haifa TechToday Session</dc:title>
  <dc:creator>Majd Haj</dc:creator>
  <cp:keywords>Version 3.0</cp:keywords>
  <dc:description>New Brand Launch 3/10/20</dc:description>
  <cp:lastModifiedBy>Majd Haj</cp:lastModifiedBy>
  <cp:revision>389</cp:revision>
  <cp:lastPrinted>2019-11-11T18:12:45Z</cp:lastPrinted>
  <dcterms:created xsi:type="dcterms:W3CDTF">2020-09-01T18:50:27Z</dcterms:created>
  <dcterms:modified xsi:type="dcterms:W3CDTF">2023-06-26T08:39:19Z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0x010100CFFDFE1ED2C8784C9819403929D7A7A9</vt:lpwstr>
  </property>
</Properties>
</file>